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9"/>
  </p:notesMasterIdLst>
  <p:sldIdLst>
    <p:sldId id="256" r:id="rId2"/>
    <p:sldId id="295"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1" r:id="rId40"/>
    <p:sldId id="296" r:id="rId41"/>
    <p:sldId id="297" r:id="rId42"/>
    <p:sldId id="298" r:id="rId43"/>
    <p:sldId id="299" r:id="rId44"/>
    <p:sldId id="300" r:id="rId45"/>
    <p:sldId id="301" r:id="rId46"/>
    <p:sldId id="302" r:id="rId47"/>
    <p:sldId id="308" r:id="rId48"/>
    <p:sldId id="303" r:id="rId49"/>
    <p:sldId id="304" r:id="rId50"/>
    <p:sldId id="307" r:id="rId51"/>
    <p:sldId id="309" r:id="rId52"/>
    <p:sldId id="342" r:id="rId53"/>
    <p:sldId id="317" r:id="rId54"/>
    <p:sldId id="318" r:id="rId55"/>
    <p:sldId id="319" r:id="rId56"/>
    <p:sldId id="320" r:id="rId57"/>
    <p:sldId id="321" r:id="rId58"/>
    <p:sldId id="322" r:id="rId59"/>
    <p:sldId id="323" r:id="rId60"/>
    <p:sldId id="324" r:id="rId61"/>
    <p:sldId id="325" r:id="rId62"/>
    <p:sldId id="326" r:id="rId63"/>
    <p:sldId id="343"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70" r:id="rId79"/>
    <p:sldId id="371" r:id="rId80"/>
    <p:sldId id="372" r:id="rId81"/>
    <p:sldId id="373" r:id="rId82"/>
    <p:sldId id="374" r:id="rId83"/>
    <p:sldId id="375" r:id="rId84"/>
    <p:sldId id="376" r:id="rId85"/>
    <p:sldId id="377" r:id="rId86"/>
    <p:sldId id="378" r:id="rId87"/>
    <p:sldId id="379" r:id="rId88"/>
    <p:sldId id="380" r:id="rId89"/>
    <p:sldId id="381" r:id="rId90"/>
    <p:sldId id="382" r:id="rId91"/>
    <p:sldId id="383" r:id="rId92"/>
    <p:sldId id="384" r:id="rId93"/>
    <p:sldId id="385" r:id="rId94"/>
    <p:sldId id="386" r:id="rId95"/>
    <p:sldId id="387" r:id="rId96"/>
    <p:sldId id="346" r:id="rId97"/>
    <p:sldId id="347" r:id="rId98"/>
    <p:sldId id="312" r:id="rId99"/>
    <p:sldId id="313" r:id="rId100"/>
    <p:sldId id="349" r:id="rId101"/>
    <p:sldId id="348" r:id="rId102"/>
    <p:sldId id="350" r:id="rId103"/>
    <p:sldId id="351" r:id="rId104"/>
    <p:sldId id="352" r:id="rId105"/>
    <p:sldId id="353" r:id="rId106"/>
    <p:sldId id="354" r:id="rId107"/>
    <p:sldId id="355" r:id="rId108"/>
    <p:sldId id="361" r:id="rId109"/>
    <p:sldId id="362" r:id="rId110"/>
    <p:sldId id="363" r:id="rId111"/>
    <p:sldId id="356" r:id="rId112"/>
    <p:sldId id="358" r:id="rId113"/>
    <p:sldId id="364" r:id="rId114"/>
    <p:sldId id="365" r:id="rId115"/>
    <p:sldId id="366" r:id="rId116"/>
    <p:sldId id="367" r:id="rId117"/>
    <p:sldId id="388" r:id="rId118"/>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531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04"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EC3F3-B096-4754-B4F7-0D27E3D94C32}" type="datetimeFigureOut">
              <a:rPr lang="et-EE" smtClean="0"/>
              <a:pPr/>
              <a:t>15.04.2018</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EB757-7F37-4375-A5D8-44C6AF663A47}"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en-GB"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fontAlgn="base"/>
            <a:r>
              <a:rPr lang="en-GB" sz="1200" b="1" kern="1200" dirty="0">
                <a:solidFill>
                  <a:schemeClr val="tx1"/>
                </a:solidFill>
                <a:effectLst/>
                <a:latin typeface="+mn-lt"/>
                <a:ea typeface="+mn-ea"/>
                <a:cs typeface="+mn-cs"/>
              </a:rPr>
              <a:t>14. ARRIVAL TO EARTH CHOIR, AELITA, KAJAR, EDARON, PROFESSOR IGERIK (CONFERENCE CHOIR)</a:t>
            </a:r>
            <a:endParaRPr lang="en-US" sz="1200" kern="1200" dirty="0">
              <a:solidFill>
                <a:schemeClr val="tx1"/>
              </a:solidFill>
              <a:effectLst/>
              <a:latin typeface="+mn-lt"/>
              <a:ea typeface="+mn-ea"/>
              <a:cs typeface="+mn-cs"/>
            </a:endParaRPr>
          </a:p>
          <a:p>
            <a:endParaRPr lang="en-US" dirty="0"/>
          </a:p>
        </p:txBody>
      </p:sp>
      <p:sp>
        <p:nvSpPr>
          <p:cNvPr id="4" name="Номер слайда 3"/>
          <p:cNvSpPr>
            <a:spLocks noGrp="1"/>
          </p:cNvSpPr>
          <p:nvPr>
            <p:ph type="sldNum" sz="quarter" idx="10"/>
          </p:nvPr>
        </p:nvSpPr>
        <p:spPr/>
        <p:txBody>
          <a:bodyPr/>
          <a:lstStyle/>
          <a:p>
            <a:fld id="{22BA7A93-AD85-401D-9ECC-69FB52C9E200}" type="slidenum">
              <a:rPr lang="en-US" smtClean="0"/>
              <a:pPr/>
              <a:t>63</a:t>
            </a:fld>
            <a:endParaRPr lang="en-US"/>
          </a:p>
        </p:txBody>
      </p:sp>
    </p:spTree>
    <p:extLst>
      <p:ext uri="{BB962C8B-B14F-4D97-AF65-F5344CB8AC3E}">
        <p14:creationId xmlns="" xmlns:p14="http://schemas.microsoft.com/office/powerpoint/2010/main" val="334111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en-GB"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fontAlgn="base"/>
            <a:r>
              <a:rPr lang="en-GB" sz="1200" b="1" kern="1200" dirty="0">
                <a:solidFill>
                  <a:schemeClr val="tx1"/>
                </a:solidFill>
                <a:effectLst/>
                <a:latin typeface="+mn-lt"/>
                <a:ea typeface="+mn-ea"/>
                <a:cs typeface="+mn-cs"/>
              </a:rPr>
              <a:t>14. ARRIVAL TO EARTH CHOIR, AELITA, KAJAR, EDARON, PROFESSOR IGERIK (CONFERENCE CHOIR)</a:t>
            </a:r>
            <a:endParaRPr lang="en-US" sz="1200" kern="1200" dirty="0">
              <a:solidFill>
                <a:schemeClr val="tx1"/>
              </a:solidFill>
              <a:effectLst/>
              <a:latin typeface="+mn-lt"/>
              <a:ea typeface="+mn-ea"/>
              <a:cs typeface="+mn-cs"/>
            </a:endParaRPr>
          </a:p>
          <a:p>
            <a:endParaRPr lang="en-US" dirty="0"/>
          </a:p>
        </p:txBody>
      </p:sp>
      <p:sp>
        <p:nvSpPr>
          <p:cNvPr id="4" name="Номер слайда 3"/>
          <p:cNvSpPr>
            <a:spLocks noGrp="1"/>
          </p:cNvSpPr>
          <p:nvPr>
            <p:ph type="sldNum" sz="quarter" idx="10"/>
          </p:nvPr>
        </p:nvSpPr>
        <p:spPr/>
        <p:txBody>
          <a:bodyPr/>
          <a:lstStyle/>
          <a:p>
            <a:fld id="{22BA7A93-AD85-401D-9ECC-69FB52C9E200}" type="slidenum">
              <a:rPr lang="en-US" smtClean="0"/>
              <a:pPr/>
              <a:t>64</a:t>
            </a:fld>
            <a:endParaRPr lang="en-US"/>
          </a:p>
        </p:txBody>
      </p:sp>
    </p:spTree>
    <p:extLst>
      <p:ext uri="{BB962C8B-B14F-4D97-AF65-F5344CB8AC3E}">
        <p14:creationId xmlns="" xmlns:p14="http://schemas.microsoft.com/office/powerpoint/2010/main" val="334111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FB5BC-3902-432A-AE58-680182AF42E0}" type="datetimeFigureOut">
              <a:rPr lang="et-EE" smtClean="0"/>
              <a:pPr/>
              <a:t>15.04.2018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A5D011CA-66C2-4D8D-BA57-1187E0D19B98}"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FB5BC-3902-432A-AE58-680182AF42E0}" type="datetimeFigureOut">
              <a:rPr lang="et-EE" smtClean="0"/>
              <a:pPr/>
              <a:t>15.04.2018</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011CA-66C2-4D8D-BA57-1187E0D19B98}"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eso1238a.jpg"/>
          <p:cNvPicPr>
            <a:picLocks noChangeAspect="1" noChangeArrowheads="1"/>
          </p:cNvPicPr>
          <p:nvPr/>
        </p:nvPicPr>
        <p:blipFill>
          <a:blip r:embed="rId2" cstate="print"/>
          <a:srcRect/>
          <a:stretch>
            <a:fillRect/>
          </a:stretch>
        </p:blipFill>
        <p:spPr bwMode="auto">
          <a:xfrm>
            <a:off x="-1260648" y="-1251520"/>
            <a:ext cx="10873208" cy="10915682"/>
          </a:xfrm>
          <a:prstGeom prst="rect">
            <a:avLst/>
          </a:prstGeom>
          <a:noFill/>
        </p:spPr>
      </p:pic>
      <p:sp>
        <p:nvSpPr>
          <p:cNvPr id="3" name="Subtitle 2"/>
          <p:cNvSpPr>
            <a:spLocks noGrp="1"/>
          </p:cNvSpPr>
          <p:nvPr>
            <p:ph type="subTitle" idx="1"/>
          </p:nvPr>
        </p:nvSpPr>
        <p:spPr>
          <a:xfrm>
            <a:off x="971600" y="1988840"/>
            <a:ext cx="6400800" cy="2904728"/>
          </a:xfrm>
        </p:spPr>
        <p:txBody>
          <a:bodyPr>
            <a:noAutofit/>
          </a:bodyPr>
          <a:lstStyle/>
          <a:p>
            <a:r>
              <a:rPr lang="en-GB" sz="8000" b="1" dirty="0" smtClean="0">
                <a:solidFill>
                  <a:srgbClr val="FFC000"/>
                </a:solidFill>
                <a:effectLst>
                  <a:outerShdw blurRad="38100" dist="38100" dir="2700000" algn="tl">
                    <a:srgbClr val="000000">
                      <a:alpha val="43137"/>
                    </a:srgbClr>
                  </a:outerShdw>
                </a:effectLst>
                <a:latin typeface="Adobe Kaiti Std R" pitchFamily="18" charset="-128"/>
                <a:ea typeface="Adobe Kaiti Std R" pitchFamily="18" charset="-128"/>
              </a:rPr>
              <a:t>AELITA </a:t>
            </a:r>
            <a:r>
              <a:rPr lang="en-GB" sz="8000" b="1" dirty="0" smtClean="0">
                <a:solidFill>
                  <a:srgbClr val="FFC000"/>
                </a:solidFill>
                <a:effectLst>
                  <a:outerShdw blurRad="38100" dist="38100" dir="2700000" algn="tl">
                    <a:srgbClr val="000000">
                      <a:alpha val="43137"/>
                    </a:srgbClr>
                  </a:outerShdw>
                </a:effectLst>
                <a:latin typeface="Adobe Kaiti Std R" pitchFamily="18" charset="-128"/>
                <a:ea typeface="Adobe Kaiti Std R" pitchFamily="18" charset="-128"/>
              </a:rPr>
              <a:t>2.0</a:t>
            </a:r>
            <a:endParaRPr lang="en-GB" sz="8000" b="1" dirty="0" smtClean="0">
              <a:solidFill>
                <a:schemeClr val="bg1"/>
              </a:solidFill>
              <a:effectLst>
                <a:outerShdw blurRad="38100" dist="38100" dir="2700000" algn="tl">
                  <a:srgbClr val="000000">
                    <a:alpha val="43137"/>
                  </a:srgbClr>
                </a:outerShdw>
              </a:effectLst>
            </a:endParaRPr>
          </a:p>
          <a:p>
            <a:r>
              <a:rPr lang="et-EE" sz="5400" b="1" dirty="0" smtClean="0">
                <a:solidFill>
                  <a:schemeClr val="bg1"/>
                </a:solidFill>
                <a:effectLst>
                  <a:outerShdw blurRad="38100" dist="38100" dir="2700000" algn="tl">
                    <a:srgbClr val="000000">
                      <a:alpha val="43137"/>
                    </a:srgbClr>
                  </a:outerShdw>
                </a:effectLst>
              </a:rPr>
              <a:t>PRESENTED </a:t>
            </a:r>
            <a:r>
              <a:rPr lang="et-EE" sz="5400" b="1" dirty="0" smtClean="0">
                <a:solidFill>
                  <a:schemeClr val="bg1"/>
                </a:solidFill>
                <a:effectLst>
                  <a:outerShdw blurRad="38100" dist="38100" dir="2700000" algn="tl">
                    <a:srgbClr val="000000">
                      <a:alpha val="43137"/>
                    </a:srgbClr>
                  </a:outerShdw>
                </a:effectLst>
              </a:rPr>
              <a:t>BY</a:t>
            </a:r>
          </a:p>
          <a:p>
            <a:r>
              <a:rPr lang="en-GB" sz="5400" b="1" dirty="0" smtClean="0">
                <a:solidFill>
                  <a:schemeClr val="bg1"/>
                </a:solidFill>
                <a:effectLst>
                  <a:outerShdw blurRad="38100" dist="38100" dir="2700000" algn="tl">
                    <a:srgbClr val="000000">
                      <a:alpha val="43137"/>
                    </a:srgbClr>
                  </a:outerShdw>
                </a:effectLst>
              </a:rPr>
              <a:t>SILLAM</a:t>
            </a:r>
            <a:r>
              <a:rPr lang="et-EE" sz="5400" b="1" dirty="0" smtClean="0">
                <a:solidFill>
                  <a:schemeClr val="bg1"/>
                </a:solidFill>
                <a:effectLst>
                  <a:outerShdw blurRad="38100" dist="38100" dir="2700000" algn="tl">
                    <a:srgbClr val="000000">
                      <a:alpha val="43137"/>
                    </a:srgbClr>
                  </a:outerShdw>
                </a:effectLst>
              </a:rPr>
              <a:t>ÄE SOCIETY FOR CHILD WELFARE</a:t>
            </a:r>
            <a:endParaRPr lang="et-EE" sz="5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A true friend doesn’t run away!</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A true friend doesn’t run away!</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I will get on Skype tomorrow and send an </a:t>
            </a:r>
            <a:r>
              <a:rPr lang="en-GB" sz="1600" dirty="0" err="1" smtClean="0">
                <a:solidFill>
                  <a:schemeClr val="bg1"/>
                </a:solidFill>
                <a:latin typeface="Times New Roman" pitchFamily="18" charset="0"/>
                <a:cs typeface="Times New Roman" pitchFamily="18" charset="0"/>
              </a:rPr>
              <a:t>instagram</a:t>
            </a:r>
            <a:r>
              <a:rPr lang="en-GB"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LIISU:</a:t>
            </a:r>
            <a:r>
              <a:rPr lang="et-EE" sz="1600" b="1"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OK. I’ll wait. But think about coming home!</a:t>
            </a:r>
            <a:endParaRPr lang="ru-RU" sz="1600" dirty="0" smtClean="0">
              <a:solidFill>
                <a:schemeClr val="bg1"/>
              </a:solidFill>
              <a:latin typeface="Times New Roman" pitchFamily="18" charset="0"/>
              <a:cs typeface="Times New Roman" pitchFamily="18" charset="0"/>
            </a:endParaRPr>
          </a:p>
          <a:p>
            <a:pPr fontAlgn="base">
              <a:buNone/>
            </a:pPr>
            <a:endParaRPr lang="ru-RU"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Истинный друг не оставит другого!</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Истинный друг не оставит другого!</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Завтра я Скайпе, пиши пока в Инстаграм!</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Пусть будет так. Я жду. Но готовься к возвращению к нам!</a:t>
            </a:r>
            <a:endParaRPr lang="et-EE" sz="1600" dirty="0" smtClean="0">
              <a:solidFill>
                <a:schemeClr val="bg1"/>
              </a:solidFill>
              <a:latin typeface="Times New Roman" pitchFamily="18" charset="0"/>
              <a:cs typeface="Times New Roman" pitchFamily="18" charset="0"/>
            </a:endParaRPr>
          </a:p>
          <a:p>
            <a:pPr>
              <a:buNone/>
            </a:pPr>
            <a:endParaRPr lang="et-EE" sz="1600" dirty="0">
              <a:solidFill>
                <a:schemeClr val="bg1"/>
              </a:solidFill>
              <a:latin typeface="Times New Roman" pitchFamily="18" charset="0"/>
              <a:cs typeface="Times New Roman" pitchFamily="18" charset="0"/>
            </a:endParaRPr>
          </a:p>
          <a:p>
            <a:pPr>
              <a:buNone/>
            </a:pPr>
            <a:r>
              <a:rPr lang="en-GB" sz="1600" b="1" dirty="0">
                <a:solidFill>
                  <a:schemeClr val="bg1"/>
                </a:solidFill>
                <a:latin typeface="Times New Roman" pitchFamily="18" charset="0"/>
                <a:cs typeface="Times New Roman" pitchFamily="18" charset="0"/>
              </a:rPr>
              <a:t>LIISU</a:t>
            </a:r>
            <a:r>
              <a:rPr lang="en-GB" sz="1600" dirty="0">
                <a:solidFill>
                  <a:schemeClr val="bg1"/>
                </a:solidFill>
                <a:latin typeface="Times New Roman" pitchFamily="18" charset="0"/>
                <a:cs typeface="Times New Roman" pitchFamily="18" charset="0"/>
              </a:rPr>
              <a:t>: Thanks a million </a:t>
            </a:r>
            <a:r>
              <a:rPr lang="en-GB" sz="1600" dirty="0" err="1">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You’re the best brother ever! And thank you, </a:t>
            </a:r>
            <a:r>
              <a:rPr lang="en-GB" sz="1600" dirty="0" err="1">
                <a:solidFill>
                  <a:schemeClr val="bg1"/>
                </a:solidFill>
                <a:latin typeface="Times New Roman" pitchFamily="18" charset="0"/>
                <a:cs typeface="Times New Roman" pitchFamily="18" charset="0"/>
              </a:rPr>
              <a:t>Tanja</a:t>
            </a:r>
            <a:r>
              <a:rPr lang="en-GB" sz="1600" dirty="0">
                <a:solidFill>
                  <a:schemeClr val="bg1"/>
                </a:solidFill>
                <a:latin typeface="Times New Roman" pitchFamily="18" charset="0"/>
                <a:cs typeface="Times New Roman" pitchFamily="18" charset="0"/>
              </a:rPr>
              <a:t>! Guard our universe well ! I must run, </a:t>
            </a:r>
            <a:r>
              <a:rPr lang="en-GB" sz="1600" dirty="0" err="1">
                <a:solidFill>
                  <a:schemeClr val="bg1"/>
                </a:solidFill>
                <a:latin typeface="Times New Roman" pitchFamily="18" charset="0"/>
                <a:cs typeface="Times New Roman" pitchFamily="18" charset="0"/>
              </a:rPr>
              <a:t>chiao</a:t>
            </a:r>
            <a:r>
              <a:rPr lang="en-GB" sz="1600" dirty="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a:solidFill>
                  <a:schemeClr val="bg1"/>
                </a:solidFill>
                <a:latin typeface="Times New Roman" pitchFamily="18" charset="0"/>
                <a:cs typeface="Times New Roman" pitchFamily="18" charset="0"/>
              </a:rPr>
              <a:t>: Огромное спасибо, Каяр! Ты самый лучший брат! И тебе, Таня, спасибо! Сторожите дальше свой космос! Я убегаю, пока</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endParaRPr lang="et-EE" sz="1600" dirty="0">
              <a:solidFill>
                <a:schemeClr val="bg1"/>
              </a:solidFill>
              <a:latin typeface="Times New Roman" pitchFamily="18" charset="0"/>
              <a:cs typeface="Times New Roman" pitchFamily="18" charset="0"/>
            </a:endParaRPr>
          </a:p>
          <a:p>
            <a:pPr>
              <a:buNone/>
            </a:pPr>
            <a:r>
              <a:rPr lang="en-GB" sz="1600" b="1" dirty="0">
                <a:solidFill>
                  <a:schemeClr val="bg1"/>
                </a:solidFill>
                <a:latin typeface="Times New Roman" pitchFamily="18" charset="0"/>
                <a:cs typeface="Times New Roman" pitchFamily="18" charset="0"/>
              </a:rPr>
              <a:t>TANJA</a:t>
            </a:r>
            <a:r>
              <a:rPr lang="en-GB" sz="1600" dirty="0">
                <a:solidFill>
                  <a:schemeClr val="bg1"/>
                </a:solidFill>
                <a:latin typeface="Times New Roman" pitchFamily="18" charset="0"/>
                <a:cs typeface="Times New Roman" pitchFamily="18" charset="0"/>
              </a:rPr>
              <a:t>: Who’s there?</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a:t>
            </a:r>
            <a:r>
              <a:rPr lang="ru-RU" sz="1600" dirty="0">
                <a:solidFill>
                  <a:schemeClr val="bg1"/>
                </a:solidFill>
                <a:latin typeface="Times New Roman" pitchFamily="18" charset="0"/>
                <a:cs typeface="Times New Roman" pitchFamily="18" charset="0"/>
              </a:rPr>
              <a:t>: Кто там?</a:t>
            </a:r>
            <a:endParaRPr lang="et-EE" sz="1600" dirty="0">
              <a:solidFill>
                <a:schemeClr val="bg1"/>
              </a:solidFill>
              <a:latin typeface="Times New Roman" pitchFamily="18" charset="0"/>
              <a:cs typeface="Times New Roman" pitchFamily="18" charset="0"/>
            </a:endParaRPr>
          </a:p>
          <a:p>
            <a:pPr>
              <a:buNone/>
            </a:pP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fontAlgn="base">
              <a:buNone/>
            </a:pPr>
            <a:endParaRPr lang="ru-RU"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PROFESSOR: A tie? Didn’t we lose?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TANJA: Not at all. The Earthlings are very good sportspeople.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 and PROFESSOR IGERIK: Interesting …</a:t>
            </a:r>
            <a:endParaRPr lang="et-EE" sz="1800" b="1"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MASTER OF CEREMONIES:</a:t>
            </a:r>
            <a:r>
              <a:rPr lang="et-EE" sz="1800" b="1" dirty="0" smtClean="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A tie means you both win!</a:t>
            </a:r>
            <a:r>
              <a:rPr lang="et-EE" sz="1800" b="1" dirty="0" smtClean="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This result is a great victory!</a:t>
            </a:r>
            <a:r>
              <a:rPr lang="et-EE" sz="1800" b="1" dirty="0" smtClean="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Can you see the shining faces of the guests? </a:t>
            </a:r>
            <a:r>
              <a:rPr lang="et-EE" sz="1800" b="1" dirty="0" smtClean="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And the Earthlings delight in dancing and basketball?</a:t>
            </a:r>
            <a:endParaRPr lang="ru-RU" sz="1800" b="1"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a:t>
            </a:r>
            <a:r>
              <a:rPr lang="ru-RU" sz="1800" b="1" dirty="0" smtClean="0">
                <a:solidFill>
                  <a:schemeClr val="bg1"/>
                </a:solidFill>
                <a:latin typeface="Times New Roman" pitchFamily="18" charset="0"/>
                <a:cs typeface="Times New Roman" pitchFamily="18" charset="0"/>
              </a:rPr>
              <a:t> </a:t>
            </a:r>
            <a:r>
              <a:rPr lang="en-GB" sz="1800" b="1" dirty="0" err="1" smtClean="0">
                <a:solidFill>
                  <a:schemeClr val="bg1"/>
                </a:solidFill>
                <a:latin typeface="Times New Roman" pitchFamily="18" charset="0"/>
                <a:cs typeface="Times New Roman" pitchFamily="18" charset="0"/>
              </a:rPr>
              <a:t>Aelita</a:t>
            </a:r>
            <a:r>
              <a:rPr lang="en-GB" sz="1800" b="1" dirty="0" smtClean="0">
                <a:solidFill>
                  <a:schemeClr val="bg1"/>
                </a:solidFill>
                <a:latin typeface="Times New Roman" pitchFamily="18" charset="0"/>
                <a:cs typeface="Times New Roman" pitchFamily="18" charset="0"/>
              </a:rPr>
              <a:t>! The game is over, answer my question at last!</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My life changed when you set foot on Earth.</a:t>
            </a:r>
            <a:endParaRPr lang="et-EE" sz="1800" dirty="0" smtClean="0">
              <a:solidFill>
                <a:schemeClr val="bg1"/>
              </a:solidFill>
              <a:latin typeface="Times New Roman" pitchFamily="18" charset="0"/>
              <a:cs typeface="Times New Roman" pitchFamily="18" charset="0"/>
            </a:endParaRPr>
          </a:p>
          <a:p>
            <a:pPr>
              <a:buNone/>
            </a:pPr>
            <a:endParaRPr lang="ru-RU" sz="1800" b="1"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ПРОФЕССОР</a:t>
            </a:r>
            <a:r>
              <a:rPr lang="ru-RU" sz="1800" dirty="0" smtClean="0">
                <a:solidFill>
                  <a:schemeClr val="bg1"/>
                </a:solidFill>
                <a:latin typeface="Times New Roman" pitchFamily="18" charset="0"/>
                <a:cs typeface="Times New Roman" pitchFamily="18" charset="0"/>
              </a:rPr>
              <a:t>: Ничья? А мы разве не проиграли?</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 Совсем нет. Земляне же очень хорошие спортсмены.</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 и </a:t>
            </a:r>
            <a:r>
              <a:rPr lang="ru-RU" sz="1800" b="1" dirty="0" smtClean="0">
                <a:solidFill>
                  <a:schemeClr val="bg1"/>
                </a:solidFill>
                <a:latin typeface="Times New Roman" pitchFamily="18" charset="0"/>
                <a:cs typeface="Times New Roman" pitchFamily="18" charset="0"/>
              </a:rPr>
              <a:t>ПРОФЕССОР</a:t>
            </a:r>
            <a:r>
              <a:rPr lang="ru-RU" sz="1800" dirty="0" smtClean="0">
                <a:solidFill>
                  <a:schemeClr val="bg1"/>
                </a:solidFill>
                <a:latin typeface="Times New Roman" pitchFamily="18" charset="0"/>
                <a:cs typeface="Times New Roman" pitchFamily="18" charset="0"/>
              </a:rPr>
              <a:t>: Интересно...</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КОНФЕРАНСЬЕ</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Ничья означает для обеих победу!</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Такой результат радость приносит друг другу!</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Гости, смотрите, от радости сияют!</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И глаза землян от танцев и баскетбола блистают!</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Аэлита! Игра завершилась, дай же ответ скорее!</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Моя жизнь изменилась, когда  ты на Земле появилась.</a:t>
            </a:r>
          </a:p>
          <a:p>
            <a:pPr fontAlgn="base">
              <a:buNone/>
            </a:pPr>
            <a:r>
              <a:rPr lang="en-GB" sz="1800" b="1" dirty="0" smtClean="0">
                <a:solidFill>
                  <a:schemeClr val="bg1"/>
                </a:solidFill>
                <a:latin typeface="Times New Roman" pitchFamily="18" charset="0"/>
                <a:cs typeface="Times New Roman" pitchFamily="18" charset="0"/>
              </a:rPr>
              <a:t> </a:t>
            </a:r>
            <a:endParaRPr lang="et-EE" sz="1800" dirty="0" smtClean="0">
              <a:solidFill>
                <a:schemeClr val="bg1"/>
              </a:solidFill>
              <a:latin typeface="Times New Roman" pitchFamily="18" charset="0"/>
              <a:cs typeface="Times New Roman" pitchFamily="18" charset="0"/>
            </a:endParaRPr>
          </a:p>
          <a:p>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(singing): Speak to me in your own words, oh Herald of the Universe,</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For whom I made my own Wave-Catcher</a:t>
            </a:r>
            <a:r>
              <a:rPr lang="ru-RU" sz="1800" dirty="0" smtClean="0">
                <a:solidFill>
                  <a:schemeClr val="bg1"/>
                </a:solidFill>
                <a:latin typeface="Times New Roman" pitchFamily="18" charset="0"/>
                <a:cs typeface="Times New Roman" pitchFamily="18" charset="0"/>
              </a:rPr>
              <a:t>.</a:t>
            </a:r>
          </a:p>
          <a:p>
            <a:pPr>
              <a:buNone/>
            </a:pPr>
            <a:r>
              <a:rPr lang="en-GB" sz="1800" dirty="0" smtClean="0">
                <a:solidFill>
                  <a:schemeClr val="bg1"/>
                </a:solidFill>
                <a:latin typeface="Times New Roman" pitchFamily="18" charset="0"/>
                <a:cs typeface="Times New Roman" pitchFamily="18" charset="0"/>
              </a:rPr>
              <a:t>AELITA</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(singing):</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Listen everyone! </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Listen Earth! Listen </a:t>
            </a:r>
            <a:r>
              <a:rPr lang="en-GB" sz="1800" dirty="0" err="1" smtClean="0">
                <a:solidFill>
                  <a:schemeClr val="bg1"/>
                </a:solidFill>
                <a:latin typeface="Times New Roman" pitchFamily="18" charset="0"/>
                <a:cs typeface="Times New Roman" pitchFamily="18" charset="0"/>
              </a:rPr>
              <a:t>Lasssos</a:t>
            </a:r>
            <a:r>
              <a:rPr lang="en-GB" sz="1800" dirty="0" smtClean="0">
                <a:solidFill>
                  <a:schemeClr val="bg1"/>
                </a:solidFill>
                <a:latin typeface="Times New Roman" pitchFamily="18" charset="0"/>
                <a:cs typeface="Times New Roman" pitchFamily="18" charset="0"/>
              </a:rPr>
              <a:t>! </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there is no obstacle to weight,</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that there should be barriers , fences, or bars between us</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 Humanity is great, we will chat again,</a:t>
            </a:r>
            <a:endParaRPr lang="et-EE" sz="1800" dirty="0" smtClean="0">
              <a:solidFill>
                <a:schemeClr val="bg1"/>
              </a:solidFill>
              <a:latin typeface="Times New Roman" pitchFamily="18" charset="0"/>
              <a:cs typeface="Times New Roman" pitchFamily="18" charset="0"/>
            </a:endParaRPr>
          </a:p>
          <a:p>
            <a:pPr>
              <a:buNone/>
            </a:pPr>
            <a:r>
              <a:rPr lang="en-GB" sz="1800" dirty="0" err="1"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I can tell you this!</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Lassos and Earth are brother and sister,</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But you are more than a friend to me!</a:t>
            </a:r>
            <a:endParaRPr lang="et-EE" sz="1800" dirty="0" smtClean="0">
              <a:solidFill>
                <a:schemeClr val="bg1"/>
              </a:solidFill>
              <a:latin typeface="Times New Roman" pitchFamily="18" charset="0"/>
              <a:cs typeface="Times New Roman" pitchFamily="18" charset="0"/>
            </a:endParaRPr>
          </a:p>
          <a:p>
            <a:pPr>
              <a:buNone/>
            </a:pPr>
            <a:endParaRPr lang="ru-RU" sz="1800" b="1"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et-EE" sz="1800" b="1" dirty="0" smtClean="0">
                <a:solidFill>
                  <a:schemeClr val="bg1"/>
                </a:solidFill>
                <a:latin typeface="Times New Roman" pitchFamily="18" charset="0"/>
                <a:cs typeface="Times New Roman" pitchFamily="18" charset="0"/>
              </a:rPr>
              <a:t> (</a:t>
            </a:r>
            <a:r>
              <a:rPr lang="ru-RU" sz="1800" b="1" dirty="0" smtClean="0">
                <a:solidFill>
                  <a:schemeClr val="bg1"/>
                </a:solidFill>
                <a:latin typeface="Times New Roman" pitchFamily="18" charset="0"/>
                <a:cs typeface="Times New Roman" pitchFamily="18" charset="0"/>
              </a:rPr>
              <a:t>поёт)</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Скажи мне слово своё, голос из далека прекрасного,</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волноуловитель собрал я лишь для тебя!</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 </a:t>
            </a:r>
            <a:r>
              <a:rPr lang="et-EE" sz="1800" b="1" dirty="0" smtClean="0">
                <a:solidFill>
                  <a:schemeClr val="bg1"/>
                </a:solidFill>
                <a:latin typeface="Times New Roman" pitchFamily="18" charset="0"/>
                <a:cs typeface="Times New Roman" pitchFamily="18" charset="0"/>
              </a:rPr>
              <a:t>(</a:t>
            </a:r>
            <a:r>
              <a:rPr lang="ru-RU" sz="1800" b="1" dirty="0" smtClean="0">
                <a:solidFill>
                  <a:schemeClr val="bg1"/>
                </a:solidFill>
                <a:latin typeface="Times New Roman" pitchFamily="18" charset="0"/>
                <a:cs typeface="Times New Roman" pitchFamily="18" charset="0"/>
              </a:rPr>
              <a:t>поёт) </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Слушайте все, слушай, Земля, слушай, Лассос!</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Нет преград и трудностей нет,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между нами не существует препятствий, заборов, засов или похожих приёмов.</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Прекрасны люди, мы будем общаться,</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Каяр, вот что тебе хочу я сказать:</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Лассос и Земля как брат и сестра,</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но ты больше, чем друг для меня.</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„But you are more than a friend to me“</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Is it possible that we can stay together?</a:t>
            </a:r>
            <a:endParaRPr lang="et-EE" sz="1800" dirty="0" smtClean="0">
              <a:solidFill>
                <a:schemeClr val="bg1"/>
              </a:solidFill>
              <a:latin typeface="Times New Roman" pitchFamily="18" charset="0"/>
              <a:cs typeface="Times New Roman" pitchFamily="18" charset="0"/>
            </a:endParaRPr>
          </a:p>
          <a:p>
            <a:pPr fontAlgn="base">
              <a:buNone/>
            </a:pPr>
            <a:r>
              <a:rPr lang="en-GB" sz="1800" b="1" dirty="0" err="1" smtClean="0">
                <a:solidFill>
                  <a:schemeClr val="bg1"/>
                </a:solidFill>
                <a:latin typeface="Times New Roman" pitchFamily="18" charset="0"/>
                <a:cs typeface="Times New Roman" pitchFamily="18" charset="0"/>
              </a:rPr>
              <a:t>AELITA</a:t>
            </a:r>
            <a:r>
              <a:rPr lang="en-GB" sz="1800" dirty="0" err="1" smtClean="0">
                <a:solidFill>
                  <a:schemeClr val="bg1"/>
                </a:solidFill>
                <a:latin typeface="Times New Roman" pitchFamily="18" charset="0"/>
                <a:cs typeface="Times New Roman" pitchFamily="18" charset="0"/>
              </a:rPr>
              <a:t>:The</a:t>
            </a:r>
            <a:r>
              <a:rPr lang="en-GB" sz="1800" dirty="0" smtClean="0">
                <a:solidFill>
                  <a:schemeClr val="bg1"/>
                </a:solidFill>
                <a:latin typeface="Times New Roman" pitchFamily="18" charset="0"/>
                <a:cs typeface="Times New Roman" pitchFamily="18" charset="0"/>
              </a:rPr>
              <a:t> flight of the Star Gate is so easy, Love was quickly unlocked.</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Oh how wonderful! You’ll stay with me?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Yes, I promise, I’ll stay by your side.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 and AELITA</a:t>
            </a:r>
            <a:r>
              <a:rPr lang="en-GB" sz="1800" dirty="0" smtClean="0">
                <a:solidFill>
                  <a:schemeClr val="bg1"/>
                </a:solidFill>
                <a:latin typeface="Times New Roman" pitchFamily="18" charset="0"/>
                <a:cs typeface="Times New Roman" pitchFamily="18" charset="0"/>
              </a:rPr>
              <a:t>: At miracle happened the moment I saw you.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It was love at first sight.</a:t>
            </a:r>
            <a:endParaRPr lang="et-EE" sz="1800" dirty="0" smtClean="0">
              <a:solidFill>
                <a:schemeClr val="bg1"/>
              </a:solidFill>
              <a:latin typeface="Times New Roman" pitchFamily="18" charset="0"/>
              <a:cs typeface="Times New Roman" pitchFamily="18" charset="0"/>
            </a:endParaRPr>
          </a:p>
          <a:p>
            <a:pPr>
              <a:buNone/>
            </a:pPr>
            <a:endParaRPr lang="en-GB"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«Но ты больше, чем друг для меня...»</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Неужели возможно, что будем мы вместе?</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Волноуловитель ввысь возносит тебя,</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Не преграда любви он и страсти.</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Ах, как хорошо! Ты будешь со мной?</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Да, я обещаю, что останусь с тобой.</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 и АЭЛИТА</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Робкий взгляд принёс мечты о чуде,</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 первого мгновения любовь творить он будет.</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2800" b="1" dirty="0" smtClean="0">
                <a:solidFill>
                  <a:schemeClr val="bg1"/>
                </a:solidFill>
                <a:latin typeface="Times New Roman" pitchFamily="18" charset="0"/>
                <a:cs typeface="Times New Roman" pitchFamily="18" charset="0"/>
              </a:rPr>
              <a:t>CHOIRE</a:t>
            </a:r>
            <a:r>
              <a:rPr lang="en-GB" sz="2800" dirty="0" smtClean="0">
                <a:solidFill>
                  <a:schemeClr val="bg1"/>
                </a:solidFill>
                <a:latin typeface="Times New Roman" pitchFamily="18" charset="0"/>
                <a:cs typeface="Times New Roman" pitchFamily="18" charset="0"/>
              </a:rPr>
              <a:t>: The flight of the Star Gate is so easy, Love was quickly unlocked.</a:t>
            </a:r>
            <a:endParaRPr lang="et-EE" sz="2800" dirty="0" smtClean="0">
              <a:solidFill>
                <a:schemeClr val="bg1"/>
              </a:solidFill>
              <a:latin typeface="Times New Roman" pitchFamily="18" charset="0"/>
              <a:cs typeface="Times New Roman" pitchFamily="18" charset="0"/>
            </a:endParaRPr>
          </a:p>
          <a:p>
            <a:pPr>
              <a:buNone/>
            </a:pPr>
            <a:r>
              <a:rPr lang="en-GB" sz="2800" dirty="0" smtClean="0">
                <a:solidFill>
                  <a:schemeClr val="bg1"/>
                </a:solidFill>
                <a:latin typeface="Times New Roman" pitchFamily="18" charset="0"/>
                <a:cs typeface="Times New Roman" pitchFamily="18" charset="0"/>
              </a:rPr>
              <a:t>„But you are more than a friend to me“</a:t>
            </a:r>
            <a:endParaRPr lang="et-EE" sz="2800" dirty="0" smtClean="0">
              <a:solidFill>
                <a:schemeClr val="bg1"/>
              </a:solidFill>
              <a:latin typeface="Times New Roman" pitchFamily="18" charset="0"/>
              <a:cs typeface="Times New Roman" pitchFamily="18" charset="0"/>
            </a:endParaRPr>
          </a:p>
          <a:p>
            <a:pPr>
              <a:buNone/>
            </a:pPr>
            <a:r>
              <a:rPr lang="en-GB" sz="2800" dirty="0" smtClean="0">
                <a:solidFill>
                  <a:schemeClr val="bg1"/>
                </a:solidFill>
                <a:latin typeface="Times New Roman" pitchFamily="18" charset="0"/>
                <a:cs typeface="Times New Roman" pitchFamily="18" charset="0"/>
              </a:rPr>
              <a:t>Yes, now we’ll stay together!</a:t>
            </a:r>
          </a:p>
          <a:p>
            <a:pPr>
              <a:buNone/>
            </a:pPr>
            <a:endParaRPr lang="ru-RU" b="1" dirty="0" smtClean="0">
              <a:solidFill>
                <a:schemeClr val="bg1"/>
              </a:solidFill>
              <a:latin typeface="Times New Roman" pitchFamily="18" charset="0"/>
              <a:cs typeface="Times New Roman" pitchFamily="18" charset="0"/>
            </a:endParaRPr>
          </a:p>
          <a:p>
            <a:pPr>
              <a:buNone/>
            </a:pPr>
            <a:r>
              <a:rPr lang="ru-RU" b="1" dirty="0" smtClean="0">
                <a:solidFill>
                  <a:schemeClr val="bg1"/>
                </a:solidFill>
                <a:latin typeface="Times New Roman" pitchFamily="18" charset="0"/>
                <a:cs typeface="Times New Roman" pitchFamily="18" charset="0"/>
              </a:rPr>
              <a:t>Хор</a:t>
            </a:r>
            <a:r>
              <a:rPr lang="ru-RU" sz="2800" dirty="0" smtClean="0">
                <a:solidFill>
                  <a:schemeClr val="bg1"/>
                </a:solidFill>
                <a:latin typeface="Times New Roman" pitchFamily="18" charset="0"/>
                <a:cs typeface="Times New Roman" pitchFamily="18" charset="0"/>
              </a:rPr>
              <a:t>: Полёт сквозь звёздные врата был стремителен  и прост, Любовь возникла многовенно. «Но ты больше чем друг для меня» Да, теперь мы будем вместе</a:t>
            </a:r>
          </a:p>
          <a:p>
            <a:pPr>
              <a:buNone/>
            </a:pPr>
            <a:endParaRPr lang="ru-RU" sz="2800" dirty="0" smtClean="0">
              <a:solidFill>
                <a:schemeClr val="bg1"/>
              </a:solidFill>
              <a:latin typeface="Times New Roman" pitchFamily="18" charset="0"/>
              <a:cs typeface="Times New Roman" pitchFamily="18" charset="0"/>
            </a:endParaRPr>
          </a:p>
          <a:p>
            <a:pPr>
              <a:buNone/>
            </a:pPr>
            <a:endParaRPr lang="et-EE" sz="2800" dirty="0" smtClean="0">
              <a:solidFill>
                <a:schemeClr val="bg1"/>
              </a:solidFill>
            </a:endParaRPr>
          </a:p>
          <a:p>
            <a:pPr>
              <a:buNone/>
            </a:pPr>
            <a:endParaRPr lang="ru-RU" sz="2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664"/>
          </a:xfrm>
        </p:spPr>
        <p:txBody>
          <a:bodyPr>
            <a:noAutofit/>
          </a:bodyPr>
          <a:lstStyle/>
          <a:p>
            <a:pPr fontAlgn="base">
              <a:buNone/>
            </a:pPr>
            <a:r>
              <a:rPr lang="en-GB" sz="2000" b="1" dirty="0" smtClean="0">
                <a:solidFill>
                  <a:schemeClr val="bg1"/>
                </a:solidFill>
                <a:latin typeface="Times New Roman" pitchFamily="18" charset="0"/>
                <a:cs typeface="Times New Roman" pitchFamily="18" charset="0"/>
              </a:rPr>
              <a:t>EDARON</a:t>
            </a:r>
            <a:r>
              <a:rPr lang="en-GB" sz="2000" dirty="0" smtClean="0">
                <a:solidFill>
                  <a:schemeClr val="bg1"/>
                </a:solidFill>
                <a:latin typeface="Times New Roman" pitchFamily="18" charset="0"/>
                <a:cs typeface="Times New Roman" pitchFamily="18" charset="0"/>
              </a:rPr>
              <a:t>:</a:t>
            </a:r>
            <a:r>
              <a:rPr lang="et-EE" sz="2000" dirty="0" smtClean="0">
                <a:solidFill>
                  <a:schemeClr val="bg1"/>
                </a:solidFill>
                <a:latin typeface="Times New Roman" pitchFamily="18" charset="0"/>
                <a:cs typeface="Times New Roman" pitchFamily="18" charset="0"/>
              </a:rPr>
              <a:t> </a:t>
            </a:r>
            <a:r>
              <a:rPr lang="en-GB" sz="2000" dirty="0" err="1" smtClean="0">
                <a:solidFill>
                  <a:schemeClr val="bg1"/>
                </a:solidFill>
                <a:latin typeface="Times New Roman" pitchFamily="18" charset="0"/>
                <a:cs typeface="Times New Roman" pitchFamily="18" charset="0"/>
              </a:rPr>
              <a:t>Aelita</a:t>
            </a:r>
            <a:r>
              <a:rPr lang="en-GB" sz="2000" dirty="0" smtClean="0">
                <a:solidFill>
                  <a:schemeClr val="bg1"/>
                </a:solidFill>
                <a:latin typeface="Times New Roman" pitchFamily="18" charset="0"/>
                <a:cs typeface="Times New Roman" pitchFamily="18" charset="0"/>
              </a:rPr>
              <a:t>! I could lead our Project but Lassos can’t let you go! Who will make contacts with the Universe?</a:t>
            </a:r>
            <a:endParaRPr lang="et-EE" sz="2000"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AELITA</a:t>
            </a:r>
            <a:r>
              <a:rPr lang="en-GB" sz="2000" dirty="0" smtClean="0">
                <a:solidFill>
                  <a:schemeClr val="bg1"/>
                </a:solidFill>
                <a:latin typeface="Times New Roman" pitchFamily="18" charset="0"/>
                <a:cs typeface="Times New Roman" pitchFamily="18" charset="0"/>
              </a:rPr>
              <a:t>: I am going to make contact with the Universe on Earth. Its as far out in the Universe as Lassos. </a:t>
            </a:r>
            <a:endParaRPr lang="et-EE" sz="2000"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EDARON</a:t>
            </a:r>
            <a:r>
              <a:rPr lang="en-GB" sz="2000" dirty="0" smtClean="0">
                <a:solidFill>
                  <a:schemeClr val="bg1"/>
                </a:solidFill>
                <a:latin typeface="Times New Roman" pitchFamily="18" charset="0"/>
                <a:cs typeface="Times New Roman" pitchFamily="18" charset="0"/>
              </a:rPr>
              <a:t>: Hmm . I will keep an eye on things, you know that but I’m going to have to travel to Earth very often! But Earth is really very beautiful ! Especially Estonia! (</a:t>
            </a:r>
            <a:r>
              <a:rPr lang="en-GB" sz="2000" i="1" dirty="0" smtClean="0">
                <a:solidFill>
                  <a:schemeClr val="bg1"/>
                </a:solidFill>
                <a:latin typeface="Times New Roman" pitchFamily="18" charset="0"/>
                <a:cs typeface="Times New Roman" pitchFamily="18" charset="0"/>
              </a:rPr>
              <a:t>to the Lassos people</a:t>
            </a:r>
            <a:r>
              <a:rPr lang="en-GB" sz="2000" dirty="0" smtClean="0">
                <a:solidFill>
                  <a:schemeClr val="bg1"/>
                </a:solidFill>
                <a:latin typeface="Times New Roman" pitchFamily="18" charset="0"/>
                <a:cs typeface="Times New Roman" pitchFamily="18" charset="0"/>
              </a:rPr>
              <a:t>) Come on everyone! Wish </a:t>
            </a:r>
            <a:r>
              <a:rPr lang="en-GB" sz="2000" dirty="0" err="1" smtClean="0">
                <a:solidFill>
                  <a:schemeClr val="bg1"/>
                </a:solidFill>
                <a:latin typeface="Times New Roman" pitchFamily="18" charset="0"/>
                <a:cs typeface="Times New Roman" pitchFamily="18" charset="0"/>
              </a:rPr>
              <a:t>Aelita</a:t>
            </a:r>
            <a:r>
              <a:rPr lang="en-GB" sz="2000" dirty="0" smtClean="0">
                <a:solidFill>
                  <a:schemeClr val="bg1"/>
                </a:solidFill>
                <a:latin typeface="Times New Roman" pitchFamily="18" charset="0"/>
                <a:cs typeface="Times New Roman" pitchFamily="18" charset="0"/>
              </a:rPr>
              <a:t> luck!</a:t>
            </a:r>
            <a:endParaRPr lang="et-EE" sz="2000"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AELITA</a:t>
            </a:r>
            <a:r>
              <a:rPr lang="en-GB" sz="2000" dirty="0" smtClean="0">
                <a:solidFill>
                  <a:schemeClr val="bg1"/>
                </a:solidFill>
                <a:latin typeface="Times New Roman" pitchFamily="18" charset="0"/>
                <a:cs typeface="Times New Roman" pitchFamily="18" charset="0"/>
              </a:rPr>
              <a:t>: Help! They’re back!</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ЭДАРОН</a:t>
            </a:r>
            <a:r>
              <a:rPr lang="ru-RU" sz="2000" dirty="0" smtClean="0">
                <a:solidFill>
                  <a:schemeClr val="bg1"/>
                </a:solidFill>
                <a:latin typeface="Times New Roman" pitchFamily="18" charset="0"/>
                <a:cs typeface="Times New Roman" pitchFamily="18" charset="0"/>
              </a:rPr>
              <a:t>:</a:t>
            </a:r>
            <a:r>
              <a:rPr lang="et-EE"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Аэлита! Я же руковожу нашим проектом! Лассос не может от тебя отказаться! Кто же ещё у нас будет налаживать космические контакты?</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АЭЛИТА</a:t>
            </a:r>
            <a:r>
              <a:rPr lang="ru-RU" sz="2000" dirty="0" smtClean="0">
                <a:solidFill>
                  <a:schemeClr val="bg1"/>
                </a:solidFill>
                <a:latin typeface="Times New Roman" pitchFamily="18" charset="0"/>
                <a:cs typeface="Times New Roman" pitchFamily="18" charset="0"/>
              </a:rPr>
              <a:t>: Я буду налаживать космические контакты с Земли. Космос на таком же расстоянии отсюда, как и на Лассосе.</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ЭДАРОН</a:t>
            </a:r>
            <a:r>
              <a:rPr lang="ru-RU" sz="2000" dirty="0" smtClean="0">
                <a:solidFill>
                  <a:schemeClr val="bg1"/>
                </a:solidFill>
                <a:latin typeface="Times New Roman" pitchFamily="18" charset="0"/>
                <a:cs typeface="Times New Roman" pitchFamily="18" charset="0"/>
              </a:rPr>
              <a:t>: Ну да. Но я тогда очень часто буду прилетать на Землю. Буду присматривать за делами, знаешь! И в самом деле —   Земля очень красивая! Особенно эта Эстония! (обращается к жителям Лассоса) Идите все! Пожелаем счастья Аэлите!</a:t>
            </a:r>
          </a:p>
          <a:p>
            <a:pPr>
              <a:buNone/>
            </a:pPr>
            <a:r>
              <a:rPr lang="ru-RU" sz="2000" b="1" dirty="0" smtClean="0">
                <a:solidFill>
                  <a:schemeClr val="bg1"/>
                </a:solidFill>
                <a:latin typeface="Times New Roman" pitchFamily="18" charset="0"/>
                <a:cs typeface="Times New Roman" pitchFamily="18" charset="0"/>
              </a:rPr>
              <a:t>АЭЛИТА</a:t>
            </a:r>
            <a:r>
              <a:rPr lang="ru-RU" sz="2000" dirty="0" smtClean="0">
                <a:solidFill>
                  <a:schemeClr val="bg1"/>
                </a:solidFill>
                <a:latin typeface="Times New Roman" pitchFamily="18" charset="0"/>
                <a:cs typeface="Times New Roman" pitchFamily="18" charset="0"/>
              </a:rPr>
              <a:t>: Помогите! Они снова здесь!</a:t>
            </a:r>
            <a:endParaRPr lang="et-EE" sz="20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endParaRPr lang="et-EE" sz="1600" dirty="0" smtClean="0">
              <a:solidFill>
                <a:schemeClr val="bg1"/>
              </a:solidFill>
              <a:latin typeface="Times New Roman" pitchFamily="18" charset="0"/>
              <a:cs typeface="Times New Roman" pitchFamily="18" charset="0"/>
            </a:endParaRPr>
          </a:p>
          <a:p>
            <a:pPr fontAlgn="base">
              <a:buNone/>
            </a:pPr>
            <a:r>
              <a:rPr lang="en-GB" sz="1600" dirty="0" err="1" smtClean="0">
                <a:solidFill>
                  <a:schemeClr val="bg1"/>
                </a:solidFill>
                <a:latin typeface="Times New Roman" pitchFamily="18" charset="0"/>
                <a:cs typeface="Times New Roman" pitchFamily="18" charset="0"/>
              </a:rPr>
              <a:t>AELITA:We</a:t>
            </a:r>
            <a:r>
              <a:rPr lang="en-GB" sz="1600" dirty="0" smtClean="0">
                <a:solidFill>
                  <a:schemeClr val="bg1"/>
                </a:solidFill>
                <a:latin typeface="Times New Roman" pitchFamily="18" charset="0"/>
                <a:cs typeface="Times New Roman" pitchFamily="18" charset="0"/>
              </a:rPr>
              <a:t> can’t hear!</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ALL :We can’t hear you!</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 AELITA :Keep them away from me, be quick! </a:t>
            </a: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АЭЛИТА: Мы не слышим!</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ВСЕ: Мы не слышим вас!</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ru-RU" sz="1600" dirty="0" smtClean="0">
                <a:solidFill>
                  <a:schemeClr val="bg1"/>
                </a:solidFill>
                <a:latin typeface="Times New Roman" pitchFamily="18" charset="0"/>
                <a:cs typeface="Times New Roman" pitchFamily="18" charset="0"/>
              </a:rPr>
              <a:t> : Отойдите, быстрее! Эти двое боятся нас!</a:t>
            </a:r>
            <a:endParaRPr lang="et-EE" sz="1600" dirty="0" smtClean="0">
              <a:solidFill>
                <a:schemeClr val="bg1"/>
              </a:solidFill>
              <a:latin typeface="Times New Roman" pitchFamily="18" charset="0"/>
              <a:cs typeface="Times New Roman" pitchFamily="18" charset="0"/>
            </a:endParaRPr>
          </a:p>
          <a:p>
            <a:pPr>
              <a:buNone/>
            </a:pPr>
            <a:endParaRPr lang="et-EE" sz="1600" b="1"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 I: No, no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 II: We have decided that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 I: …we aren’t afraid of you any more. You are really quite like people…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SEHAHILLI ENVOYS </a:t>
            </a:r>
            <a:r>
              <a:rPr lang="en-GB" sz="1600" b="1" i="1" dirty="0" smtClean="0">
                <a:solidFill>
                  <a:schemeClr val="bg1"/>
                </a:solidFill>
                <a:latin typeface="Times New Roman" pitchFamily="18" charset="0"/>
                <a:cs typeface="Times New Roman" pitchFamily="18" charset="0"/>
              </a:rPr>
              <a:t>: </a:t>
            </a:r>
            <a:r>
              <a:rPr lang="en-GB" sz="1600" b="1" dirty="0" err="1" smtClean="0">
                <a:solidFill>
                  <a:schemeClr val="bg1"/>
                </a:solidFill>
                <a:latin typeface="Times New Roman" pitchFamily="18" charset="0"/>
                <a:cs typeface="Times New Roman" pitchFamily="18" charset="0"/>
              </a:rPr>
              <a:t>Ssss</a:t>
            </a:r>
            <a:r>
              <a:rPr lang="en-GB" sz="1600" b="1" dirty="0" smtClean="0">
                <a:solidFill>
                  <a:schemeClr val="bg1"/>
                </a:solidFill>
                <a:latin typeface="Times New Roman" pitchFamily="18" charset="0"/>
                <a:cs typeface="Times New Roman" pitchFamily="18" charset="0"/>
              </a:rPr>
              <a:t>! </a:t>
            </a:r>
            <a:r>
              <a:rPr lang="en-GB" sz="1600" b="1" dirty="0" err="1" smtClean="0">
                <a:solidFill>
                  <a:schemeClr val="bg1"/>
                </a:solidFill>
                <a:latin typeface="Times New Roman" pitchFamily="18" charset="0"/>
                <a:cs typeface="Times New Roman" pitchFamily="18" charset="0"/>
              </a:rPr>
              <a:t>Hhh</a:t>
            </a:r>
            <a:r>
              <a:rPr lang="en-GB"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RURUNUNI ENVOYS</a:t>
            </a:r>
            <a:r>
              <a:rPr lang="en-GB" sz="1600" b="1" i="1" dirty="0" smtClean="0">
                <a:solidFill>
                  <a:schemeClr val="bg1"/>
                </a:solidFill>
                <a:latin typeface="Times New Roman" pitchFamily="18" charset="0"/>
                <a:cs typeface="Times New Roman" pitchFamily="18" charset="0"/>
              </a:rPr>
              <a:t>: </a:t>
            </a:r>
            <a:r>
              <a:rPr lang="en-GB" sz="1600" b="1" dirty="0" err="1" smtClean="0">
                <a:solidFill>
                  <a:schemeClr val="bg1"/>
                </a:solidFill>
                <a:latin typeface="Times New Roman" pitchFamily="18" charset="0"/>
                <a:cs typeface="Times New Roman" pitchFamily="18" charset="0"/>
              </a:rPr>
              <a:t>Rrrrr</a:t>
            </a:r>
            <a:r>
              <a:rPr lang="en-GB" sz="1600" b="1" dirty="0" smtClean="0">
                <a:solidFill>
                  <a:schemeClr val="bg1"/>
                </a:solidFill>
                <a:latin typeface="Times New Roman" pitchFamily="18" charset="0"/>
                <a:cs typeface="Times New Roman" pitchFamily="18" charset="0"/>
              </a:rPr>
              <a:t>! </a:t>
            </a:r>
            <a:r>
              <a:rPr lang="en-GB" sz="1600" b="1" dirty="0" err="1" smtClean="0">
                <a:solidFill>
                  <a:schemeClr val="bg1"/>
                </a:solidFill>
                <a:latin typeface="Times New Roman" pitchFamily="18" charset="0"/>
                <a:cs typeface="Times New Roman" pitchFamily="18" charset="0"/>
              </a:rPr>
              <a:t>Rrrrrrrr</a:t>
            </a:r>
            <a:r>
              <a:rPr lang="en-GB" sz="1600" b="1" dirty="0" smtClean="0">
                <a:solidFill>
                  <a:schemeClr val="bg1"/>
                </a:solidFill>
                <a:latin typeface="Times New Roman" pitchFamily="18" charset="0"/>
                <a:cs typeface="Times New Roman" pitchFamily="18" charset="0"/>
              </a:rPr>
              <a:t>! </a:t>
            </a:r>
            <a:r>
              <a:rPr lang="en-GB" sz="1600" b="1" dirty="0" err="1" smtClean="0">
                <a:solidFill>
                  <a:schemeClr val="bg1"/>
                </a:solidFill>
                <a:latin typeface="Times New Roman" pitchFamily="18" charset="0"/>
                <a:cs typeface="Times New Roman" pitchFamily="18" charset="0"/>
              </a:rPr>
              <a:t>Rrrrrrrr-rr</a:t>
            </a:r>
            <a:r>
              <a:rPr lang="en-GB"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endParaRPr lang="et-EE" sz="16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ПЕРВЫЙ БОЯЗЛИВЫЙ</a:t>
            </a:r>
            <a:r>
              <a:rPr lang="ru-RU" sz="1600" dirty="0" smtClean="0">
                <a:solidFill>
                  <a:schemeClr val="bg1"/>
                </a:solidFill>
                <a:latin typeface="Times New Roman" pitchFamily="18" charset="0"/>
                <a:cs typeface="Times New Roman" pitchFamily="18" charset="0"/>
              </a:rPr>
              <a:t>: Нет-нет!</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ВТОРОЙ БОЯЗЛИВЫЙ</a:t>
            </a:r>
            <a:r>
              <a:rPr lang="ru-RU" sz="1600" dirty="0" smtClean="0">
                <a:solidFill>
                  <a:schemeClr val="bg1"/>
                </a:solidFill>
                <a:latin typeface="Times New Roman" pitchFamily="18" charset="0"/>
                <a:cs typeface="Times New Roman" pitchFamily="18" charset="0"/>
              </a:rPr>
              <a:t>: Мы решили, что...</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ПЕРВЫЙ БОЯЗЛИВЫЙ</a:t>
            </a:r>
            <a:r>
              <a:rPr lang="ru-RU" sz="1600" dirty="0" smtClean="0">
                <a:solidFill>
                  <a:schemeClr val="bg1"/>
                </a:solidFill>
                <a:latin typeface="Times New Roman" pitchFamily="18" charset="0"/>
                <a:cs typeface="Times New Roman" pitchFamily="18" charset="0"/>
              </a:rPr>
              <a:t>:...что мы вас больше не боимся. Вы же совсем как люди...</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ПРЕДСТАВИТЕЛИ СЕХАХИЛЛИ</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Ссссс! Ххх!</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ПРЕДСТАВИТЕЛИ РУРУНУНИ:</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Ррррр! Рррррр! Рррррр-рр!</a:t>
            </a: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TREMBLERS</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We will study and get to know the strangers from the Universe–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They are </a:t>
            </a:r>
            <a:r>
              <a:rPr lang="en-GB" sz="1800" dirty="0" err="1" smtClean="0">
                <a:solidFill>
                  <a:schemeClr val="bg1"/>
                </a:solidFill>
                <a:latin typeface="Times New Roman" pitchFamily="18" charset="0"/>
                <a:cs typeface="Times New Roman" pitchFamily="18" charset="0"/>
              </a:rPr>
              <a:t>finne</a:t>
            </a:r>
            <a:r>
              <a:rPr lang="en-GB" sz="1800" dirty="0" smtClean="0">
                <a:solidFill>
                  <a:schemeClr val="bg1"/>
                </a:solidFill>
                <a:latin typeface="Times New Roman" pitchFamily="18" charset="0"/>
                <a:cs typeface="Times New Roman" pitchFamily="18" charset="0"/>
              </a:rPr>
              <a:t> people and there’s nothing to be afraid of!</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Appearance or language does not matter to us any more –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We want to meet, we don’t want to be afraid.</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TREMBLER</a:t>
            </a:r>
            <a:r>
              <a:rPr lang="en-GB" sz="1800" dirty="0" smtClean="0">
                <a:solidFill>
                  <a:schemeClr val="bg1"/>
                </a:solidFill>
                <a:latin typeface="Times New Roman" pitchFamily="18" charset="0"/>
                <a:cs typeface="Times New Roman" pitchFamily="18" charset="0"/>
              </a:rPr>
              <a:t> I:</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Out of the cocoon, goodbye pod!</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Why hide if there’s no danger?</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TREMBLER</a:t>
            </a:r>
            <a:r>
              <a:rPr lang="en-GB" sz="1800" dirty="0" smtClean="0">
                <a:solidFill>
                  <a:schemeClr val="bg1"/>
                </a:solidFill>
                <a:latin typeface="Times New Roman" pitchFamily="18" charset="0"/>
                <a:cs typeface="Times New Roman" pitchFamily="18" charset="0"/>
              </a:rPr>
              <a:t> II:</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Better to stand at an open door</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Come and see us and we’ll hold out our hand!</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БОЯЗЛИВЫЕ</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Узнали мы жителей далей чужих </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зачем их боятся, они так милы!</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Не важны нам язык незнакомый и внешность,</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дружить мы хотим, не хотим мы боятся.</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ПЕРВЫЙ БОЯЗЛИВЫЙ:</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Из капсулы выйдем, таков наш ответ!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Зачем нам скрываться, коль опасности нет?</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ВТОРОЙ БОЯЗЛИВЫЙ:</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Распахнём давайте лучше двери,</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к себе пригласим и руки дружбы дадим.</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PROFESSOR: </a:t>
            </a:r>
            <a:r>
              <a:rPr lang="en-GB" sz="1600" dirty="0" err="1" smtClean="0">
                <a:solidFill>
                  <a:schemeClr val="bg1"/>
                </a:solidFill>
                <a:latin typeface="Times New Roman" pitchFamily="18" charset="0"/>
                <a:cs typeface="Times New Roman" pitchFamily="18" charset="0"/>
              </a:rPr>
              <a:t>Kajar</a:t>
            </a:r>
            <a:r>
              <a:rPr lang="en-GB" sz="1600" dirty="0" smtClean="0">
                <a:solidFill>
                  <a:schemeClr val="bg1"/>
                </a:solidFill>
                <a:latin typeface="Times New Roman" pitchFamily="18" charset="0"/>
                <a:cs typeface="Times New Roman" pitchFamily="18" charset="0"/>
              </a:rPr>
              <a:t> </a:t>
            </a:r>
            <a:r>
              <a:rPr lang="en-GB" sz="1600" dirty="0" err="1" smtClean="0">
                <a:solidFill>
                  <a:schemeClr val="bg1"/>
                </a:solidFill>
                <a:latin typeface="Times New Roman" pitchFamily="18" charset="0"/>
                <a:cs typeface="Times New Roman" pitchFamily="18" charset="0"/>
              </a:rPr>
              <a:t>ja</a:t>
            </a:r>
            <a:r>
              <a:rPr lang="en-GB" sz="1600" dirty="0" smtClean="0">
                <a:solidFill>
                  <a:schemeClr val="bg1"/>
                </a:solidFill>
                <a:latin typeface="Times New Roman" pitchFamily="18" charset="0"/>
                <a:cs typeface="Times New Roman" pitchFamily="18" charset="0"/>
              </a:rPr>
              <a:t> </a:t>
            </a:r>
            <a:r>
              <a:rPr lang="en-GB" sz="1600" dirty="0" err="1" smtClean="0">
                <a:solidFill>
                  <a:schemeClr val="bg1"/>
                </a:solidFill>
                <a:latin typeface="Times New Roman" pitchFamily="18" charset="0"/>
                <a:cs typeface="Times New Roman" pitchFamily="18" charset="0"/>
              </a:rPr>
              <a:t>Tanja</a:t>
            </a:r>
            <a:r>
              <a:rPr lang="en-GB"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 </a:t>
            </a:r>
            <a:r>
              <a:rPr lang="en-GB" sz="1600" dirty="0" smtClean="0">
                <a:solidFill>
                  <a:schemeClr val="bg1"/>
                </a:solidFill>
                <a:latin typeface="Times New Roman" pitchFamily="18" charset="0"/>
                <a:cs typeface="Times New Roman" pitchFamily="18" charset="0"/>
              </a:rPr>
              <a:t>Yes, Professor</a:t>
            </a:r>
            <a:r>
              <a:rPr lang="en-GB"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PROFESSOR IGERIK </a:t>
            </a:r>
            <a:r>
              <a:rPr lang="en-GB" sz="1600" dirty="0" smtClean="0">
                <a:solidFill>
                  <a:schemeClr val="bg1"/>
                </a:solidFill>
                <a:latin typeface="Times New Roman" pitchFamily="18" charset="0"/>
                <a:cs typeface="Times New Roman" pitchFamily="18" charset="0"/>
              </a:rPr>
              <a:t>: I was wrong. Contact with the Universe is possible and was made possible thanks to your Wave Catcher. A true scientist admits mistakes.</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 </a:t>
            </a:r>
            <a:r>
              <a:rPr lang="en-GB" sz="1600" dirty="0" smtClean="0">
                <a:solidFill>
                  <a:schemeClr val="bg1"/>
                </a:solidFill>
                <a:latin typeface="Times New Roman" pitchFamily="18" charset="0"/>
                <a:cs typeface="Times New Roman" pitchFamily="18" charset="0"/>
              </a:rPr>
              <a:t>Without your knowledge and teaching , we could not have made the Wave Catcher! What now, Professor?</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PROFESSOR IGERIK: </a:t>
            </a:r>
            <a:r>
              <a:rPr lang="en-GB" sz="1600" dirty="0" smtClean="0">
                <a:solidFill>
                  <a:schemeClr val="bg1"/>
                </a:solidFill>
                <a:latin typeface="Times New Roman" pitchFamily="18" charset="0"/>
                <a:cs typeface="Times New Roman" pitchFamily="18" charset="0"/>
              </a:rPr>
              <a:t>I made a second mistake. I built robots but was indifferent to people. Then I came to you and you did your business with heads and thoughts that a robot could never do.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 </a:t>
            </a:r>
            <a:r>
              <a:rPr lang="en-GB" sz="1600" dirty="0" smtClean="0">
                <a:solidFill>
                  <a:schemeClr val="bg1"/>
                </a:solidFill>
                <a:latin typeface="Times New Roman" pitchFamily="18" charset="0"/>
                <a:cs typeface="Times New Roman" pitchFamily="18" charset="0"/>
              </a:rPr>
              <a:t>This is quite right, you know</a:t>
            </a:r>
            <a:r>
              <a:rPr lang="en-GB" sz="1600" b="1" dirty="0" smtClean="0">
                <a:solidFill>
                  <a:schemeClr val="bg1"/>
                </a:solidFill>
                <a:latin typeface="Times New Roman" pitchFamily="18" charset="0"/>
                <a:cs typeface="Times New Roman" pitchFamily="18" charset="0"/>
              </a:rPr>
              <a:t>!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PROFESSOR IGERIK</a:t>
            </a:r>
            <a:r>
              <a:rPr lang="en-GB" sz="1600" dirty="0" smtClean="0">
                <a:solidFill>
                  <a:schemeClr val="bg1"/>
                </a:solidFill>
                <a:latin typeface="Times New Roman" pitchFamily="18" charset="0"/>
                <a:cs typeface="Times New Roman" pitchFamily="18" charset="0"/>
              </a:rPr>
              <a:t>: Listen to me! You too </a:t>
            </a:r>
            <a:r>
              <a:rPr lang="en-GB" sz="1600" dirty="0" err="1"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I have not retired because I was afraid that no one would be able to carry on my work. But you are just the ones that my science needs  – bold, independent, hard-working and talented. </a:t>
            </a:r>
            <a:r>
              <a:rPr lang="en-GB" sz="1600" dirty="0" err="1" smtClean="0">
                <a:solidFill>
                  <a:schemeClr val="bg1"/>
                </a:solidFill>
                <a:latin typeface="Times New Roman" pitchFamily="18" charset="0"/>
                <a:cs typeface="Times New Roman" pitchFamily="18" charset="0"/>
              </a:rPr>
              <a:t>Kajar</a:t>
            </a:r>
            <a:r>
              <a:rPr lang="en-GB"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 Yes Professor?</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ПРОФЕССОР</a:t>
            </a:r>
            <a:r>
              <a:rPr lang="ru-RU" sz="1600" dirty="0" smtClean="0">
                <a:solidFill>
                  <a:schemeClr val="bg1"/>
                </a:solidFill>
                <a:latin typeface="Times New Roman" pitchFamily="18" charset="0"/>
                <a:cs typeface="Times New Roman" pitchFamily="18" charset="0"/>
              </a:rPr>
              <a:t>: Каяр и Таня!</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Да, профессор!</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ПРОФЕССОР</a:t>
            </a:r>
            <a:r>
              <a:rPr lang="ru-RU" sz="1600" dirty="0" smtClean="0">
                <a:solidFill>
                  <a:schemeClr val="bg1"/>
                </a:solidFill>
                <a:latin typeface="Times New Roman" pitchFamily="18" charset="0"/>
                <a:cs typeface="Times New Roman" pitchFamily="18" charset="0"/>
              </a:rPr>
              <a:t>: Я был неправ. Контакт с космосом возможен благодаря собранному вами волноуловителю. Но истинный учёный признает свою ошибку.</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 Ну что вы, профессор! Без переданных вами знаний мы бы не смогли собрать волноуловитель!</a:t>
            </a:r>
            <a:endParaRPr lang="et-EE" sz="16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371797"/>
            <a:ext cx="8229600" cy="5937523"/>
          </a:xfrm>
        </p:spPr>
        <p:txBody>
          <a:bodyPr>
            <a:normAutofit fontScale="85000" lnSpcReduction="20000"/>
          </a:bodyPr>
          <a:lstStyle/>
          <a:p>
            <a:pPr fontAlgn="base">
              <a:buNone/>
            </a:pPr>
            <a:r>
              <a:rPr lang="en-GB" sz="1900" b="1" dirty="0" smtClean="0">
                <a:solidFill>
                  <a:schemeClr val="bg1"/>
                </a:solidFill>
                <a:latin typeface="Times New Roman" pitchFamily="18" charset="0"/>
                <a:cs typeface="Times New Roman" pitchFamily="18" charset="0"/>
              </a:rPr>
              <a:t>PROFESSOR IGERIK</a:t>
            </a:r>
            <a:r>
              <a:rPr lang="en-GB" sz="1900" dirty="0" smtClean="0">
                <a:solidFill>
                  <a:schemeClr val="bg1"/>
                </a:solidFill>
                <a:latin typeface="Times New Roman" pitchFamily="18" charset="0"/>
                <a:cs typeface="Times New Roman" pitchFamily="18" charset="0"/>
              </a:rPr>
              <a:t>: You, </a:t>
            </a:r>
            <a:r>
              <a:rPr lang="en-GB" sz="1900" dirty="0" err="1" smtClean="0">
                <a:solidFill>
                  <a:schemeClr val="bg1"/>
                </a:solidFill>
                <a:latin typeface="Times New Roman" pitchFamily="18" charset="0"/>
                <a:cs typeface="Times New Roman" pitchFamily="18" charset="0"/>
              </a:rPr>
              <a:t>Tanja</a:t>
            </a:r>
            <a:r>
              <a:rPr lang="en-GB" sz="1900" dirty="0" smtClean="0">
                <a:solidFill>
                  <a:schemeClr val="bg1"/>
                </a:solidFill>
                <a:latin typeface="Times New Roman" pitchFamily="18" charset="0"/>
                <a:cs typeface="Times New Roman" pitchFamily="18" charset="0"/>
              </a:rPr>
              <a:t> and </a:t>
            </a:r>
            <a:r>
              <a:rPr lang="en-GB" sz="1900" dirty="0" err="1" smtClean="0">
                <a:solidFill>
                  <a:schemeClr val="bg1"/>
                </a:solidFill>
                <a:latin typeface="Times New Roman" pitchFamily="18" charset="0"/>
                <a:cs typeface="Times New Roman" pitchFamily="18" charset="0"/>
              </a:rPr>
              <a:t>Aelita</a:t>
            </a:r>
            <a:r>
              <a:rPr lang="en-GB" sz="1900" dirty="0" smtClean="0">
                <a:solidFill>
                  <a:schemeClr val="bg1"/>
                </a:solidFill>
                <a:latin typeface="Times New Roman" pitchFamily="18" charset="0"/>
                <a:cs typeface="Times New Roman" pitchFamily="18" charset="0"/>
              </a:rPr>
              <a:t> can take charge of the </a:t>
            </a:r>
            <a:r>
              <a:rPr lang="en-GB" sz="1900" dirty="0" err="1" smtClean="0">
                <a:solidFill>
                  <a:schemeClr val="bg1"/>
                </a:solidFill>
                <a:latin typeface="Times New Roman" pitchFamily="18" charset="0"/>
                <a:cs typeface="Times New Roman" pitchFamily="18" charset="0"/>
              </a:rPr>
              <a:t>Tõravere</a:t>
            </a:r>
            <a:r>
              <a:rPr lang="en-GB" sz="1900" dirty="0" smtClean="0">
                <a:solidFill>
                  <a:schemeClr val="bg1"/>
                </a:solidFill>
                <a:latin typeface="Times New Roman" pitchFamily="18" charset="0"/>
                <a:cs typeface="Times New Roman" pitchFamily="18" charset="0"/>
              </a:rPr>
              <a:t> All-Estonia Universe project! We're at the start of a great exploration of remote space, and </a:t>
            </a:r>
            <a:r>
              <a:rPr lang="en-GB" sz="1900" dirty="0" err="1" smtClean="0">
                <a:solidFill>
                  <a:schemeClr val="bg1"/>
                </a:solidFill>
                <a:latin typeface="Times New Roman" pitchFamily="18" charset="0"/>
                <a:cs typeface="Times New Roman" pitchFamily="18" charset="0"/>
              </a:rPr>
              <a:t>your’s</a:t>
            </a:r>
            <a:r>
              <a:rPr lang="en-GB" sz="1900" dirty="0" smtClean="0">
                <a:solidFill>
                  <a:schemeClr val="bg1"/>
                </a:solidFill>
                <a:latin typeface="Times New Roman" pitchFamily="18" charset="0"/>
                <a:cs typeface="Times New Roman" pitchFamily="18" charset="0"/>
              </a:rPr>
              <a:t> and </a:t>
            </a:r>
            <a:r>
              <a:rPr lang="en-GB" sz="1900" dirty="0" err="1" smtClean="0">
                <a:solidFill>
                  <a:schemeClr val="bg1"/>
                </a:solidFill>
                <a:latin typeface="Times New Roman" pitchFamily="18" charset="0"/>
                <a:cs typeface="Times New Roman" pitchFamily="18" charset="0"/>
              </a:rPr>
              <a:t>Tanja’s</a:t>
            </a:r>
            <a:r>
              <a:rPr lang="en-GB" sz="1900" dirty="0" smtClean="0">
                <a:solidFill>
                  <a:schemeClr val="bg1"/>
                </a:solidFill>
                <a:latin typeface="Times New Roman" pitchFamily="18" charset="0"/>
                <a:cs typeface="Times New Roman" pitchFamily="18" charset="0"/>
              </a:rPr>
              <a:t> Wave Catcher must become even faster! There is much work to be done. I also ask that you offer work to lots of young scientists.</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KAJAR</a:t>
            </a:r>
            <a:r>
              <a:rPr lang="en-GB" sz="1900" dirty="0" smtClean="0">
                <a:solidFill>
                  <a:schemeClr val="bg1"/>
                </a:solidFill>
                <a:latin typeface="Times New Roman" pitchFamily="18" charset="0"/>
                <a:cs typeface="Times New Roman" pitchFamily="18" charset="0"/>
              </a:rPr>
              <a:t>: It will done Professor!</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AELITA</a:t>
            </a:r>
            <a:r>
              <a:rPr lang="en-GB" sz="1900" dirty="0" smtClean="0">
                <a:solidFill>
                  <a:schemeClr val="bg1"/>
                </a:solidFill>
                <a:latin typeface="Times New Roman" pitchFamily="18" charset="0"/>
                <a:cs typeface="Times New Roman" pitchFamily="18" charset="0"/>
              </a:rPr>
              <a:t>: We promise!</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LIISU</a:t>
            </a:r>
            <a:r>
              <a:rPr lang="en-GB" sz="1900" dirty="0" smtClean="0">
                <a:solidFill>
                  <a:schemeClr val="bg1"/>
                </a:solidFill>
                <a:latin typeface="Times New Roman" pitchFamily="18" charset="0"/>
                <a:cs typeface="Times New Roman" pitchFamily="18" charset="0"/>
              </a:rPr>
              <a:t>: </a:t>
            </a:r>
            <a:r>
              <a:rPr lang="en-GB" sz="1900" dirty="0" err="1" smtClean="0">
                <a:solidFill>
                  <a:schemeClr val="bg1"/>
                </a:solidFill>
                <a:latin typeface="Times New Roman" pitchFamily="18" charset="0"/>
                <a:cs typeface="Times New Roman" pitchFamily="18" charset="0"/>
              </a:rPr>
              <a:t>Kajar</a:t>
            </a:r>
            <a:r>
              <a:rPr lang="en-GB" sz="1900" dirty="0" smtClean="0">
                <a:solidFill>
                  <a:schemeClr val="bg1"/>
                </a:solidFill>
                <a:latin typeface="Times New Roman" pitchFamily="18" charset="0"/>
                <a:cs typeface="Times New Roman" pitchFamily="18" charset="0"/>
              </a:rPr>
              <a:t>! </a:t>
            </a:r>
            <a:r>
              <a:rPr lang="en-GB" sz="1900" dirty="0" err="1" smtClean="0">
                <a:solidFill>
                  <a:schemeClr val="bg1"/>
                </a:solidFill>
                <a:latin typeface="Times New Roman" pitchFamily="18" charset="0"/>
                <a:cs typeface="Times New Roman" pitchFamily="18" charset="0"/>
              </a:rPr>
              <a:t>Kajar</a:t>
            </a:r>
            <a:r>
              <a:rPr lang="en-GB" sz="1900" dirty="0" smtClean="0">
                <a:solidFill>
                  <a:schemeClr val="bg1"/>
                </a:solidFill>
                <a:latin typeface="Times New Roman" pitchFamily="18" charset="0"/>
                <a:cs typeface="Times New Roman" pitchFamily="18" charset="0"/>
              </a:rPr>
              <a:t>!</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KAJAR</a:t>
            </a:r>
            <a:r>
              <a:rPr lang="en-GB" sz="1900" dirty="0" smtClean="0">
                <a:solidFill>
                  <a:schemeClr val="bg1"/>
                </a:solidFill>
                <a:latin typeface="Times New Roman" pitchFamily="18" charset="0"/>
                <a:cs typeface="Times New Roman" pitchFamily="18" charset="0"/>
              </a:rPr>
              <a:t>: Now what? </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LIISU</a:t>
            </a:r>
            <a:r>
              <a:rPr lang="en-GB" sz="1900" dirty="0" smtClean="0">
                <a:solidFill>
                  <a:schemeClr val="bg1"/>
                </a:solidFill>
                <a:latin typeface="Times New Roman" pitchFamily="18" charset="0"/>
                <a:cs typeface="Times New Roman" pitchFamily="18" charset="0"/>
              </a:rPr>
              <a:t>: </a:t>
            </a:r>
            <a:r>
              <a:rPr lang="en-GB" sz="1900" dirty="0" err="1" smtClean="0">
                <a:solidFill>
                  <a:schemeClr val="bg1"/>
                </a:solidFill>
                <a:latin typeface="Times New Roman" pitchFamily="18" charset="0"/>
                <a:cs typeface="Times New Roman" pitchFamily="18" charset="0"/>
              </a:rPr>
              <a:t>Singa</a:t>
            </a:r>
            <a:r>
              <a:rPr lang="en-GB" sz="1900" dirty="0" smtClean="0">
                <a:solidFill>
                  <a:schemeClr val="bg1"/>
                </a:solidFill>
                <a:latin typeface="Times New Roman" pitchFamily="18" charset="0"/>
                <a:cs typeface="Times New Roman" pitchFamily="18" charset="0"/>
              </a:rPr>
              <a:t>, </a:t>
            </a:r>
            <a:r>
              <a:rPr lang="en-GB" sz="1900" dirty="0" err="1" smtClean="0">
                <a:solidFill>
                  <a:schemeClr val="bg1"/>
                </a:solidFill>
                <a:latin typeface="Times New Roman" pitchFamily="18" charset="0"/>
                <a:cs typeface="Times New Roman" pitchFamily="18" charset="0"/>
              </a:rPr>
              <a:t>Ramai</a:t>
            </a:r>
            <a:r>
              <a:rPr lang="en-GB" sz="1900" dirty="0" smtClean="0">
                <a:solidFill>
                  <a:schemeClr val="bg1"/>
                </a:solidFill>
                <a:latin typeface="Times New Roman" pitchFamily="18" charset="0"/>
                <a:cs typeface="Times New Roman" pitchFamily="18" charset="0"/>
              </a:rPr>
              <a:t>, </a:t>
            </a:r>
            <a:r>
              <a:rPr lang="en-GB" sz="1900" dirty="0" err="1" smtClean="0">
                <a:solidFill>
                  <a:schemeClr val="bg1"/>
                </a:solidFill>
                <a:latin typeface="Times New Roman" pitchFamily="18" charset="0"/>
                <a:cs typeface="Times New Roman" pitchFamily="18" charset="0"/>
              </a:rPr>
              <a:t>Elelle</a:t>
            </a:r>
            <a:r>
              <a:rPr lang="en-GB" sz="1900" dirty="0" smtClean="0">
                <a:solidFill>
                  <a:schemeClr val="bg1"/>
                </a:solidFill>
                <a:latin typeface="Times New Roman" pitchFamily="18" charset="0"/>
                <a:cs typeface="Times New Roman" pitchFamily="18" charset="0"/>
              </a:rPr>
              <a:t> and </a:t>
            </a:r>
            <a:r>
              <a:rPr lang="en-GB" sz="1900" dirty="0" err="1" smtClean="0">
                <a:solidFill>
                  <a:schemeClr val="bg1"/>
                </a:solidFill>
                <a:latin typeface="Times New Roman" pitchFamily="18" charset="0"/>
                <a:cs typeface="Times New Roman" pitchFamily="18" charset="0"/>
              </a:rPr>
              <a:t>Viguret</a:t>
            </a:r>
            <a:r>
              <a:rPr lang="en-GB" sz="1900" dirty="0" smtClean="0">
                <a:solidFill>
                  <a:schemeClr val="bg1"/>
                </a:solidFill>
                <a:latin typeface="Times New Roman" pitchFamily="18" charset="0"/>
                <a:cs typeface="Times New Roman" pitchFamily="18" charset="0"/>
              </a:rPr>
              <a:t> have invited me to Lassos!</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KAJAR</a:t>
            </a:r>
            <a:r>
              <a:rPr lang="en-GB" sz="1900" dirty="0" smtClean="0">
                <a:solidFill>
                  <a:schemeClr val="bg1"/>
                </a:solidFill>
                <a:latin typeface="Times New Roman" pitchFamily="18" charset="0"/>
                <a:cs typeface="Times New Roman" pitchFamily="18" charset="0"/>
              </a:rPr>
              <a:t>: So go then.</a:t>
            </a:r>
            <a:endParaRPr lang="et-EE" sz="1900" dirty="0" smtClean="0">
              <a:solidFill>
                <a:schemeClr val="bg1"/>
              </a:solidFill>
              <a:latin typeface="Times New Roman" pitchFamily="18" charset="0"/>
              <a:cs typeface="Times New Roman" pitchFamily="18" charset="0"/>
            </a:endParaRPr>
          </a:p>
          <a:p>
            <a:pPr fontAlgn="base">
              <a:buNone/>
            </a:pPr>
            <a:r>
              <a:rPr lang="en-GB" sz="1900" b="1" dirty="0" smtClean="0">
                <a:solidFill>
                  <a:schemeClr val="bg1"/>
                </a:solidFill>
                <a:latin typeface="Times New Roman" pitchFamily="18" charset="0"/>
                <a:cs typeface="Times New Roman" pitchFamily="18" charset="0"/>
              </a:rPr>
              <a:t>LIISU</a:t>
            </a:r>
            <a:r>
              <a:rPr lang="en-GB" sz="1900" dirty="0" smtClean="0">
                <a:solidFill>
                  <a:schemeClr val="bg1"/>
                </a:solidFill>
                <a:latin typeface="Times New Roman" pitchFamily="18" charset="0"/>
                <a:cs typeface="Times New Roman" pitchFamily="18" charset="0"/>
              </a:rPr>
              <a:t>: But </a:t>
            </a:r>
            <a:r>
              <a:rPr lang="en-GB" sz="1900" dirty="0" err="1" smtClean="0">
                <a:solidFill>
                  <a:schemeClr val="bg1"/>
                </a:solidFill>
                <a:latin typeface="Times New Roman" pitchFamily="18" charset="0"/>
                <a:cs typeface="Times New Roman" pitchFamily="18" charset="0"/>
              </a:rPr>
              <a:t>Dima</a:t>
            </a:r>
            <a:r>
              <a:rPr lang="en-GB" sz="1900" dirty="0" smtClean="0">
                <a:solidFill>
                  <a:schemeClr val="bg1"/>
                </a:solidFill>
                <a:latin typeface="Times New Roman" pitchFamily="18" charset="0"/>
                <a:cs typeface="Times New Roman" pitchFamily="18" charset="0"/>
              </a:rPr>
              <a:t> is waiting me to meet him in Skype!</a:t>
            </a:r>
          </a:p>
          <a:p>
            <a:pPr fontAlgn="base">
              <a:buNone/>
            </a:pPr>
            <a:endParaRPr lang="et-EE" sz="19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ПРОФЕССОР</a:t>
            </a:r>
            <a:r>
              <a:rPr lang="ru-RU" sz="2000" dirty="0" smtClean="0">
                <a:solidFill>
                  <a:schemeClr val="bg1"/>
                </a:solidFill>
                <a:latin typeface="Times New Roman" pitchFamily="18" charset="0"/>
                <a:cs typeface="Times New Roman" pitchFamily="18" charset="0"/>
              </a:rPr>
              <a:t>: Вы, Таня и Аэлита станете руководителями космического проекта Тыравере и всей Эстонии! Нам предстоит грандиозное исследование далёкого космоса, а твой и Танин волноуловитель должен стать ещё быстрее! Нас ждёт много работы. И я прошу вас взять на работу много молодых учёных.</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КАЯР</a:t>
            </a:r>
            <a:r>
              <a:rPr lang="ru-RU" sz="2000" dirty="0" smtClean="0">
                <a:solidFill>
                  <a:schemeClr val="bg1"/>
                </a:solidFill>
                <a:latin typeface="Times New Roman" pitchFamily="18" charset="0"/>
                <a:cs typeface="Times New Roman" pitchFamily="18" charset="0"/>
              </a:rPr>
              <a:t>: Будет сделано, профессор!</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АЭЛИТА</a:t>
            </a:r>
            <a:r>
              <a:rPr lang="ru-RU" sz="2000" dirty="0" smtClean="0">
                <a:solidFill>
                  <a:schemeClr val="bg1"/>
                </a:solidFill>
                <a:latin typeface="Times New Roman" pitchFamily="18" charset="0"/>
                <a:cs typeface="Times New Roman" pitchFamily="18" charset="0"/>
              </a:rPr>
              <a:t>: Мы обещаем!</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ЛИЗА</a:t>
            </a:r>
            <a:r>
              <a:rPr lang="ru-RU" sz="2000" dirty="0" smtClean="0">
                <a:solidFill>
                  <a:schemeClr val="bg1"/>
                </a:solidFill>
                <a:latin typeface="Times New Roman" pitchFamily="18" charset="0"/>
                <a:cs typeface="Times New Roman" pitchFamily="18" charset="0"/>
              </a:rPr>
              <a:t> : Каяр! Каяр!</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КАЯР</a:t>
            </a:r>
            <a:r>
              <a:rPr lang="ru-RU" sz="2000" dirty="0" smtClean="0">
                <a:solidFill>
                  <a:schemeClr val="bg1"/>
                </a:solidFill>
                <a:latin typeface="Times New Roman" pitchFamily="18" charset="0"/>
                <a:cs typeface="Times New Roman" pitchFamily="18" charset="0"/>
              </a:rPr>
              <a:t>: Ну, что такое?</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ЛИЗА</a:t>
            </a:r>
            <a:r>
              <a:rPr lang="ru-RU" sz="2000" dirty="0" smtClean="0">
                <a:solidFill>
                  <a:schemeClr val="bg1"/>
                </a:solidFill>
                <a:latin typeface="Times New Roman" pitchFamily="18" charset="0"/>
                <a:cs typeface="Times New Roman" pitchFamily="18" charset="0"/>
              </a:rPr>
              <a:t>: Синга, Рамай, Эллеле и Вигурет зовут меня на Лассос!</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КАЯР</a:t>
            </a:r>
            <a:r>
              <a:rPr lang="ru-RU" sz="2000" dirty="0" smtClean="0">
                <a:solidFill>
                  <a:schemeClr val="bg1"/>
                </a:solidFill>
                <a:latin typeface="Times New Roman" pitchFamily="18" charset="0"/>
                <a:cs typeface="Times New Roman" pitchFamily="18" charset="0"/>
              </a:rPr>
              <a:t>: Тогда лети!</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ЛИЗА</a:t>
            </a:r>
            <a:r>
              <a:rPr lang="ru-RU" sz="2000" dirty="0" smtClean="0">
                <a:solidFill>
                  <a:schemeClr val="bg1"/>
                </a:solidFill>
                <a:latin typeface="Times New Roman" pitchFamily="18" charset="0"/>
                <a:cs typeface="Times New Roman" pitchFamily="18" charset="0"/>
              </a:rPr>
              <a:t>: Но меня ждёт Дима в Скайпе!</a:t>
            </a:r>
            <a:endParaRPr lang="et-EE" dirty="0">
              <a:solidFill>
                <a:schemeClr val="bg1"/>
              </a:solidFill>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5813"/>
            <a:ext cx="8229600" cy="5793507"/>
          </a:xfrm>
        </p:spPr>
        <p:txBody>
          <a:bodyPr>
            <a:normAutofit/>
          </a:bodyPr>
          <a:lstStyle/>
          <a:p>
            <a:pPr fontAlgn="base">
              <a:buNone/>
            </a:pPr>
            <a:endParaRPr lang="en-GB" sz="1800" b="1"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Then so be it! Let´s make so that </a:t>
            </a:r>
            <a:r>
              <a:rPr lang="en-GB" sz="1800" dirty="0" err="1" smtClean="0">
                <a:solidFill>
                  <a:schemeClr val="bg1"/>
                </a:solidFill>
                <a:latin typeface="Times New Roman" pitchFamily="18" charset="0"/>
                <a:cs typeface="Times New Roman" pitchFamily="18" charset="0"/>
              </a:rPr>
              <a:t>Dima</a:t>
            </a:r>
            <a:r>
              <a:rPr lang="en-GB" sz="1800" dirty="0" smtClean="0">
                <a:solidFill>
                  <a:schemeClr val="bg1"/>
                </a:solidFill>
                <a:latin typeface="Times New Roman" pitchFamily="18" charset="0"/>
                <a:cs typeface="Times New Roman" pitchFamily="18" charset="0"/>
              </a:rPr>
              <a:t> comes back to Estonia and joins you to travel together to Lassos!</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LIISU</a:t>
            </a:r>
            <a:r>
              <a:rPr lang="en-GB" sz="1800" dirty="0" smtClean="0">
                <a:solidFill>
                  <a:schemeClr val="bg1"/>
                </a:solidFill>
                <a:latin typeface="Times New Roman" pitchFamily="18" charset="0"/>
                <a:cs typeface="Times New Roman" pitchFamily="18" charset="0"/>
              </a:rPr>
              <a:t>: But he must study in Australia!</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Our Star Gate can make it so that you can be in Lassos in the evening, come home to sleep and be off to Australia in the morning.</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LIISU</a:t>
            </a:r>
            <a:r>
              <a:rPr lang="en-GB" sz="1800" dirty="0" smtClean="0">
                <a:solidFill>
                  <a:schemeClr val="bg1"/>
                </a:solidFill>
                <a:latin typeface="Times New Roman" pitchFamily="18" charset="0"/>
                <a:cs typeface="Times New Roman" pitchFamily="18" charset="0"/>
              </a:rPr>
              <a:t>: Oh, this is super!</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 Now. Power of thought … one, two, three !</a:t>
            </a:r>
          </a:p>
          <a:p>
            <a:pPr fontAlgn="base">
              <a:buNone/>
            </a:pP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 Давай тогда Дима вернётся в Эстонию и вместе с тобой на Лассос!</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ЛИЗА</a:t>
            </a:r>
            <a:r>
              <a:rPr lang="ru-RU" sz="1800" dirty="0" smtClean="0">
                <a:solidFill>
                  <a:schemeClr val="bg1"/>
                </a:solidFill>
                <a:latin typeface="Times New Roman" pitchFamily="18" charset="0"/>
                <a:cs typeface="Times New Roman" pitchFamily="18" charset="0"/>
              </a:rPr>
              <a:t>: Но он должен учиться в Австралии!</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 С помощью нашего волноуловителя можно перемещаться таким образом, что вечером можешь быть на Лассосе, потом возвращаешься домой, спишь и утром возвращаешься в Австралию.</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ЛИЗА</a:t>
            </a:r>
            <a:r>
              <a:rPr lang="ru-RU" sz="1800" dirty="0" smtClean="0">
                <a:solidFill>
                  <a:schemeClr val="bg1"/>
                </a:solidFill>
                <a:latin typeface="Times New Roman" pitchFamily="18" charset="0"/>
                <a:cs typeface="Times New Roman" pitchFamily="18" charset="0"/>
              </a:rPr>
              <a:t>: Вот это уровень!</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 Да, сила мысли! Три, два, один!</a:t>
            </a:r>
            <a:endParaRPr lang="et-EE" sz="1800" dirty="0" smtClean="0">
              <a:solidFill>
                <a:schemeClr val="bg1"/>
              </a:solidFill>
              <a:latin typeface="Times New Roman" pitchFamily="18" charset="0"/>
              <a:cs typeface="Times New Roman" pitchFamily="18" charset="0"/>
            </a:endParaRPr>
          </a:p>
          <a:p>
            <a:pPr>
              <a:buNone/>
            </a:pPr>
            <a:endParaRPr lang="et-EE" sz="1800" dirty="0">
              <a:solidFill>
                <a:schemeClr val="bg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txBody>
          <a:bodyPr>
            <a:noAutofit/>
          </a:bodyPr>
          <a:lstStyle/>
          <a:p>
            <a:pPr fontAlgn="base">
              <a:buNone/>
            </a:pPr>
            <a:r>
              <a:rPr lang="en-GB" sz="1200" b="1" dirty="0" smtClean="0">
                <a:solidFill>
                  <a:schemeClr val="bg1"/>
                </a:solidFill>
                <a:latin typeface="Times New Roman" pitchFamily="18" charset="0"/>
                <a:cs typeface="Times New Roman" pitchFamily="18" charset="0"/>
              </a:rPr>
              <a:t>FIRST </a:t>
            </a:r>
            <a:r>
              <a:rPr lang="en-GB" sz="1200" b="1" dirty="0">
                <a:solidFill>
                  <a:schemeClr val="bg1"/>
                </a:solidFill>
                <a:latin typeface="Times New Roman" pitchFamily="18" charset="0"/>
                <a:cs typeface="Times New Roman" pitchFamily="18" charset="0"/>
              </a:rPr>
              <a:t>TREMBLER (</a:t>
            </a:r>
            <a:r>
              <a:rPr lang="en-GB" sz="1200" i="1" dirty="0" err="1">
                <a:solidFill>
                  <a:schemeClr val="bg1"/>
                </a:solidFill>
                <a:latin typeface="Times New Roman" pitchFamily="18" charset="0"/>
                <a:cs typeface="Times New Roman" pitchFamily="18" charset="0"/>
              </a:rPr>
              <a:t>hestitantly</a:t>
            </a:r>
            <a:r>
              <a:rPr lang="en-GB" sz="1200" dirty="0">
                <a:solidFill>
                  <a:schemeClr val="bg1"/>
                </a:solidFill>
                <a:latin typeface="Times New Roman" pitchFamily="18" charset="0"/>
                <a:cs typeface="Times New Roman" pitchFamily="18" charset="0"/>
              </a:rPr>
              <a:t>): Is there a frightful and fearful machine here?</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KAJAR: </a:t>
            </a:r>
            <a:r>
              <a:rPr lang="en-GB" sz="1200" dirty="0">
                <a:solidFill>
                  <a:schemeClr val="bg1"/>
                </a:solidFill>
                <a:latin typeface="Times New Roman" pitchFamily="18" charset="0"/>
                <a:cs typeface="Times New Roman" pitchFamily="18" charset="0"/>
              </a:rPr>
              <a:t>No… you must have the wrong address.</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SECOND TREMBLER </a:t>
            </a:r>
            <a:r>
              <a:rPr lang="en-GB" sz="1200" dirty="0">
                <a:solidFill>
                  <a:schemeClr val="bg1"/>
                </a:solidFill>
                <a:latin typeface="Times New Roman" pitchFamily="18" charset="0"/>
                <a:cs typeface="Times New Roman" pitchFamily="18" charset="0"/>
              </a:rPr>
              <a:t>(</a:t>
            </a:r>
            <a:r>
              <a:rPr lang="en-GB" sz="1200" i="1" dirty="0" err="1">
                <a:solidFill>
                  <a:schemeClr val="bg1"/>
                </a:solidFill>
                <a:latin typeface="Times New Roman" pitchFamily="18" charset="0"/>
                <a:cs typeface="Times New Roman" pitchFamily="18" charset="0"/>
              </a:rPr>
              <a:t>hestitantly</a:t>
            </a:r>
            <a:r>
              <a:rPr lang="en-GB" sz="1200" dirty="0">
                <a:solidFill>
                  <a:schemeClr val="bg1"/>
                </a:solidFill>
                <a:latin typeface="Times New Roman" pitchFamily="18" charset="0"/>
                <a:cs typeface="Times New Roman" pitchFamily="18" charset="0"/>
              </a:rPr>
              <a:t>): But you are using it…the Wave-Catcher.</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KAJAR: </a:t>
            </a:r>
            <a:r>
              <a:rPr lang="en-GB" sz="1200" dirty="0">
                <a:solidFill>
                  <a:schemeClr val="bg1"/>
                </a:solidFill>
                <a:latin typeface="Times New Roman" pitchFamily="18" charset="0"/>
                <a:cs typeface="Times New Roman" pitchFamily="18" charset="0"/>
              </a:rPr>
              <a:t>Well yes, we are using the Wave-Catcher. </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TANJA: It’s ready. </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FIRST TREMBLER: </a:t>
            </a:r>
            <a:r>
              <a:rPr lang="en-GB" sz="1200" dirty="0">
                <a:solidFill>
                  <a:schemeClr val="bg1"/>
                </a:solidFill>
                <a:latin typeface="Times New Roman" pitchFamily="18" charset="0"/>
                <a:cs typeface="Times New Roman" pitchFamily="18" charset="0"/>
              </a:rPr>
              <a:t>How dreadful! Help! </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TANJA: </a:t>
            </a:r>
            <a:r>
              <a:rPr lang="en-GB" sz="1200" dirty="0">
                <a:solidFill>
                  <a:schemeClr val="bg1"/>
                </a:solidFill>
                <a:latin typeface="Times New Roman" pitchFamily="18" charset="0"/>
                <a:cs typeface="Times New Roman" pitchFamily="18" charset="0"/>
              </a:rPr>
              <a:t>What are you saying! Its great!</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SECOND TREMBLER: </a:t>
            </a:r>
            <a:r>
              <a:rPr lang="en-GB" sz="1200" dirty="0">
                <a:solidFill>
                  <a:schemeClr val="bg1"/>
                </a:solidFill>
                <a:latin typeface="Times New Roman" pitchFamily="18" charset="0"/>
                <a:cs typeface="Times New Roman" pitchFamily="18" charset="0"/>
              </a:rPr>
              <a:t>Help someone … I’m scared!... Has someone already …?</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KAJAR: </a:t>
            </a:r>
            <a:r>
              <a:rPr lang="en-GB" sz="1200" dirty="0">
                <a:solidFill>
                  <a:schemeClr val="bg1"/>
                </a:solidFill>
                <a:latin typeface="Times New Roman" pitchFamily="18" charset="0"/>
                <a:cs typeface="Times New Roman" pitchFamily="18" charset="0"/>
              </a:rPr>
              <a:t>Already what</a:t>
            </a:r>
            <a:r>
              <a:rPr lang="en-GB" sz="1200" dirty="0" smtClean="0">
                <a:solidFill>
                  <a:schemeClr val="bg1"/>
                </a:solidFill>
                <a:latin typeface="Times New Roman" pitchFamily="18" charset="0"/>
                <a:cs typeface="Times New Roman" pitchFamily="18" charset="0"/>
              </a:rPr>
              <a:t>?</a:t>
            </a:r>
            <a:endParaRPr lang="et-EE" sz="1200" dirty="0" smtClean="0">
              <a:solidFill>
                <a:schemeClr val="bg1"/>
              </a:solidFill>
              <a:latin typeface="Times New Roman" pitchFamily="18" charset="0"/>
              <a:cs typeface="Times New Roman" pitchFamily="18" charset="0"/>
            </a:endParaRPr>
          </a:p>
          <a:p>
            <a:pPr fontAlgn="base">
              <a:buNone/>
            </a:pPr>
            <a:endParaRPr lang="et-EE" sz="200" dirty="0">
              <a:solidFill>
                <a:schemeClr val="bg1"/>
              </a:solidFill>
              <a:latin typeface="Times New Roman" pitchFamily="18" charset="0"/>
              <a:cs typeface="Times New Roman" pitchFamily="18" charset="0"/>
            </a:endParaRPr>
          </a:p>
          <a:p>
            <a:pPr>
              <a:buNone/>
            </a:pPr>
            <a:r>
              <a:rPr lang="ru-RU" sz="1200" b="1" dirty="0" smtClean="0">
                <a:solidFill>
                  <a:schemeClr val="bg1"/>
                </a:solidFill>
                <a:latin typeface="Times New Roman" pitchFamily="18" charset="0"/>
                <a:cs typeface="Times New Roman" pitchFamily="18" charset="0"/>
              </a:rPr>
              <a:t>ПЕРВЫЙ </a:t>
            </a:r>
            <a:r>
              <a:rPr lang="ru-RU" sz="1200" b="1" dirty="0">
                <a:solidFill>
                  <a:schemeClr val="bg1"/>
                </a:solidFill>
                <a:latin typeface="Times New Roman" pitchFamily="18" charset="0"/>
                <a:cs typeface="Times New Roman" pitchFamily="18" charset="0"/>
              </a:rPr>
              <a:t>БОЯЗЛИВЫЙ </a:t>
            </a:r>
            <a:r>
              <a:rPr lang="ru-RU" sz="1200" dirty="0">
                <a:solidFill>
                  <a:schemeClr val="bg1"/>
                </a:solidFill>
                <a:latin typeface="Times New Roman" pitchFamily="18" charset="0"/>
                <a:cs typeface="Times New Roman" pitchFamily="18" charset="0"/>
              </a:rPr>
              <a:t>(боязливо):</a:t>
            </a:r>
            <a:r>
              <a:rPr lang="ru-RU" sz="1200" b="1" dirty="0">
                <a:solidFill>
                  <a:schemeClr val="bg1"/>
                </a:solidFill>
                <a:latin typeface="Times New Roman" pitchFamily="18" charset="0"/>
                <a:cs typeface="Times New Roman" pitchFamily="18" charset="0"/>
              </a:rPr>
              <a:t> </a:t>
            </a:r>
            <a:r>
              <a:rPr lang="ru-RU" sz="1200" dirty="0">
                <a:solidFill>
                  <a:schemeClr val="bg1"/>
                </a:solidFill>
                <a:latin typeface="Times New Roman" pitchFamily="18" charset="0"/>
                <a:cs typeface="Times New Roman" pitchFamily="18" charset="0"/>
              </a:rPr>
              <a:t>Это здесь эта ужасная и страшная машина?</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КАЯР: </a:t>
            </a:r>
            <a:r>
              <a:rPr lang="ru-RU" sz="1200" dirty="0">
                <a:solidFill>
                  <a:schemeClr val="bg1"/>
                </a:solidFill>
                <a:latin typeface="Times New Roman" pitchFamily="18" charset="0"/>
                <a:cs typeface="Times New Roman" pitchFamily="18" charset="0"/>
              </a:rPr>
              <a:t>Нет. У вас неправильный адрес.</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ВТОРОЙ БОЯЗЛИВЫЙ </a:t>
            </a:r>
            <a:r>
              <a:rPr lang="ru-RU" sz="1200" dirty="0">
                <a:solidFill>
                  <a:schemeClr val="bg1"/>
                </a:solidFill>
                <a:latin typeface="Times New Roman" pitchFamily="18" charset="0"/>
                <a:cs typeface="Times New Roman" pitchFamily="18" charset="0"/>
              </a:rPr>
              <a:t>(</a:t>
            </a:r>
            <a:r>
              <a:rPr lang="ru-RU" sz="1200" i="1" dirty="0">
                <a:solidFill>
                  <a:schemeClr val="bg1"/>
                </a:solidFill>
                <a:latin typeface="Times New Roman" pitchFamily="18" charset="0"/>
                <a:cs typeface="Times New Roman" pitchFamily="18" charset="0"/>
              </a:rPr>
              <a:t>боязливо</a:t>
            </a:r>
            <a:r>
              <a:rPr lang="ru-RU" sz="1200" dirty="0">
                <a:solidFill>
                  <a:schemeClr val="bg1"/>
                </a:solidFill>
                <a:latin typeface="Times New Roman" pitchFamily="18" charset="0"/>
                <a:cs typeface="Times New Roman" pitchFamily="18" charset="0"/>
              </a:rPr>
              <a:t>): Но вы же делаете этот...волноуловитель?</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КАЯР: </a:t>
            </a:r>
            <a:r>
              <a:rPr lang="ru-RU" sz="1200" dirty="0">
                <a:solidFill>
                  <a:schemeClr val="bg1"/>
                </a:solidFill>
                <a:latin typeface="Times New Roman" pitchFamily="18" charset="0"/>
                <a:cs typeface="Times New Roman" pitchFamily="18" charset="0"/>
              </a:rPr>
              <a:t>Ну... Делаем.</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ТАНЯ: </a:t>
            </a:r>
            <a:r>
              <a:rPr lang="ru-RU" sz="1200" dirty="0">
                <a:solidFill>
                  <a:schemeClr val="bg1"/>
                </a:solidFill>
                <a:latin typeface="Times New Roman" pitchFamily="18" charset="0"/>
                <a:cs typeface="Times New Roman" pitchFamily="18" charset="0"/>
              </a:rPr>
              <a:t>Он вообще-то уже готов.</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ПЕРВЫЙ БОЯЗЛИВЫЙ: </a:t>
            </a:r>
            <a:r>
              <a:rPr lang="ru-RU" sz="1200" dirty="0">
                <a:solidFill>
                  <a:schemeClr val="bg1"/>
                </a:solidFill>
                <a:latin typeface="Times New Roman" pitchFamily="18" charset="0"/>
                <a:cs typeface="Times New Roman" pitchFamily="18" charset="0"/>
              </a:rPr>
              <a:t>Помогите! Как страшно!</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ТАНЯ: </a:t>
            </a:r>
            <a:r>
              <a:rPr lang="ru-RU" sz="1200" dirty="0">
                <a:solidFill>
                  <a:schemeClr val="bg1"/>
                </a:solidFill>
                <a:latin typeface="Times New Roman" pitchFamily="18" charset="0"/>
                <a:cs typeface="Times New Roman" pitchFamily="18" charset="0"/>
              </a:rPr>
              <a:t>Да ладно! Это очень классно!</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ВТОРОЙ БОЯЗЛИВЫЙ: </a:t>
            </a:r>
            <a:r>
              <a:rPr lang="ru-RU" sz="1200" dirty="0">
                <a:solidFill>
                  <a:schemeClr val="bg1"/>
                </a:solidFill>
                <a:latin typeface="Times New Roman" pitchFamily="18" charset="0"/>
                <a:cs typeface="Times New Roman" pitchFamily="18" charset="0"/>
              </a:rPr>
              <a:t>А кто-то уже...боже, я боюсь!...а кто-то уже...?</a:t>
            </a:r>
            <a:endParaRPr lang="et-EE" sz="1200" dirty="0">
              <a:solidFill>
                <a:schemeClr val="bg1"/>
              </a:solidFill>
              <a:latin typeface="Times New Roman" pitchFamily="18" charset="0"/>
              <a:cs typeface="Times New Roman" pitchFamily="18" charset="0"/>
            </a:endParaRPr>
          </a:p>
          <a:p>
            <a:pPr>
              <a:buNone/>
            </a:pPr>
            <a:r>
              <a:rPr lang="ru-RU" sz="1200" b="1" dirty="0">
                <a:solidFill>
                  <a:schemeClr val="bg1"/>
                </a:solidFill>
                <a:latin typeface="Times New Roman" pitchFamily="18" charset="0"/>
                <a:cs typeface="Times New Roman" pitchFamily="18" charset="0"/>
              </a:rPr>
              <a:t>КАЯР: </a:t>
            </a:r>
            <a:r>
              <a:rPr lang="ru-RU" sz="1200" dirty="0">
                <a:solidFill>
                  <a:schemeClr val="bg1"/>
                </a:solidFill>
                <a:latin typeface="Times New Roman" pitchFamily="18" charset="0"/>
                <a:cs typeface="Times New Roman" pitchFamily="18" charset="0"/>
              </a:rPr>
              <a:t>Что уже?</a:t>
            </a:r>
            <a:endParaRPr lang="et-EE" sz="1200" dirty="0">
              <a:solidFill>
                <a:schemeClr val="bg1"/>
              </a:solidFill>
              <a:latin typeface="Times New Roman" pitchFamily="18" charset="0"/>
              <a:cs typeface="Times New Roman" pitchFamily="18" charset="0"/>
            </a:endParaRPr>
          </a:p>
          <a:p>
            <a:pPr>
              <a:buNone/>
            </a:pPr>
            <a:endParaRPr lang="et-EE" sz="100" dirty="0" smtClean="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SECOND TREMBLER</a:t>
            </a:r>
            <a:r>
              <a:rPr lang="en-GB" sz="1200" dirty="0">
                <a:solidFill>
                  <a:schemeClr val="bg1"/>
                </a:solidFill>
                <a:latin typeface="Times New Roman" pitchFamily="18" charset="0"/>
                <a:cs typeface="Times New Roman" pitchFamily="18" charset="0"/>
              </a:rPr>
              <a:t>: I dare not say it …</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FIRST TREMBLER </a:t>
            </a:r>
            <a:r>
              <a:rPr lang="en-GB" sz="1200" dirty="0">
                <a:solidFill>
                  <a:schemeClr val="bg1"/>
                </a:solidFill>
                <a:latin typeface="Times New Roman" pitchFamily="18" charset="0"/>
                <a:cs typeface="Times New Roman" pitchFamily="18" charset="0"/>
              </a:rPr>
              <a:t>(</a:t>
            </a:r>
            <a:r>
              <a:rPr lang="en-GB" sz="1200" i="1" dirty="0">
                <a:solidFill>
                  <a:schemeClr val="bg1"/>
                </a:solidFill>
                <a:latin typeface="Times New Roman" pitchFamily="18" charset="0"/>
                <a:cs typeface="Times New Roman" pitchFamily="18" charset="0"/>
              </a:rPr>
              <a:t>whispering</a:t>
            </a:r>
            <a:r>
              <a:rPr lang="en-GB" sz="1200" dirty="0">
                <a:solidFill>
                  <a:schemeClr val="bg1"/>
                </a:solidFill>
                <a:latin typeface="Times New Roman" pitchFamily="18" charset="0"/>
                <a:cs typeface="Times New Roman" pitchFamily="18" charset="0"/>
              </a:rPr>
              <a:t>): Is communication possible? </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KAJAR</a:t>
            </a:r>
            <a:r>
              <a:rPr lang="en-GB" sz="1200" dirty="0">
                <a:solidFill>
                  <a:schemeClr val="bg1"/>
                </a:solidFill>
                <a:latin typeface="Times New Roman" pitchFamily="18" charset="0"/>
                <a:cs typeface="Times New Roman" pitchFamily="18" charset="0"/>
              </a:rPr>
              <a:t>: Not yet.</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TREMBLERS</a:t>
            </a:r>
            <a:r>
              <a:rPr lang="en-GB" sz="1200" dirty="0">
                <a:solidFill>
                  <a:schemeClr val="bg1"/>
                </a:solidFill>
                <a:latin typeface="Times New Roman" pitchFamily="18" charset="0"/>
                <a:cs typeface="Times New Roman" pitchFamily="18" charset="0"/>
              </a:rPr>
              <a:t> </a:t>
            </a:r>
            <a:r>
              <a:rPr lang="en-GB" sz="1200" i="1" dirty="0">
                <a:solidFill>
                  <a:schemeClr val="bg1"/>
                </a:solidFill>
                <a:latin typeface="Times New Roman" pitchFamily="18" charset="0"/>
                <a:cs typeface="Times New Roman" pitchFamily="18" charset="0"/>
              </a:rPr>
              <a:t>(pausing</a:t>
            </a:r>
            <a:r>
              <a:rPr lang="en-GB" sz="1200" dirty="0">
                <a:solidFill>
                  <a:schemeClr val="bg1"/>
                </a:solidFill>
                <a:latin typeface="Times New Roman" pitchFamily="18" charset="0"/>
                <a:cs typeface="Times New Roman" pitchFamily="18" charset="0"/>
              </a:rPr>
              <a:t>): </a:t>
            </a:r>
            <a:r>
              <a:rPr lang="en-GB" sz="1200" dirty="0" err="1">
                <a:solidFill>
                  <a:schemeClr val="bg1"/>
                </a:solidFill>
                <a:latin typeface="Times New Roman" pitchFamily="18" charset="0"/>
                <a:cs typeface="Times New Roman" pitchFamily="18" charset="0"/>
              </a:rPr>
              <a:t>Oohh</a:t>
            </a:r>
            <a:r>
              <a:rPr lang="en-GB" sz="1200" dirty="0">
                <a:solidFill>
                  <a:schemeClr val="bg1"/>
                </a:solidFill>
                <a:latin typeface="Times New Roman" pitchFamily="18" charset="0"/>
                <a:cs typeface="Times New Roman" pitchFamily="18" charset="0"/>
              </a:rPr>
              <a:t>.</a:t>
            </a:r>
            <a:endParaRPr lang="et-EE" sz="1200" dirty="0">
              <a:solidFill>
                <a:schemeClr val="bg1"/>
              </a:solidFill>
              <a:latin typeface="Times New Roman" pitchFamily="18" charset="0"/>
              <a:cs typeface="Times New Roman" pitchFamily="18" charset="0"/>
            </a:endParaRPr>
          </a:p>
          <a:p>
            <a:pPr fontAlgn="base">
              <a:buNone/>
            </a:pPr>
            <a:r>
              <a:rPr lang="en-GB" sz="1200" b="1" dirty="0">
                <a:solidFill>
                  <a:schemeClr val="bg1"/>
                </a:solidFill>
                <a:latin typeface="Times New Roman" pitchFamily="18" charset="0"/>
                <a:cs typeface="Times New Roman" pitchFamily="18" charset="0"/>
              </a:rPr>
              <a:t>KAJAR</a:t>
            </a:r>
            <a:r>
              <a:rPr lang="en-GB" sz="1200" dirty="0" smtClean="0">
                <a:solidFill>
                  <a:schemeClr val="bg1"/>
                </a:solidFill>
                <a:latin typeface="Times New Roman" pitchFamily="18" charset="0"/>
                <a:cs typeface="Times New Roman" pitchFamily="18" charset="0"/>
              </a:rPr>
              <a:t>:</a:t>
            </a:r>
            <a:r>
              <a:rPr lang="et-EE" sz="1200" dirty="0" smtClean="0">
                <a:solidFill>
                  <a:schemeClr val="bg1"/>
                </a:solidFill>
                <a:latin typeface="Times New Roman" pitchFamily="18" charset="0"/>
                <a:cs typeface="Times New Roman" pitchFamily="18" charset="0"/>
              </a:rPr>
              <a:t> </a:t>
            </a:r>
            <a:r>
              <a:rPr lang="en-GB" sz="1200" dirty="0" smtClean="0">
                <a:solidFill>
                  <a:schemeClr val="bg1"/>
                </a:solidFill>
                <a:latin typeface="Times New Roman" pitchFamily="18" charset="0"/>
                <a:cs typeface="Times New Roman" pitchFamily="18" charset="0"/>
              </a:rPr>
              <a:t>What </a:t>
            </a:r>
            <a:r>
              <a:rPr lang="en-GB" sz="1200" dirty="0">
                <a:solidFill>
                  <a:schemeClr val="bg1"/>
                </a:solidFill>
                <a:latin typeface="Times New Roman" pitchFamily="18" charset="0"/>
                <a:cs typeface="Times New Roman" pitchFamily="18" charset="0"/>
              </a:rPr>
              <a:t>are you afraid of </a:t>
            </a:r>
            <a:r>
              <a:rPr lang="en-GB" sz="1200" dirty="0" smtClean="0">
                <a:solidFill>
                  <a:schemeClr val="bg1"/>
                </a:solidFill>
                <a:latin typeface="Times New Roman" pitchFamily="18" charset="0"/>
                <a:cs typeface="Times New Roman" pitchFamily="18" charset="0"/>
              </a:rPr>
              <a:t>?</a:t>
            </a:r>
            <a:endParaRPr lang="et-EE" sz="1200" dirty="0" smtClean="0">
              <a:solidFill>
                <a:schemeClr val="bg1"/>
              </a:solidFill>
              <a:latin typeface="Times New Roman" pitchFamily="18" charset="0"/>
              <a:cs typeface="Times New Roman" pitchFamily="18" charset="0"/>
            </a:endParaRPr>
          </a:p>
          <a:p>
            <a:pPr>
              <a:buNone/>
            </a:pPr>
            <a:r>
              <a:rPr lang="ru-RU" sz="1200" b="1" dirty="0" smtClean="0">
                <a:solidFill>
                  <a:schemeClr val="bg1"/>
                </a:solidFill>
                <a:latin typeface="Times New Roman" pitchFamily="18" charset="0"/>
                <a:cs typeface="Times New Roman" pitchFamily="18" charset="0"/>
              </a:rPr>
              <a:t>ВТОРОЙ БОЯЗЛИВЫЙ: </a:t>
            </a:r>
            <a:r>
              <a:rPr lang="ru-RU" sz="1200" dirty="0" smtClean="0">
                <a:solidFill>
                  <a:schemeClr val="bg1"/>
                </a:solidFill>
                <a:latin typeface="Times New Roman" pitchFamily="18" charset="0"/>
                <a:cs typeface="Times New Roman" pitchFamily="18" charset="0"/>
              </a:rPr>
              <a:t>Я боюсь сказать...</a:t>
            </a:r>
            <a:endParaRPr lang="et-EE" sz="1200" dirty="0" smtClean="0">
              <a:solidFill>
                <a:schemeClr val="bg1"/>
              </a:solidFill>
              <a:latin typeface="Times New Roman" pitchFamily="18" charset="0"/>
              <a:cs typeface="Times New Roman" pitchFamily="18" charset="0"/>
            </a:endParaRPr>
          </a:p>
          <a:p>
            <a:pPr>
              <a:buNone/>
            </a:pPr>
            <a:r>
              <a:rPr lang="ru-RU" sz="1200" b="1" dirty="0" smtClean="0">
                <a:solidFill>
                  <a:schemeClr val="bg1"/>
                </a:solidFill>
                <a:latin typeface="Times New Roman" pitchFamily="18" charset="0"/>
                <a:cs typeface="Times New Roman" pitchFamily="18" charset="0"/>
              </a:rPr>
              <a:t>ПЕРВЫЙ БОЯЗЛИВЫЙ (шёпотом): </a:t>
            </a:r>
            <a:r>
              <a:rPr lang="ru-RU" sz="1200" dirty="0" smtClean="0">
                <a:solidFill>
                  <a:schemeClr val="bg1"/>
                </a:solidFill>
                <a:latin typeface="Times New Roman" pitchFamily="18" charset="0"/>
                <a:cs typeface="Times New Roman" pitchFamily="18" charset="0"/>
              </a:rPr>
              <a:t>Вышел на связь?</a:t>
            </a:r>
            <a:endParaRPr lang="et-EE" sz="1200" dirty="0" smtClean="0">
              <a:solidFill>
                <a:schemeClr val="bg1"/>
              </a:solidFill>
              <a:latin typeface="Times New Roman" pitchFamily="18" charset="0"/>
              <a:cs typeface="Times New Roman" pitchFamily="18" charset="0"/>
            </a:endParaRPr>
          </a:p>
          <a:p>
            <a:pPr>
              <a:buNone/>
            </a:pPr>
            <a:r>
              <a:rPr lang="ru-RU" sz="1200" b="1" dirty="0" smtClean="0">
                <a:solidFill>
                  <a:schemeClr val="bg1"/>
                </a:solidFill>
                <a:latin typeface="Times New Roman" pitchFamily="18" charset="0"/>
                <a:cs typeface="Times New Roman" pitchFamily="18" charset="0"/>
              </a:rPr>
              <a:t>КАЯР: </a:t>
            </a:r>
            <a:r>
              <a:rPr lang="ru-RU" sz="1200" dirty="0" smtClean="0">
                <a:solidFill>
                  <a:schemeClr val="bg1"/>
                </a:solidFill>
                <a:latin typeface="Times New Roman" pitchFamily="18" charset="0"/>
                <a:cs typeface="Times New Roman" pitchFamily="18" charset="0"/>
              </a:rPr>
              <a:t>Ещё нет.</a:t>
            </a:r>
            <a:endParaRPr lang="et-EE" sz="1200" dirty="0" smtClean="0">
              <a:solidFill>
                <a:schemeClr val="bg1"/>
              </a:solidFill>
              <a:latin typeface="Times New Roman" pitchFamily="18" charset="0"/>
              <a:cs typeface="Times New Roman" pitchFamily="18" charset="0"/>
            </a:endParaRPr>
          </a:p>
          <a:p>
            <a:pPr>
              <a:buNone/>
            </a:pPr>
            <a:r>
              <a:rPr lang="ru-RU" sz="1200" b="1" dirty="0" smtClean="0">
                <a:solidFill>
                  <a:schemeClr val="bg1"/>
                </a:solidFill>
                <a:latin typeface="Times New Roman" pitchFamily="18" charset="0"/>
                <a:cs typeface="Times New Roman" pitchFamily="18" charset="0"/>
              </a:rPr>
              <a:t>БОЯЗЛИВЫЕ (с облегчением): </a:t>
            </a:r>
            <a:r>
              <a:rPr lang="ru-RU" sz="1200" dirty="0" smtClean="0">
                <a:solidFill>
                  <a:schemeClr val="bg1"/>
                </a:solidFill>
                <a:latin typeface="Times New Roman" pitchFamily="18" charset="0"/>
                <a:cs typeface="Times New Roman" pitchFamily="18" charset="0"/>
              </a:rPr>
              <a:t>Ухх.</a:t>
            </a:r>
            <a:endParaRPr lang="et-EE" sz="1200" dirty="0" smtClean="0">
              <a:solidFill>
                <a:schemeClr val="bg1"/>
              </a:solidFill>
              <a:latin typeface="Times New Roman" pitchFamily="18" charset="0"/>
              <a:cs typeface="Times New Roman" pitchFamily="18" charset="0"/>
            </a:endParaRPr>
          </a:p>
          <a:p>
            <a:pPr>
              <a:buNone/>
            </a:pPr>
            <a:r>
              <a:rPr lang="ru-RU" sz="1200" b="1" dirty="0" smtClean="0">
                <a:solidFill>
                  <a:schemeClr val="bg1"/>
                </a:solidFill>
                <a:latin typeface="Times New Roman" pitchFamily="18" charset="0"/>
                <a:cs typeface="Times New Roman" pitchFamily="18" charset="0"/>
              </a:rPr>
              <a:t>КАЯР: </a:t>
            </a:r>
            <a:r>
              <a:rPr lang="ru-RU" sz="1200" dirty="0" smtClean="0">
                <a:solidFill>
                  <a:schemeClr val="bg1"/>
                </a:solidFill>
                <a:latin typeface="Times New Roman" pitchFamily="18" charset="0"/>
                <a:cs typeface="Times New Roman" pitchFamily="18" charset="0"/>
              </a:rPr>
              <a:t>Чего вы боитесь?</a:t>
            </a:r>
            <a:endParaRPr lang="et-EE" sz="1200" dirty="0" smtClean="0">
              <a:solidFill>
                <a:schemeClr val="bg1"/>
              </a:solidFill>
              <a:latin typeface="Times New Roman" pitchFamily="18" charset="0"/>
              <a:cs typeface="Times New Roman" pitchFamily="18" charset="0"/>
            </a:endParaRPr>
          </a:p>
          <a:p>
            <a:pPr fontAlgn="base">
              <a:buNone/>
            </a:pPr>
            <a:endParaRPr lang="et-EE" sz="1200" dirty="0">
              <a:solidFill>
                <a:schemeClr val="bg1"/>
              </a:solidFill>
              <a:latin typeface="Times New Roman" pitchFamily="18" charset="0"/>
              <a:cs typeface="Times New Roman" pitchFamily="18" charset="0"/>
            </a:endParaRPr>
          </a:p>
          <a:p>
            <a:pPr>
              <a:buNone/>
            </a:pPr>
            <a:endParaRPr lang="et-EE" sz="12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 Oho, </a:t>
            </a:r>
            <a:r>
              <a:rPr lang="en-GB" sz="1600" dirty="0" err="1" smtClean="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 How you’ve grown! I couldn’t see it on the computer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 : These are my friends from planet Lassos – and we’re all going to explore outer space together! We’re off to Lassos! Will you come with us?</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 Of course I’ll come!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Is everyone happy now?</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ALL</a:t>
            </a:r>
            <a:r>
              <a:rPr lang="en-GB" sz="1600" dirty="0" smtClean="0">
                <a:solidFill>
                  <a:schemeClr val="bg1"/>
                </a:solidFill>
                <a:latin typeface="Times New Roman" pitchFamily="18" charset="0"/>
                <a:cs typeface="Times New Roman" pitchFamily="18" charset="0"/>
              </a:rPr>
              <a:t>: YES!</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a:t>
            </a:r>
            <a:r>
              <a:rPr lang="en-GB" sz="1600" dirty="0" smtClean="0">
                <a:solidFill>
                  <a:schemeClr val="bg1"/>
                </a:solidFill>
                <a:latin typeface="Times New Roman" pitchFamily="18" charset="0"/>
                <a:cs typeface="Times New Roman" pitchFamily="18" charset="0"/>
              </a:rPr>
              <a:t>: Let there be a party in Estonia!</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a:t>
            </a:r>
            <a:r>
              <a:rPr lang="en-GB" sz="1600" dirty="0" smtClean="0">
                <a:solidFill>
                  <a:schemeClr val="bg1"/>
                </a:solidFill>
                <a:latin typeface="Times New Roman" pitchFamily="18" charset="0"/>
                <a:cs typeface="Times New Roman" pitchFamily="18" charset="0"/>
              </a:rPr>
              <a:t> I: Let it last three days!</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a:t>
            </a:r>
            <a:r>
              <a:rPr lang="en-GB" sz="1600" dirty="0" smtClean="0">
                <a:solidFill>
                  <a:schemeClr val="bg1"/>
                </a:solidFill>
                <a:latin typeface="Times New Roman" pitchFamily="18" charset="0"/>
                <a:cs typeface="Times New Roman" pitchFamily="18" charset="0"/>
              </a:rPr>
              <a:t> II : Like the old Estonian custom!</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ALL</a:t>
            </a:r>
            <a:r>
              <a:rPr lang="en-GB" sz="1600" dirty="0" smtClean="0">
                <a:solidFill>
                  <a:schemeClr val="bg1"/>
                </a:solidFill>
                <a:latin typeface="Times New Roman" pitchFamily="18" charset="0"/>
                <a:cs typeface="Times New Roman" pitchFamily="18" charset="0"/>
              </a:rPr>
              <a:t>: Hurrah!</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Ой-ой, Лиза! Как вы все выросли! Из компьютера не понятно! </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 Это мои друзья с планеты Лассос - и мы скоро все вместе полетим открывать далёкий космос! Полетим на Лассос! Ты с нами?</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Конечно, я с вами!</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ru-RU" sz="1600" dirty="0" smtClean="0">
                <a:solidFill>
                  <a:schemeClr val="bg1"/>
                </a:solidFill>
                <a:latin typeface="Times New Roman" pitchFamily="18" charset="0"/>
                <a:cs typeface="Times New Roman" pitchFamily="18" charset="0"/>
              </a:rPr>
              <a:t>: А теперь все счастливы?</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ВСЕ</a:t>
            </a:r>
            <a:r>
              <a:rPr lang="ru-RU" sz="1600" dirty="0" smtClean="0">
                <a:solidFill>
                  <a:schemeClr val="bg1"/>
                </a:solidFill>
                <a:latin typeface="Times New Roman" pitchFamily="18" charset="0"/>
                <a:cs typeface="Times New Roman" pitchFamily="18" charset="0"/>
              </a:rPr>
              <a:t>: Да!</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Тогда сегодня в Эстонии будет праздник!</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ПЕРВЫЙ БОЯЗЛИВЫЙ</a:t>
            </a:r>
            <a:r>
              <a:rPr lang="ru-RU" sz="1600" dirty="0" smtClean="0">
                <a:solidFill>
                  <a:schemeClr val="bg1"/>
                </a:solidFill>
                <a:latin typeface="Times New Roman" pitchFamily="18" charset="0"/>
                <a:cs typeface="Times New Roman" pitchFamily="18" charset="0"/>
              </a:rPr>
              <a:t>: И пусть он продлится три дня! До 24 февраля!</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ВТОРОЙ БОЯЗЛИВЫЙ </a:t>
            </a:r>
            <a:r>
              <a:rPr lang="ru-RU" sz="1600" dirty="0" smtClean="0">
                <a:solidFill>
                  <a:schemeClr val="bg1"/>
                </a:solidFill>
                <a:latin typeface="Times New Roman" pitchFamily="18" charset="0"/>
                <a:cs typeface="Times New Roman" pitchFamily="18" charset="0"/>
              </a:rPr>
              <a:t>: По старой эстонской традиции!</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ВСЕ</a:t>
            </a:r>
            <a:r>
              <a:rPr lang="ru-RU" sz="1600" dirty="0" smtClean="0">
                <a:solidFill>
                  <a:schemeClr val="bg1"/>
                </a:solidFill>
                <a:latin typeface="Times New Roman" pitchFamily="18" charset="0"/>
                <a:cs typeface="Times New Roman" pitchFamily="18" charset="0"/>
              </a:rPr>
              <a:t>: Ура!</a:t>
            </a:r>
            <a:endParaRPr lang="et-EE" sz="1600" dirty="0" smtClean="0">
              <a:solidFill>
                <a:schemeClr val="bg1"/>
              </a:solidFill>
              <a:latin typeface="Times New Roman" pitchFamily="18" charset="0"/>
              <a:cs typeface="Times New Roman" pitchFamily="18" charset="0"/>
            </a:endParaRPr>
          </a:p>
          <a:p>
            <a:pPr>
              <a:buNone/>
            </a:pPr>
            <a:endParaRPr lang="et-EE" sz="2000" dirty="0">
              <a:solidFill>
                <a:schemeClr val="bg1"/>
              </a:solidFill>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CHOIR</a:t>
            </a:r>
            <a:r>
              <a:rPr lang="en-GB" sz="1600" dirty="0" smtClean="0">
                <a:solidFill>
                  <a:schemeClr val="bg1"/>
                </a:solidFill>
                <a:latin typeface="Times New Roman" pitchFamily="18" charset="0"/>
                <a:cs typeface="Times New Roman" pitchFamily="18" charset="0"/>
              </a:rPr>
              <a:t>: See how all around the world, Joy and goodness are celebrated.</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There are millions of miracles in this world</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In the lens of a microscope or in the great universe</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Look, everyone around our world  and celebrate joy and goodness!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 To be alive in our time is wonderful!</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 The door to the Universe is open, what’s there to worry about!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 Just remember –this is your mother country!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Travel but don’t forget your home!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CHOIR</a:t>
            </a:r>
            <a:r>
              <a:rPr lang="en-GB" sz="1600" dirty="0" smtClean="0">
                <a:solidFill>
                  <a:schemeClr val="bg1"/>
                </a:solidFill>
                <a:latin typeface="Times New Roman" pitchFamily="18" charset="0"/>
                <a:cs typeface="Times New Roman" pitchFamily="18" charset="0"/>
              </a:rPr>
              <a:t>: Knowledge is wealth, this is wisdom! </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Knuckle down, learn, get a sweaty shirt!</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But don’t forget about others,  Everyone of us is a small miracle! </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ХОР</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Смотри же на мир вокруг себя,</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не жалей похвалы и радуйся!</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Мир полон чудес, им не уйти от тебя:</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под лупой и в космосе —  миллионы повсюду!</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В наше время жить замечательно!</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Открыта дверь в космос, нет места волнениям!</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Но помни ты лишь —   твоя родина здесь!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Странствуй, но дом родной не забудь!</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ХОР</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Мудрость — богатство, будь же умён!</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Усердствуй, учись в поте лица!</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Но не забудь и о людях вокруг,толика чуда есть в каждом из нас!</a:t>
            </a:r>
            <a:endParaRPr lang="et-EE" sz="1600" dirty="0" smtClean="0">
              <a:solidFill>
                <a:schemeClr val="bg1"/>
              </a:solidFill>
              <a:latin typeface="Times New Roman" pitchFamily="18" charset="0"/>
              <a:cs typeface="Times New Roman" pitchFamily="18" charset="0"/>
            </a:endParaRPr>
          </a:p>
          <a:p>
            <a:pPr>
              <a:buNone/>
            </a:pPr>
            <a:endParaRPr lang="en-GB"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2000" b="1" dirty="0" smtClean="0">
                <a:solidFill>
                  <a:schemeClr val="bg1"/>
                </a:solidFill>
                <a:latin typeface="Times New Roman" pitchFamily="18" charset="0"/>
                <a:cs typeface="Times New Roman" pitchFamily="18" charset="0"/>
              </a:rPr>
              <a:t>EDARON</a:t>
            </a:r>
            <a:r>
              <a:rPr lang="en-GB" sz="2000" dirty="0" smtClean="0">
                <a:solidFill>
                  <a:schemeClr val="bg1"/>
                </a:solidFill>
                <a:latin typeface="Times New Roman" pitchFamily="18" charset="0"/>
                <a:cs typeface="Times New Roman" pitchFamily="18" charset="0"/>
              </a:rPr>
              <a:t>: I thought planet Earth was trash.</a:t>
            </a:r>
            <a:endParaRPr lang="et-EE" sz="2000" dirty="0" smtClean="0">
              <a:solidFill>
                <a:schemeClr val="bg1"/>
              </a:solidFill>
              <a:latin typeface="Times New Roman" pitchFamily="18" charset="0"/>
              <a:cs typeface="Times New Roman" pitchFamily="18" charset="0"/>
            </a:endParaRPr>
          </a:p>
          <a:p>
            <a:pPr fontAlgn="base">
              <a:buNone/>
            </a:pPr>
            <a:r>
              <a:rPr lang="en-GB" sz="2000" dirty="0" smtClean="0">
                <a:solidFill>
                  <a:schemeClr val="bg1"/>
                </a:solidFill>
                <a:latin typeface="Times New Roman" pitchFamily="18" charset="0"/>
                <a:cs typeface="Times New Roman" pitchFamily="18" charset="0"/>
              </a:rPr>
              <a:t>Now I know something about it and it’s like my own home.</a:t>
            </a:r>
            <a:endParaRPr lang="et-EE" sz="2000"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PROFESSOR</a:t>
            </a:r>
            <a:r>
              <a:rPr lang="en-GB" sz="2000" dirty="0" smtClean="0">
                <a:solidFill>
                  <a:schemeClr val="bg1"/>
                </a:solidFill>
                <a:latin typeface="Times New Roman" pitchFamily="18" charset="0"/>
                <a:cs typeface="Times New Roman" pitchFamily="18" charset="0"/>
              </a:rPr>
              <a:t> </a:t>
            </a:r>
            <a:r>
              <a:rPr lang="en-GB" sz="2000" b="1" dirty="0" smtClean="0">
                <a:solidFill>
                  <a:schemeClr val="bg1"/>
                </a:solidFill>
                <a:latin typeface="Times New Roman" pitchFamily="18" charset="0"/>
                <a:cs typeface="Times New Roman" pitchFamily="18" charset="0"/>
              </a:rPr>
              <a:t>IGERIK</a:t>
            </a:r>
            <a:r>
              <a:rPr lang="en-GB" sz="2000" dirty="0" smtClean="0">
                <a:solidFill>
                  <a:schemeClr val="bg1"/>
                </a:solidFill>
                <a:latin typeface="Times New Roman" pitchFamily="18" charset="0"/>
                <a:cs typeface="Times New Roman" pitchFamily="18" charset="0"/>
              </a:rPr>
              <a:t>: Lassos could be a smart planet,</a:t>
            </a:r>
            <a:endParaRPr lang="et-EE" sz="2000" dirty="0" smtClean="0">
              <a:solidFill>
                <a:schemeClr val="bg1"/>
              </a:solidFill>
              <a:latin typeface="Times New Roman" pitchFamily="18" charset="0"/>
              <a:cs typeface="Times New Roman" pitchFamily="18" charset="0"/>
            </a:endParaRPr>
          </a:p>
          <a:p>
            <a:pPr fontAlgn="base">
              <a:buNone/>
            </a:pPr>
            <a:r>
              <a:rPr lang="en-GB" sz="2000" dirty="0" smtClean="0">
                <a:solidFill>
                  <a:schemeClr val="bg1"/>
                </a:solidFill>
                <a:latin typeface="Times New Roman" pitchFamily="18" charset="0"/>
                <a:cs typeface="Times New Roman" pitchFamily="18" charset="0"/>
              </a:rPr>
              <a:t>I hope to make many trips there. </a:t>
            </a:r>
            <a:endParaRPr lang="et-EE" sz="2000"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CHOIR</a:t>
            </a:r>
            <a:r>
              <a:rPr lang="en-GB" sz="2000" dirty="0" smtClean="0">
                <a:solidFill>
                  <a:schemeClr val="bg1"/>
                </a:solidFill>
                <a:latin typeface="Times New Roman" pitchFamily="18" charset="0"/>
                <a:cs typeface="Times New Roman" pitchFamily="18" charset="0"/>
              </a:rPr>
              <a:t>: See how all around the world, Joy and goodness are celebrated.</a:t>
            </a:r>
            <a:endParaRPr lang="et-EE" sz="2000"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KAJAR</a:t>
            </a:r>
            <a:r>
              <a:rPr lang="en-GB" sz="2000" dirty="0" smtClean="0">
                <a:solidFill>
                  <a:schemeClr val="bg1"/>
                </a:solidFill>
                <a:latin typeface="Times New Roman" pitchFamily="18" charset="0"/>
                <a:cs typeface="Times New Roman" pitchFamily="18" charset="0"/>
              </a:rPr>
              <a:t>: See how everyone around you is a small miracle!</a:t>
            </a:r>
            <a:endParaRPr lang="et-EE" sz="2000" dirty="0" smtClean="0">
              <a:solidFill>
                <a:schemeClr val="bg1"/>
              </a:solidFill>
              <a:latin typeface="Times New Roman" pitchFamily="18" charset="0"/>
              <a:cs typeface="Times New Roman" pitchFamily="18" charset="0"/>
            </a:endParaRPr>
          </a:p>
          <a:p>
            <a:pPr>
              <a:buNone/>
            </a:pPr>
            <a:endParaRPr lang="en-GB"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ЭДАРОН</a:t>
            </a:r>
            <a:r>
              <a:rPr lang="ru-RU" sz="2000" dirty="0" smtClean="0">
                <a:solidFill>
                  <a:schemeClr val="bg1"/>
                </a:solidFill>
                <a:latin typeface="Times New Roman" pitchFamily="18" charset="0"/>
                <a:cs typeface="Times New Roman" pitchFamily="18" charset="0"/>
              </a:rPr>
              <a:t>:</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Я думал Земля —   обычная ерунда.</a:t>
            </a:r>
            <a:endParaRPr lang="et-EE" sz="2000" dirty="0" smtClean="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А после знакомства она как родная страна.</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ПРОФЕССОР</a:t>
            </a:r>
            <a:r>
              <a:rPr lang="ru-RU" sz="2000" dirty="0" smtClean="0">
                <a:solidFill>
                  <a:schemeClr val="bg1"/>
                </a:solidFill>
                <a:latin typeface="Times New Roman" pitchFamily="18" charset="0"/>
                <a:cs typeface="Times New Roman" pitchFamily="18" charset="0"/>
              </a:rPr>
              <a:t>:</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Полагаю, Лассос планета приличная,</a:t>
            </a:r>
            <a:endParaRPr lang="et-EE" sz="2000" dirty="0" smtClean="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Надеюсь туда поведут дороги отличные.</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ХОР</a:t>
            </a:r>
            <a:r>
              <a:rPr lang="ru-RU" sz="2000" dirty="0" smtClean="0">
                <a:solidFill>
                  <a:schemeClr val="bg1"/>
                </a:solidFill>
                <a:latin typeface="Times New Roman" pitchFamily="18" charset="0"/>
                <a:cs typeface="Times New Roman" pitchFamily="18" charset="0"/>
              </a:rPr>
              <a:t>:</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Смотри же на мир вокруг себя,</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не жалей похвалы и радуйся!</a:t>
            </a: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КАЯР</a:t>
            </a:r>
            <a:r>
              <a:rPr lang="ru-RU" sz="2000" dirty="0" smtClean="0">
                <a:solidFill>
                  <a:schemeClr val="bg1"/>
                </a:solidFill>
                <a:latin typeface="Times New Roman" pitchFamily="18" charset="0"/>
                <a:cs typeface="Times New Roman" pitchFamily="18" charset="0"/>
              </a:rPr>
              <a:t>:</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Помни, чудо есть в каждом из нас!</a:t>
            </a:r>
            <a:endParaRPr lang="et-EE" sz="20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88632"/>
          </a:xfrm>
        </p:spPr>
        <p:txBody>
          <a:bodyPr>
            <a:normAutofit/>
          </a:bodyPr>
          <a:lstStyle/>
          <a:p>
            <a:pPr fontAlgn="base">
              <a:buNone/>
            </a:pPr>
            <a:r>
              <a:rPr lang="en-GB" sz="2400" b="1" dirty="0" smtClean="0">
                <a:solidFill>
                  <a:schemeClr val="bg1"/>
                </a:solidFill>
                <a:latin typeface="Times New Roman" pitchFamily="18" charset="0"/>
                <a:cs typeface="Times New Roman" pitchFamily="18" charset="0"/>
              </a:rPr>
              <a:t>AELITA</a:t>
            </a:r>
            <a:r>
              <a:rPr lang="en-GB" sz="2400" dirty="0" smtClean="0">
                <a:solidFill>
                  <a:schemeClr val="bg1"/>
                </a:solidFill>
                <a:latin typeface="Times New Roman" pitchFamily="18" charset="0"/>
                <a:cs typeface="Times New Roman" pitchFamily="18" charset="0"/>
              </a:rPr>
              <a:t>: Study, learn, discover, </a:t>
            </a:r>
            <a:endParaRPr lang="et-EE" sz="2400" dirty="0" smtClean="0">
              <a:solidFill>
                <a:schemeClr val="bg1"/>
              </a:solidFill>
              <a:latin typeface="Times New Roman" pitchFamily="18" charset="0"/>
              <a:cs typeface="Times New Roman" pitchFamily="18" charset="0"/>
            </a:endParaRPr>
          </a:p>
          <a:p>
            <a:pPr fontAlgn="base">
              <a:buNone/>
            </a:pPr>
            <a:r>
              <a:rPr lang="en-GB" sz="2400" dirty="0" smtClean="0">
                <a:solidFill>
                  <a:schemeClr val="bg1"/>
                </a:solidFill>
                <a:latin typeface="Times New Roman" pitchFamily="18" charset="0"/>
                <a:cs typeface="Times New Roman" pitchFamily="18" charset="0"/>
              </a:rPr>
              <a:t>This is all that is necessary!</a:t>
            </a:r>
            <a:endParaRPr lang="et-EE" sz="2400" dirty="0" smtClean="0">
              <a:solidFill>
                <a:schemeClr val="bg1"/>
              </a:solidFill>
              <a:latin typeface="Times New Roman" pitchFamily="18" charset="0"/>
              <a:cs typeface="Times New Roman" pitchFamily="18" charset="0"/>
            </a:endParaRPr>
          </a:p>
          <a:p>
            <a:pPr fontAlgn="base">
              <a:buNone/>
            </a:pPr>
            <a:r>
              <a:rPr lang="en-GB" sz="2400" b="1" dirty="0" smtClean="0">
                <a:solidFill>
                  <a:schemeClr val="bg1"/>
                </a:solidFill>
                <a:latin typeface="Times New Roman" pitchFamily="18" charset="0"/>
                <a:cs typeface="Times New Roman" pitchFamily="18" charset="0"/>
              </a:rPr>
              <a:t>ALL</a:t>
            </a:r>
            <a:r>
              <a:rPr lang="en-GB" sz="2400" dirty="0" smtClean="0">
                <a:solidFill>
                  <a:schemeClr val="bg1"/>
                </a:solidFill>
                <a:latin typeface="Times New Roman" pitchFamily="18" charset="0"/>
                <a:cs typeface="Times New Roman" pitchFamily="18" charset="0"/>
              </a:rPr>
              <a:t>: Smile, wave and be happy, And the road to the cosmos won’t be long! Let your envoys be friendship and love Then everyone around you is miraculous and interesting! </a:t>
            </a:r>
            <a:endParaRPr lang="et-EE" sz="2400" dirty="0" smtClean="0">
              <a:solidFill>
                <a:schemeClr val="bg1"/>
              </a:solidFill>
              <a:latin typeface="Times New Roman" pitchFamily="18" charset="0"/>
              <a:cs typeface="Times New Roman" pitchFamily="18" charset="0"/>
            </a:endParaRPr>
          </a:p>
          <a:p>
            <a:pPr>
              <a:buNone/>
            </a:pPr>
            <a:endParaRPr lang="en-GB" sz="2400" b="1" dirty="0" smtClean="0">
              <a:solidFill>
                <a:schemeClr val="bg1"/>
              </a:solidFill>
              <a:latin typeface="Times New Roman" pitchFamily="18" charset="0"/>
              <a:cs typeface="Times New Roman" pitchFamily="18" charset="0"/>
            </a:endParaRPr>
          </a:p>
          <a:p>
            <a:pPr>
              <a:buNone/>
            </a:pPr>
            <a:r>
              <a:rPr lang="ru-RU" sz="2400" b="1" dirty="0" smtClean="0">
                <a:solidFill>
                  <a:schemeClr val="bg1"/>
                </a:solidFill>
                <a:latin typeface="Times New Roman" pitchFamily="18" charset="0"/>
                <a:cs typeface="Times New Roman" pitchFamily="18" charset="0"/>
              </a:rPr>
              <a:t>АЭЛИТА</a:t>
            </a:r>
            <a:r>
              <a:rPr lang="ru-RU" sz="2400" dirty="0" smtClean="0">
                <a:solidFill>
                  <a:schemeClr val="bg1"/>
                </a:solidFill>
                <a:latin typeface="Times New Roman" pitchFamily="18" charset="0"/>
                <a:cs typeface="Times New Roman" pitchFamily="18" charset="0"/>
              </a:rPr>
              <a:t>:</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Учись и исследуй, ясно стало это сейчас!</a:t>
            </a:r>
            <a:endParaRPr lang="et-EE" sz="2400" dirty="0" smtClean="0">
              <a:solidFill>
                <a:schemeClr val="bg1"/>
              </a:solidFill>
              <a:latin typeface="Times New Roman" pitchFamily="18" charset="0"/>
              <a:cs typeface="Times New Roman" pitchFamily="18" charset="0"/>
            </a:endParaRPr>
          </a:p>
          <a:p>
            <a:pPr>
              <a:buNone/>
            </a:pPr>
            <a:r>
              <a:rPr lang="ru-RU" sz="2400" b="1" dirty="0" smtClean="0">
                <a:solidFill>
                  <a:schemeClr val="bg1"/>
                </a:solidFill>
                <a:latin typeface="Times New Roman" pitchFamily="18" charset="0"/>
                <a:cs typeface="Times New Roman" pitchFamily="18" charset="0"/>
              </a:rPr>
              <a:t>ВСЕ</a:t>
            </a:r>
            <a:r>
              <a:rPr lang="ru-RU" sz="2400" dirty="0" smtClean="0">
                <a:solidFill>
                  <a:schemeClr val="bg1"/>
                </a:solidFill>
                <a:latin typeface="Times New Roman" pitchFamily="18" charset="0"/>
                <a:cs typeface="Times New Roman" pitchFamily="18" charset="0"/>
              </a:rPr>
              <a:t>:</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Улыбайся, дружи и будь счастлив ты,</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и космоса дороги не будут длинны!</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Любовь и дружба идут пусть с тобою,</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тогда встречный душой тебе станет родною!</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Любовь и дружба идут пусть с тобою,</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тогда встречный душой тебе станет родною!</a:t>
            </a:r>
            <a:endParaRPr lang="et-EE" sz="2400" dirty="0" smtClean="0">
              <a:solidFill>
                <a:schemeClr val="bg1"/>
              </a:solidFill>
            </a:endParaRPr>
          </a:p>
          <a:p>
            <a:pPr>
              <a:buNone/>
            </a:pPr>
            <a:endParaRPr lang="et-EE" sz="2400" dirty="0">
              <a:solidFill>
                <a:schemeClr val="bg1"/>
              </a:solidFill>
              <a:latin typeface="Times New Roman" pitchFamily="18" charset="0"/>
              <a:cs typeface="Times New Roman"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88632"/>
          </a:xfrm>
        </p:spPr>
        <p:txBody>
          <a:bodyPr>
            <a:normAutofit/>
          </a:bodyPr>
          <a:lstStyle/>
          <a:p>
            <a:pPr>
              <a:buNone/>
            </a:pPr>
            <a:r>
              <a:rPr lang="ru-RU" sz="2400" b="1" dirty="0" smtClean="0">
                <a:solidFill>
                  <a:schemeClr val="bg1"/>
                </a:solidFill>
                <a:latin typeface="Times New Roman" pitchFamily="18" charset="0"/>
                <a:cs typeface="Times New Roman" pitchFamily="18" charset="0"/>
              </a:rPr>
              <a:t>ХОР</a:t>
            </a:r>
            <a:r>
              <a:rPr lang="ru-RU" sz="2400" dirty="0" smtClean="0">
                <a:solidFill>
                  <a:schemeClr val="bg1"/>
                </a:solidFill>
                <a:latin typeface="Times New Roman" pitchFamily="18" charset="0"/>
                <a:cs typeface="Times New Roman" pitchFamily="18" charset="0"/>
              </a:rPr>
              <a:t>:</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Мудрость — богатство, будь же умён!</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Усердствуй, учись в поте своём!</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Но не забудь и о людях вокруг,</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толика чуда проснётся в них вдруг!</a:t>
            </a:r>
            <a:endParaRPr lang="et-EE" sz="2400" dirty="0" smtClean="0">
              <a:solidFill>
                <a:schemeClr val="bg1"/>
              </a:solidFill>
              <a:latin typeface="Times New Roman" pitchFamily="18" charset="0"/>
              <a:cs typeface="Times New Roman" pitchFamily="18" charset="0"/>
            </a:endParaRPr>
          </a:p>
          <a:p>
            <a:pPr>
              <a:buNone/>
            </a:pPr>
            <a:r>
              <a:rPr lang="ru-RU" sz="2400" b="1" dirty="0" smtClean="0">
                <a:solidFill>
                  <a:schemeClr val="bg1"/>
                </a:solidFill>
                <a:latin typeface="Times New Roman" pitchFamily="18" charset="0"/>
                <a:cs typeface="Times New Roman" pitchFamily="18" charset="0"/>
              </a:rPr>
              <a:t>ЭДАРОН</a:t>
            </a:r>
            <a:r>
              <a:rPr lang="ru-RU" sz="2400" dirty="0" smtClean="0">
                <a:solidFill>
                  <a:schemeClr val="bg1"/>
                </a:solidFill>
                <a:latin typeface="Times New Roman" pitchFamily="18" charset="0"/>
                <a:cs typeface="Times New Roman" pitchFamily="18" charset="0"/>
              </a:rPr>
              <a:t>:</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Я думал Земля —   ерунда одна.</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А после знакомства она как родная страна.</a:t>
            </a:r>
            <a:endParaRPr lang="et-EE" sz="2400" dirty="0" smtClean="0">
              <a:solidFill>
                <a:schemeClr val="bg1"/>
              </a:solidFill>
              <a:latin typeface="Times New Roman" pitchFamily="18" charset="0"/>
              <a:cs typeface="Times New Roman" pitchFamily="18" charset="0"/>
            </a:endParaRPr>
          </a:p>
          <a:p>
            <a:pPr>
              <a:buNone/>
            </a:pPr>
            <a:r>
              <a:rPr lang="ru-RU" sz="2400" b="1" dirty="0" smtClean="0">
                <a:solidFill>
                  <a:schemeClr val="bg1"/>
                </a:solidFill>
                <a:latin typeface="Times New Roman" pitchFamily="18" charset="0"/>
                <a:cs typeface="Times New Roman" pitchFamily="18" charset="0"/>
              </a:rPr>
              <a:t>ПРОФЕССОР</a:t>
            </a:r>
            <a:r>
              <a:rPr lang="ru-RU" sz="2400" dirty="0" smtClean="0">
                <a:solidFill>
                  <a:schemeClr val="bg1"/>
                </a:solidFill>
                <a:latin typeface="Times New Roman" pitchFamily="18" charset="0"/>
                <a:cs typeface="Times New Roman" pitchFamily="18" charset="0"/>
              </a:rPr>
              <a:t>:</a:t>
            </a:r>
            <a:r>
              <a:rPr lang="en-GB"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Полагаю, Лассос планета приличная,</a:t>
            </a:r>
            <a:endParaRPr lang="et-EE" sz="2400" dirty="0" smtClean="0">
              <a:solidFill>
                <a:schemeClr val="bg1"/>
              </a:solidFill>
              <a:latin typeface="Times New Roman" pitchFamily="18" charset="0"/>
              <a:cs typeface="Times New Roman" pitchFamily="18" charset="0"/>
            </a:endParaRPr>
          </a:p>
          <a:p>
            <a:pPr>
              <a:buNone/>
            </a:pPr>
            <a:r>
              <a:rPr lang="ru-RU" sz="2400" dirty="0" smtClean="0">
                <a:solidFill>
                  <a:schemeClr val="bg1"/>
                </a:solidFill>
                <a:latin typeface="Times New Roman" pitchFamily="18" charset="0"/>
                <a:cs typeface="Times New Roman" pitchFamily="18" charset="0"/>
              </a:rPr>
              <a:t>Надеюсь туда поведут дороги отличные.</a:t>
            </a:r>
            <a:endParaRPr lang="et-EE" sz="2400" dirty="0" smtClean="0">
              <a:solidFill>
                <a:schemeClr val="bg1"/>
              </a:solidFill>
              <a:latin typeface="Times New Roman" pitchFamily="18" charset="0"/>
              <a:cs typeface="Times New Roman" pitchFamily="18" charset="0"/>
            </a:endParaRPr>
          </a:p>
          <a:p>
            <a:pPr>
              <a:buNone/>
            </a:pPr>
            <a:endParaRPr lang="et-EE" sz="2400" dirty="0">
              <a:solidFill>
                <a:schemeClr val="bg1"/>
              </a:solidFill>
              <a:latin typeface="Times New Roman" pitchFamily="18" charset="0"/>
              <a:cs typeface="Times New Roman"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CHOIR</a:t>
            </a:r>
            <a:r>
              <a:rPr lang="en-GB" sz="1800" dirty="0" smtClean="0">
                <a:solidFill>
                  <a:schemeClr val="bg1"/>
                </a:solidFill>
                <a:latin typeface="Times New Roman" pitchFamily="18" charset="0"/>
                <a:cs typeface="Times New Roman" pitchFamily="18" charset="0"/>
              </a:rPr>
              <a:t>: See how all around the world,</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joy and goodness are celebrated.</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Look! Everyone has a small miracle!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Study, learn, discover,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This is all that is necessary!</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ALL</a:t>
            </a:r>
            <a:r>
              <a:rPr lang="en-GB" sz="1800" dirty="0" smtClean="0">
                <a:solidFill>
                  <a:schemeClr val="bg1"/>
                </a:solidFill>
                <a:latin typeface="Times New Roman" pitchFamily="18" charset="0"/>
                <a:cs typeface="Times New Roman" pitchFamily="18" charset="0"/>
              </a:rPr>
              <a:t>: Smile, wave and be happy,  And the road to the cosmos won’t be long!</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Let your envoys be friendship and love  </a:t>
            </a:r>
          </a:p>
          <a:p>
            <a:pPr fontAlgn="base">
              <a:buNone/>
            </a:pPr>
            <a:r>
              <a:rPr lang="en-GB" sz="1800" dirty="0" smtClean="0">
                <a:solidFill>
                  <a:schemeClr val="bg1"/>
                </a:solidFill>
                <a:latin typeface="Times New Roman" pitchFamily="18" charset="0"/>
                <a:cs typeface="Times New Roman" pitchFamily="18" charset="0"/>
              </a:rPr>
              <a:t>and everyone will find a new miracle!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Let your envoys be friendship and love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and everyone will find a new miracle!</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ХОР</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Смотри же на мир вокруг себя,</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не жалей похвалы и радуйся!</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Помни, чудо есть в каждом из нас!</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Учись и исследуй, ясно стало это сейчас!</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ВСЕ</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Улыбайся, дружи и будь счастлив ты,</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и космоса дороги не будут длинны!</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Любовь и дружба идут пусть с тобою,</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тогда встречный душой тебе станет родною!</a:t>
            </a:r>
            <a:endParaRPr lang="en-GB"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Любовь и дружба идут пусть с тобою,</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тогда встречный душой тебе станет родною!</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a:p>
            <a:pPr>
              <a:buNone/>
            </a:pPr>
            <a:endParaRPr lang="et-EE" sz="1800" dirty="0">
              <a:solidFill>
                <a:schemeClr val="bg1"/>
              </a:solidFill>
              <a:latin typeface="Times New Roman" pitchFamily="18" charset="0"/>
              <a:cs typeface="Times New Roman"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ctr">
              <a:buNone/>
            </a:pPr>
            <a:endParaRPr lang="et-EE" sz="4800" b="1" dirty="0" smtClean="0">
              <a:solidFill>
                <a:schemeClr val="bg1"/>
              </a:solidFill>
              <a:latin typeface="Times New Roman" pitchFamily="18" charset="0"/>
              <a:cs typeface="Times New Roman" pitchFamily="18" charset="0"/>
            </a:endParaRPr>
          </a:p>
          <a:p>
            <a:pPr algn="ctr">
              <a:buNone/>
            </a:pPr>
            <a:endParaRPr lang="et-EE" sz="4800" b="1" dirty="0" smtClean="0">
              <a:solidFill>
                <a:schemeClr val="bg1"/>
              </a:solidFill>
              <a:latin typeface="Times New Roman" pitchFamily="18" charset="0"/>
              <a:cs typeface="Times New Roman" pitchFamily="18" charset="0"/>
            </a:endParaRPr>
          </a:p>
          <a:p>
            <a:pPr algn="ctr">
              <a:buNone/>
            </a:pPr>
            <a:r>
              <a:rPr lang="en-GB" sz="4800" b="1" dirty="0" smtClean="0">
                <a:solidFill>
                  <a:schemeClr val="bg1"/>
                </a:solidFill>
                <a:latin typeface="Times New Roman" pitchFamily="18" charset="0"/>
                <a:cs typeface="Times New Roman" pitchFamily="18" charset="0"/>
              </a:rPr>
              <a:t>HAPPY ENDING</a:t>
            </a:r>
          </a:p>
          <a:p>
            <a:pPr algn="ctr">
              <a:buNone/>
            </a:pPr>
            <a:r>
              <a:rPr lang="ru-RU" sz="4800" b="1" dirty="0" smtClean="0">
                <a:solidFill>
                  <a:schemeClr val="bg1"/>
                </a:solidFill>
                <a:latin typeface="Times New Roman" pitchFamily="18" charset="0"/>
                <a:cs typeface="Times New Roman" pitchFamily="18" charset="0"/>
              </a:rPr>
              <a:t>СЧАСТЛИВЫЙ КОНЕЦ</a:t>
            </a:r>
            <a:endParaRPr lang="et-EE" sz="4800" b="1" dirty="0" smtClean="0">
              <a:solidFill>
                <a:schemeClr val="bg1"/>
              </a:solidFill>
              <a:latin typeface="Times New Roman" pitchFamily="18" charset="0"/>
              <a:cs typeface="Times New Roman" pitchFamily="18" charset="0"/>
            </a:endParaRPr>
          </a:p>
          <a:p>
            <a:pPr algn="ctr">
              <a:buNone/>
            </a:pPr>
            <a:endParaRPr lang="et-EE" sz="4800" b="1" dirty="0">
              <a:solidFill>
                <a:schemeClr val="bg1"/>
              </a:solidFill>
              <a:latin typeface="Times New Roman" pitchFamily="18" charset="0"/>
              <a:cs typeface="Times New Roman"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pPr algn="ctr">
              <a:buNone/>
            </a:pPr>
            <a:endParaRPr lang="en-US" sz="4800" b="1" dirty="0" smtClean="0">
              <a:solidFill>
                <a:schemeClr val="bg1"/>
              </a:solidFill>
              <a:latin typeface="Times New Roman" pitchFamily="18" charset="0"/>
              <a:cs typeface="Times New Roman" pitchFamily="18" charset="0"/>
            </a:endParaRPr>
          </a:p>
          <a:p>
            <a:pPr algn="ctr">
              <a:buNone/>
            </a:pPr>
            <a:r>
              <a:rPr lang="en-GB" sz="4800" b="1" dirty="0" smtClean="0">
                <a:solidFill>
                  <a:schemeClr val="bg1"/>
                </a:solidFill>
                <a:latin typeface="Times New Roman" pitchFamily="18" charset="0"/>
                <a:cs typeface="Times New Roman" pitchFamily="18" charset="0"/>
              </a:rPr>
              <a:t>T</a:t>
            </a:r>
            <a:r>
              <a:rPr lang="et-EE" sz="4800" b="1" dirty="0" smtClean="0">
                <a:solidFill>
                  <a:schemeClr val="bg1"/>
                </a:solidFill>
                <a:latin typeface="Times New Roman" pitchFamily="18" charset="0"/>
                <a:cs typeface="Times New Roman" pitchFamily="18" charset="0"/>
              </a:rPr>
              <a:t>äname! Kohtumiseni!</a:t>
            </a:r>
          </a:p>
          <a:p>
            <a:pPr algn="ctr">
              <a:buNone/>
            </a:pPr>
            <a:r>
              <a:rPr lang="ru-RU" sz="4800" b="1" dirty="0" smtClean="0">
                <a:solidFill>
                  <a:schemeClr val="bg1"/>
                </a:solidFill>
                <a:latin typeface="Times New Roman" pitchFamily="18" charset="0"/>
                <a:cs typeface="Times New Roman" pitchFamily="18" charset="0"/>
              </a:rPr>
              <a:t>Спасибо, до скорой встречи!</a:t>
            </a:r>
          </a:p>
          <a:p>
            <a:pPr algn="ctr">
              <a:buNone/>
            </a:pPr>
            <a:r>
              <a:rPr lang="et-EE" sz="4800" b="1" dirty="0" smtClean="0">
                <a:solidFill>
                  <a:schemeClr val="bg1"/>
                </a:solidFill>
                <a:latin typeface="Times New Roman" pitchFamily="18" charset="0"/>
                <a:cs typeface="Times New Roman" pitchFamily="18" charset="0"/>
              </a:rPr>
              <a:t>Thank you! See you soon!</a:t>
            </a:r>
          </a:p>
          <a:p>
            <a:pPr algn="ctr">
              <a:buNone/>
            </a:pPr>
            <a:endParaRPr lang="ru-RU" sz="4800" b="1" dirty="0" smtClean="0">
              <a:solidFill>
                <a:schemeClr val="bg1"/>
              </a:solidFill>
              <a:latin typeface="Times New Roman" pitchFamily="18" charset="0"/>
              <a:cs typeface="Times New Roman" pitchFamily="18" charset="0"/>
            </a:endParaRPr>
          </a:p>
          <a:p>
            <a:pPr algn="ctr">
              <a:buNone/>
            </a:pPr>
            <a:r>
              <a:rPr lang="et-EE" sz="4800" b="1" dirty="0" smtClean="0">
                <a:solidFill>
                  <a:schemeClr val="bg1"/>
                </a:solidFill>
                <a:latin typeface="Times New Roman" pitchFamily="18" charset="0"/>
                <a:cs typeface="Times New Roman" pitchFamily="18" charset="0"/>
              </a:rPr>
              <a:t>Sillamäe Lastekaitse Ühing</a:t>
            </a:r>
          </a:p>
          <a:p>
            <a:pPr algn="ctr">
              <a:buNone/>
            </a:pPr>
            <a:r>
              <a:rPr lang="et-EE" sz="4800" b="1" dirty="0" smtClean="0">
                <a:solidFill>
                  <a:schemeClr val="bg1"/>
                </a:solidFill>
                <a:latin typeface="Times New Roman" pitchFamily="18" charset="0"/>
                <a:cs typeface="Times New Roman" pitchFamily="18" charset="0"/>
              </a:rPr>
              <a:t>www.sscw.ee</a:t>
            </a:r>
          </a:p>
          <a:p>
            <a:pPr algn="ctr">
              <a:buNone/>
            </a:pPr>
            <a:endParaRPr lang="et-EE" sz="4800" b="1" dirty="0" smtClean="0">
              <a:solidFill>
                <a:schemeClr val="bg1"/>
              </a:solidFill>
              <a:latin typeface="Times New Roman" pitchFamily="18" charset="0"/>
              <a:cs typeface="Times New Roman" pitchFamily="18" charset="0"/>
            </a:endParaRPr>
          </a:p>
          <a:p>
            <a:pPr algn="ctr">
              <a:buNone/>
            </a:pPr>
            <a:endParaRPr lang="et-EE" sz="4800" b="1" dirty="0">
              <a:solidFill>
                <a:schemeClr val="bg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400" b="1" dirty="0">
                <a:solidFill>
                  <a:schemeClr val="bg1"/>
                </a:solidFill>
                <a:latin typeface="Times New Roman" pitchFamily="18" charset="0"/>
                <a:cs typeface="Times New Roman" pitchFamily="18" charset="0"/>
              </a:rPr>
              <a:t>SECOND TREMBLER </a:t>
            </a:r>
            <a:r>
              <a:rPr lang="en-GB" sz="1400" dirty="0">
                <a:solidFill>
                  <a:schemeClr val="bg1"/>
                </a:solidFill>
                <a:latin typeface="Times New Roman" pitchFamily="18" charset="0"/>
                <a:cs typeface="Times New Roman" pitchFamily="18" charset="0"/>
              </a:rPr>
              <a:t>(</a:t>
            </a:r>
            <a:r>
              <a:rPr lang="en-GB" sz="1400" i="1" dirty="0">
                <a:solidFill>
                  <a:schemeClr val="bg1"/>
                </a:solidFill>
                <a:latin typeface="Times New Roman" pitchFamily="18" charset="0"/>
                <a:cs typeface="Times New Roman" pitchFamily="18" charset="0"/>
              </a:rPr>
              <a:t>quietly, unhappily, full of angst</a:t>
            </a:r>
            <a:r>
              <a:rPr lang="en-GB" sz="1400" dirty="0">
                <a:solidFill>
                  <a:schemeClr val="bg1"/>
                </a:solidFill>
                <a:latin typeface="Times New Roman" pitchFamily="18" charset="0"/>
                <a:cs typeface="Times New Roman" pitchFamily="18" charset="0"/>
              </a:rPr>
              <a:t>).</a:t>
            </a:r>
            <a:endParaRPr lang="et-EE" sz="1400" dirty="0">
              <a:solidFill>
                <a:schemeClr val="bg1"/>
              </a:solidFill>
              <a:latin typeface="Times New Roman" pitchFamily="18" charset="0"/>
              <a:cs typeface="Times New Roman" pitchFamily="18" charset="0"/>
            </a:endParaRPr>
          </a:p>
          <a:p>
            <a:pPr fontAlgn="base">
              <a:buNone/>
            </a:pPr>
            <a:r>
              <a:rPr lang="en-GB" sz="1400" dirty="0">
                <a:solidFill>
                  <a:schemeClr val="bg1"/>
                </a:solidFill>
                <a:latin typeface="Times New Roman" pitchFamily="18" charset="0"/>
                <a:cs typeface="Times New Roman" pitchFamily="18" charset="0"/>
              </a:rPr>
              <a:t>We’re afraid, we are full of terror. Ugh!</a:t>
            </a:r>
            <a:endParaRPr lang="et-EE" sz="1400" dirty="0">
              <a:solidFill>
                <a:schemeClr val="bg1"/>
              </a:solidFill>
              <a:latin typeface="Times New Roman" pitchFamily="18" charset="0"/>
              <a:cs typeface="Times New Roman" pitchFamily="18" charset="0"/>
            </a:endParaRPr>
          </a:p>
          <a:p>
            <a:pPr fontAlgn="base">
              <a:buNone/>
            </a:pPr>
            <a:r>
              <a:rPr lang="en-GB" sz="1400" dirty="0">
                <a:solidFill>
                  <a:schemeClr val="bg1"/>
                </a:solidFill>
                <a:latin typeface="Times New Roman" pitchFamily="18" charset="0"/>
                <a:cs typeface="Times New Roman" pitchFamily="18" charset="0"/>
              </a:rPr>
              <a:t>Every stranger is dangerous.</a:t>
            </a:r>
            <a:endParaRPr lang="et-EE" sz="1400" dirty="0">
              <a:solidFill>
                <a:schemeClr val="bg1"/>
              </a:solidFill>
              <a:latin typeface="Times New Roman" pitchFamily="18" charset="0"/>
              <a:cs typeface="Times New Roman" pitchFamily="18" charset="0"/>
            </a:endParaRPr>
          </a:p>
          <a:p>
            <a:pPr fontAlgn="base">
              <a:buNone/>
            </a:pPr>
            <a:r>
              <a:rPr lang="en-GB" sz="1400" dirty="0">
                <a:solidFill>
                  <a:schemeClr val="bg1"/>
                </a:solidFill>
                <a:latin typeface="Times New Roman" pitchFamily="18" charset="0"/>
                <a:cs typeface="Times New Roman" pitchFamily="18" charset="0"/>
              </a:rPr>
              <a:t>We’re going to the cellar – that’s a good place. Ouch!</a:t>
            </a:r>
            <a:endParaRPr lang="et-EE" sz="1400" dirty="0">
              <a:solidFill>
                <a:schemeClr val="bg1"/>
              </a:solidFill>
              <a:latin typeface="Times New Roman" pitchFamily="18" charset="0"/>
              <a:cs typeface="Times New Roman" pitchFamily="18" charset="0"/>
            </a:endParaRPr>
          </a:p>
          <a:p>
            <a:pPr fontAlgn="base">
              <a:buNone/>
            </a:pPr>
            <a:r>
              <a:rPr lang="en-GB" sz="1400" dirty="0">
                <a:solidFill>
                  <a:schemeClr val="bg1"/>
                </a:solidFill>
                <a:latin typeface="Times New Roman" pitchFamily="18" charset="0"/>
                <a:cs typeface="Times New Roman" pitchFamily="18" charset="0"/>
              </a:rPr>
              <a:t>Someone horrible may come to the door.</a:t>
            </a:r>
            <a:endParaRPr lang="et-EE" sz="1400" dirty="0">
              <a:solidFill>
                <a:schemeClr val="bg1"/>
              </a:solidFill>
              <a:latin typeface="Times New Roman" pitchFamily="18" charset="0"/>
              <a:cs typeface="Times New Roman" pitchFamily="18" charset="0"/>
            </a:endParaRPr>
          </a:p>
          <a:p>
            <a:pPr fontAlgn="base">
              <a:buNone/>
            </a:pPr>
            <a:r>
              <a:rPr lang="en-GB" sz="1400" b="1" dirty="0" smtClean="0">
                <a:solidFill>
                  <a:schemeClr val="bg1"/>
                </a:solidFill>
                <a:latin typeface="Times New Roman" pitchFamily="18" charset="0"/>
                <a:cs typeface="Times New Roman" pitchFamily="18" charset="0"/>
              </a:rPr>
              <a:t>TANJA</a:t>
            </a:r>
            <a:r>
              <a:rPr lang="en-GB" sz="1400" b="1" dirty="0">
                <a:solidFill>
                  <a:schemeClr val="bg1"/>
                </a:solidFill>
                <a:latin typeface="Times New Roman" pitchFamily="18" charset="0"/>
                <a:cs typeface="Times New Roman" pitchFamily="18" charset="0"/>
              </a:rPr>
              <a:t>: </a:t>
            </a:r>
            <a:r>
              <a:rPr lang="en-GB" sz="1400" dirty="0">
                <a:solidFill>
                  <a:schemeClr val="bg1"/>
                </a:solidFill>
                <a:latin typeface="Times New Roman" pitchFamily="18" charset="0"/>
                <a:cs typeface="Times New Roman" pitchFamily="18" charset="0"/>
              </a:rPr>
              <a:t>Friends! This is so silly!</a:t>
            </a:r>
            <a:endParaRPr lang="et-EE" sz="1400" dirty="0">
              <a:solidFill>
                <a:schemeClr val="bg1"/>
              </a:solidFill>
              <a:latin typeface="Times New Roman" pitchFamily="18" charset="0"/>
              <a:cs typeface="Times New Roman" pitchFamily="18" charset="0"/>
            </a:endParaRPr>
          </a:p>
          <a:p>
            <a:pPr fontAlgn="base">
              <a:buNone/>
            </a:pPr>
            <a:r>
              <a:rPr lang="en-GB" sz="1400" b="1" dirty="0">
                <a:solidFill>
                  <a:schemeClr val="bg1"/>
                </a:solidFill>
                <a:latin typeface="Times New Roman" pitchFamily="18" charset="0"/>
                <a:cs typeface="Times New Roman" pitchFamily="18" charset="0"/>
              </a:rPr>
              <a:t>KAJAR: </a:t>
            </a:r>
            <a:r>
              <a:rPr lang="en-GB" sz="1400" dirty="0">
                <a:solidFill>
                  <a:schemeClr val="bg1"/>
                </a:solidFill>
                <a:latin typeface="Times New Roman" pitchFamily="18" charset="0"/>
                <a:cs typeface="Times New Roman" pitchFamily="18" charset="0"/>
              </a:rPr>
              <a:t>Why be afraid of foreigners?</a:t>
            </a:r>
            <a:endParaRPr lang="et-EE" sz="1400" dirty="0">
              <a:solidFill>
                <a:schemeClr val="bg1"/>
              </a:solidFill>
              <a:latin typeface="Times New Roman" pitchFamily="18" charset="0"/>
              <a:cs typeface="Times New Roman" pitchFamily="18" charset="0"/>
            </a:endParaRPr>
          </a:p>
          <a:p>
            <a:pPr fontAlgn="base">
              <a:buNone/>
            </a:pPr>
            <a:endParaRPr lang="et-EE" sz="1400" dirty="0" smtClean="0">
              <a:solidFill>
                <a:schemeClr val="bg1"/>
              </a:solidFill>
              <a:latin typeface="Times New Roman" pitchFamily="18" charset="0"/>
              <a:cs typeface="Times New Roman" pitchFamily="18" charset="0"/>
            </a:endParaRPr>
          </a:p>
          <a:p>
            <a:pPr fontAlgn="base">
              <a:buNone/>
            </a:pPr>
            <a:r>
              <a:rPr lang="ru-RU" sz="1400" b="1" dirty="0">
                <a:solidFill>
                  <a:schemeClr val="bg1"/>
                </a:solidFill>
                <a:latin typeface="Times New Roman" pitchFamily="18" charset="0"/>
                <a:cs typeface="Times New Roman" pitchFamily="18" charset="0"/>
              </a:rPr>
              <a:t>БОЯЗЛИВЫЕ </a:t>
            </a:r>
            <a:r>
              <a:rPr lang="ru-RU" sz="1400" dirty="0">
                <a:solidFill>
                  <a:schemeClr val="bg1"/>
                </a:solidFill>
                <a:latin typeface="Times New Roman" pitchFamily="18" charset="0"/>
                <a:cs typeface="Times New Roman" pitchFamily="18" charset="0"/>
              </a:rPr>
              <a:t>(тихо и грустно, надрывно).</a:t>
            </a:r>
            <a:endParaRPr lang="et-EE" sz="1400" dirty="0">
              <a:solidFill>
                <a:schemeClr val="bg1"/>
              </a:solidFill>
              <a:latin typeface="Times New Roman" pitchFamily="18" charset="0"/>
              <a:cs typeface="Times New Roman" pitchFamily="18" charset="0"/>
            </a:endParaRPr>
          </a:p>
          <a:p>
            <a:pPr>
              <a:buNone/>
            </a:pPr>
            <a:r>
              <a:rPr lang="ru-RU" sz="1400" dirty="0" smtClean="0">
                <a:solidFill>
                  <a:schemeClr val="bg1"/>
                </a:solidFill>
                <a:latin typeface="Times New Roman" pitchFamily="18" charset="0"/>
                <a:cs typeface="Times New Roman" pitchFamily="18" charset="0"/>
              </a:rPr>
              <a:t>Мы боимся, нам страшно. Уй!</a:t>
            </a:r>
            <a:endParaRPr lang="et-EE" sz="1400" dirty="0" smtClean="0">
              <a:solidFill>
                <a:schemeClr val="bg1"/>
              </a:solidFill>
              <a:latin typeface="Times New Roman" pitchFamily="18" charset="0"/>
              <a:cs typeface="Times New Roman" pitchFamily="18" charset="0"/>
            </a:endParaRPr>
          </a:p>
          <a:p>
            <a:pPr>
              <a:buNone/>
            </a:pPr>
            <a:r>
              <a:rPr lang="ru-RU" sz="1400" dirty="0" smtClean="0">
                <a:solidFill>
                  <a:schemeClr val="bg1"/>
                </a:solidFill>
                <a:latin typeface="Times New Roman" pitchFamily="18" charset="0"/>
                <a:cs typeface="Times New Roman" pitchFamily="18" charset="0"/>
              </a:rPr>
              <a:t>Ведь незнакомец быть может очень опасным.</a:t>
            </a:r>
            <a:endParaRPr lang="et-EE" sz="1400" dirty="0" smtClean="0">
              <a:solidFill>
                <a:schemeClr val="bg1"/>
              </a:solidFill>
              <a:latin typeface="Times New Roman" pitchFamily="18" charset="0"/>
              <a:cs typeface="Times New Roman" pitchFamily="18" charset="0"/>
            </a:endParaRPr>
          </a:p>
          <a:p>
            <a:pPr>
              <a:buNone/>
            </a:pPr>
            <a:r>
              <a:rPr lang="ru-RU" sz="1400" dirty="0" smtClean="0">
                <a:solidFill>
                  <a:schemeClr val="bg1"/>
                </a:solidFill>
                <a:latin typeface="Times New Roman" pitchFamily="18" charset="0"/>
                <a:cs typeface="Times New Roman" pitchFamily="18" charset="0"/>
              </a:rPr>
              <a:t>Пойдём в подвал, там хорошо. Ой!</a:t>
            </a:r>
            <a:endParaRPr lang="et-EE" sz="1400" dirty="0" smtClean="0">
              <a:solidFill>
                <a:schemeClr val="bg1"/>
              </a:solidFill>
              <a:latin typeface="Times New Roman" pitchFamily="18" charset="0"/>
              <a:cs typeface="Times New Roman" pitchFamily="18" charset="0"/>
            </a:endParaRPr>
          </a:p>
          <a:p>
            <a:pPr>
              <a:buNone/>
            </a:pPr>
            <a:r>
              <a:rPr lang="ru-RU" sz="1400" dirty="0" smtClean="0">
                <a:solidFill>
                  <a:schemeClr val="bg1"/>
                </a:solidFill>
                <a:latin typeface="Times New Roman" pitchFamily="18" charset="0"/>
                <a:cs typeface="Times New Roman" pitchFamily="18" charset="0"/>
              </a:rPr>
              <a:t>В дверь же может войти кто-то страшный.</a:t>
            </a:r>
            <a:endParaRPr lang="et-EE" sz="1400" dirty="0" smtClean="0">
              <a:solidFill>
                <a:schemeClr val="bg1"/>
              </a:solidFill>
              <a:latin typeface="Times New Roman" pitchFamily="18" charset="0"/>
              <a:cs typeface="Times New Roman" pitchFamily="18" charset="0"/>
            </a:endParaRPr>
          </a:p>
          <a:p>
            <a:pPr>
              <a:buNone/>
            </a:pPr>
            <a:r>
              <a:rPr lang="ru-RU" sz="1400" b="1" dirty="0" smtClean="0">
                <a:solidFill>
                  <a:schemeClr val="bg1"/>
                </a:solidFill>
                <a:latin typeface="Times New Roman" pitchFamily="18" charset="0"/>
                <a:cs typeface="Times New Roman" pitchFamily="18" charset="0"/>
              </a:rPr>
              <a:t>ТАНЯ</a:t>
            </a:r>
            <a:r>
              <a:rPr lang="ru-RU" sz="1400" dirty="0" smtClean="0">
                <a:solidFill>
                  <a:schemeClr val="bg1"/>
                </a:solidFill>
                <a:latin typeface="Times New Roman" pitchFamily="18" charset="0"/>
                <a:cs typeface="Times New Roman" pitchFamily="18" charset="0"/>
              </a:rPr>
              <a:t>: Ребята! Это же глупо!</a:t>
            </a:r>
            <a:endParaRPr lang="et-EE" sz="1400" dirty="0" smtClean="0">
              <a:solidFill>
                <a:schemeClr val="bg1"/>
              </a:solidFill>
              <a:latin typeface="Times New Roman" pitchFamily="18" charset="0"/>
              <a:cs typeface="Times New Roman" pitchFamily="18" charset="0"/>
            </a:endParaRPr>
          </a:p>
          <a:p>
            <a:pPr>
              <a:buNone/>
            </a:pPr>
            <a:r>
              <a:rPr lang="ru-RU" sz="1400" b="1" dirty="0" smtClean="0">
                <a:solidFill>
                  <a:schemeClr val="bg1"/>
                </a:solidFill>
                <a:latin typeface="Times New Roman" pitchFamily="18" charset="0"/>
                <a:cs typeface="Times New Roman" pitchFamily="18" charset="0"/>
              </a:rPr>
              <a:t>КАЯР</a:t>
            </a:r>
            <a:r>
              <a:rPr lang="ru-RU" sz="1400" dirty="0" smtClean="0">
                <a:solidFill>
                  <a:schemeClr val="bg1"/>
                </a:solidFill>
                <a:latin typeface="Times New Roman" pitchFamily="18" charset="0"/>
                <a:cs typeface="Times New Roman" pitchFamily="18" charset="0"/>
              </a:rPr>
              <a:t>: Зачем бояться незнакомцев?</a:t>
            </a:r>
            <a:endParaRPr lang="et-EE" sz="1400" dirty="0" smtClean="0">
              <a:solidFill>
                <a:schemeClr val="bg1"/>
              </a:solidFill>
              <a:latin typeface="Times New Roman" pitchFamily="18" charset="0"/>
              <a:cs typeface="Times New Roman" pitchFamily="18" charset="0"/>
            </a:endParaRPr>
          </a:p>
          <a:p>
            <a:pPr fontAlgn="base">
              <a:buNone/>
            </a:pPr>
            <a:endParaRPr lang="et-EE" sz="1400" dirty="0" smtClean="0">
              <a:solidFill>
                <a:schemeClr val="bg1"/>
              </a:solidFill>
              <a:latin typeface="Times New Roman" pitchFamily="18" charset="0"/>
              <a:cs typeface="Times New Roman" pitchFamily="18" charset="0"/>
            </a:endParaRPr>
          </a:p>
          <a:p>
            <a:pPr fontAlgn="base">
              <a:buNone/>
            </a:pPr>
            <a:r>
              <a:rPr lang="en-GB" sz="1400" b="1" dirty="0" smtClean="0">
                <a:solidFill>
                  <a:schemeClr val="bg1"/>
                </a:solidFill>
                <a:latin typeface="Times New Roman" pitchFamily="18" charset="0"/>
                <a:cs typeface="Times New Roman" pitchFamily="18" charset="0"/>
              </a:rPr>
              <a:t>TREMBLERS:</a:t>
            </a:r>
            <a:r>
              <a:rPr lang="et-EE" sz="1400" b="1" dirty="0" smtClean="0">
                <a:solidFill>
                  <a:schemeClr val="bg1"/>
                </a:solidFill>
                <a:latin typeface="Times New Roman" pitchFamily="18" charset="0"/>
                <a:cs typeface="Times New Roman" pitchFamily="18" charset="0"/>
              </a:rPr>
              <a:t> </a:t>
            </a:r>
            <a:r>
              <a:rPr lang="en-GB" sz="1400" dirty="0" smtClean="0">
                <a:solidFill>
                  <a:schemeClr val="bg1"/>
                </a:solidFill>
                <a:latin typeface="Times New Roman" pitchFamily="18" charset="0"/>
                <a:cs typeface="Times New Roman" pitchFamily="18" charset="0"/>
              </a:rPr>
              <a:t>A </a:t>
            </a:r>
            <a:r>
              <a:rPr lang="en-GB" sz="1400" dirty="0">
                <a:solidFill>
                  <a:schemeClr val="bg1"/>
                </a:solidFill>
                <a:latin typeface="Times New Roman" pitchFamily="18" charset="0"/>
                <a:cs typeface="Times New Roman" pitchFamily="18" charset="0"/>
              </a:rPr>
              <a:t>stranger is strange and could be bad. Oh!</a:t>
            </a:r>
            <a:endParaRPr lang="et-EE" sz="1400" dirty="0">
              <a:solidFill>
                <a:schemeClr val="bg1"/>
              </a:solidFill>
              <a:latin typeface="Times New Roman" pitchFamily="18" charset="0"/>
              <a:cs typeface="Times New Roman" pitchFamily="18" charset="0"/>
            </a:endParaRPr>
          </a:p>
          <a:p>
            <a:pPr fontAlgn="base">
              <a:buNone/>
            </a:pPr>
            <a:r>
              <a:rPr lang="en-GB" sz="1400" dirty="0">
                <a:solidFill>
                  <a:schemeClr val="bg1"/>
                </a:solidFill>
                <a:latin typeface="Times New Roman" pitchFamily="18" charset="0"/>
                <a:cs typeface="Times New Roman" pitchFamily="18" charset="0"/>
              </a:rPr>
              <a:t>Lock the doors of the </a:t>
            </a:r>
            <a:r>
              <a:rPr lang="en-GB" sz="1400" dirty="0" smtClean="0">
                <a:solidFill>
                  <a:schemeClr val="bg1"/>
                </a:solidFill>
                <a:latin typeface="Times New Roman" pitchFamily="18" charset="0"/>
                <a:cs typeface="Times New Roman" pitchFamily="18" charset="0"/>
              </a:rPr>
              <a:t>house</a:t>
            </a:r>
            <a:r>
              <a:rPr lang="et-EE" sz="1400" dirty="0" smtClean="0">
                <a:solidFill>
                  <a:schemeClr val="bg1"/>
                </a:solidFill>
                <a:latin typeface="Times New Roman" pitchFamily="18" charset="0"/>
                <a:cs typeface="Times New Roman" pitchFamily="18" charset="0"/>
              </a:rPr>
              <a:t> </a:t>
            </a:r>
            <a:r>
              <a:rPr lang="en-GB" sz="1400" dirty="0" smtClean="0">
                <a:solidFill>
                  <a:schemeClr val="bg1"/>
                </a:solidFill>
                <a:latin typeface="Times New Roman" pitchFamily="18" charset="0"/>
                <a:cs typeface="Times New Roman" pitchFamily="18" charset="0"/>
              </a:rPr>
              <a:t>against </a:t>
            </a:r>
            <a:r>
              <a:rPr lang="en-GB" sz="1400" dirty="0">
                <a:solidFill>
                  <a:schemeClr val="bg1"/>
                </a:solidFill>
                <a:latin typeface="Times New Roman" pitchFamily="18" charset="0"/>
                <a:cs typeface="Times New Roman" pitchFamily="18" charset="0"/>
              </a:rPr>
              <a:t>monster shadows from outer space. </a:t>
            </a:r>
            <a:r>
              <a:rPr lang="en-GB" sz="1400" dirty="0" err="1">
                <a:solidFill>
                  <a:schemeClr val="bg1"/>
                </a:solidFill>
                <a:latin typeface="Times New Roman" pitchFamily="18" charset="0"/>
                <a:cs typeface="Times New Roman" pitchFamily="18" charset="0"/>
              </a:rPr>
              <a:t>Ouhh</a:t>
            </a:r>
            <a:r>
              <a:rPr lang="en-GB" sz="1400" dirty="0">
                <a:solidFill>
                  <a:schemeClr val="bg1"/>
                </a:solidFill>
                <a:latin typeface="Times New Roman" pitchFamily="18" charset="0"/>
                <a:cs typeface="Times New Roman" pitchFamily="18" charset="0"/>
              </a:rPr>
              <a:t>!</a:t>
            </a:r>
            <a:endParaRPr lang="et-EE" sz="1400" dirty="0">
              <a:solidFill>
                <a:schemeClr val="bg1"/>
              </a:solidFill>
              <a:latin typeface="Times New Roman" pitchFamily="18" charset="0"/>
              <a:cs typeface="Times New Roman" pitchFamily="18" charset="0"/>
            </a:endParaRPr>
          </a:p>
          <a:p>
            <a:pPr fontAlgn="base">
              <a:buNone/>
            </a:pPr>
            <a:r>
              <a:rPr lang="en-GB" sz="1400" dirty="0">
                <a:solidFill>
                  <a:schemeClr val="bg1"/>
                </a:solidFill>
                <a:latin typeface="Times New Roman" pitchFamily="18" charset="0"/>
                <a:cs typeface="Times New Roman" pitchFamily="18" charset="0"/>
              </a:rPr>
              <a:t>No! We don’t need strangers.</a:t>
            </a:r>
            <a:endParaRPr lang="et-EE" sz="1400" dirty="0">
              <a:solidFill>
                <a:schemeClr val="bg1"/>
              </a:solidFill>
              <a:latin typeface="Times New Roman" pitchFamily="18" charset="0"/>
              <a:cs typeface="Times New Roman" pitchFamily="18" charset="0"/>
            </a:endParaRPr>
          </a:p>
          <a:p>
            <a:pPr>
              <a:buNone/>
            </a:pPr>
            <a:endParaRPr lang="et-EE" sz="1400" dirty="0">
              <a:solidFill>
                <a:schemeClr val="bg1"/>
              </a:solidFill>
              <a:latin typeface="Times New Roman" pitchFamily="18" charset="0"/>
              <a:cs typeface="Times New Roman" pitchFamily="18" charset="0"/>
            </a:endParaRPr>
          </a:p>
          <a:p>
            <a:pPr>
              <a:buNone/>
            </a:pPr>
            <a:r>
              <a:rPr lang="ru-RU" sz="1400" b="1" dirty="0" smtClean="0">
                <a:solidFill>
                  <a:schemeClr val="bg1"/>
                </a:solidFill>
                <a:latin typeface="Times New Roman" pitchFamily="18" charset="0"/>
                <a:cs typeface="Times New Roman" pitchFamily="18" charset="0"/>
              </a:rPr>
              <a:t>БОЯЗЛИВЫЕ</a:t>
            </a:r>
            <a:r>
              <a:rPr lang="ru-RU" sz="1400" dirty="0" smtClean="0">
                <a:solidFill>
                  <a:schemeClr val="bg1"/>
                </a:solidFill>
                <a:latin typeface="Times New Roman" pitchFamily="18" charset="0"/>
                <a:cs typeface="Times New Roman" pitchFamily="18" charset="0"/>
              </a:rPr>
              <a:t>:</a:t>
            </a:r>
            <a:r>
              <a:rPr lang="et-EE" sz="1400" dirty="0" smtClean="0">
                <a:solidFill>
                  <a:schemeClr val="bg1"/>
                </a:solidFill>
                <a:latin typeface="Times New Roman" pitchFamily="18" charset="0"/>
                <a:cs typeface="Times New Roman" pitchFamily="18" charset="0"/>
              </a:rPr>
              <a:t> </a:t>
            </a:r>
            <a:r>
              <a:rPr lang="ru-RU" sz="1400" dirty="0" smtClean="0">
                <a:solidFill>
                  <a:schemeClr val="bg1"/>
                </a:solidFill>
                <a:latin typeface="Times New Roman" pitchFamily="18" charset="0"/>
                <a:cs typeface="Times New Roman" pitchFamily="18" charset="0"/>
              </a:rPr>
              <a:t>Незнакомец </a:t>
            </a:r>
            <a:r>
              <a:rPr lang="ru-RU" sz="1400" dirty="0">
                <a:solidFill>
                  <a:schemeClr val="bg1"/>
                </a:solidFill>
                <a:latin typeface="Times New Roman" pitchFamily="18" charset="0"/>
                <a:cs typeface="Times New Roman" pitchFamily="18" charset="0"/>
              </a:rPr>
              <a:t>—  это чужак, а вдруг он злодей. Ай!</a:t>
            </a:r>
            <a:endParaRPr lang="et-EE" sz="1400" dirty="0">
              <a:solidFill>
                <a:schemeClr val="bg1"/>
              </a:solidFill>
              <a:latin typeface="Times New Roman" pitchFamily="18" charset="0"/>
              <a:cs typeface="Times New Roman" pitchFamily="18" charset="0"/>
            </a:endParaRPr>
          </a:p>
          <a:p>
            <a:pPr>
              <a:buNone/>
            </a:pPr>
            <a:r>
              <a:rPr lang="ru-RU" sz="1400" dirty="0">
                <a:solidFill>
                  <a:schemeClr val="bg1"/>
                </a:solidFill>
                <a:latin typeface="Times New Roman" pitchFamily="18" charset="0"/>
                <a:cs typeface="Times New Roman" pitchFamily="18" charset="0"/>
              </a:rPr>
              <a:t>Закроем окна и двери</a:t>
            </a:r>
            <a:r>
              <a:rPr lang="ru-RU" sz="1400" dirty="0" smtClean="0">
                <a:solidFill>
                  <a:schemeClr val="bg1"/>
                </a:solidFill>
                <a:latin typeface="Times New Roman" pitchFamily="18" charset="0"/>
                <a:cs typeface="Times New Roman" pitchFamily="18" charset="0"/>
              </a:rPr>
              <a:t>.</a:t>
            </a:r>
            <a:r>
              <a:rPr lang="et-EE" sz="1400" dirty="0" smtClean="0">
                <a:solidFill>
                  <a:schemeClr val="bg1"/>
                </a:solidFill>
                <a:latin typeface="Times New Roman" pitchFamily="18" charset="0"/>
                <a:cs typeface="Times New Roman" pitchFamily="18" charset="0"/>
              </a:rPr>
              <a:t> </a:t>
            </a:r>
            <a:r>
              <a:rPr lang="ru-RU" sz="1400" dirty="0" smtClean="0">
                <a:solidFill>
                  <a:schemeClr val="bg1"/>
                </a:solidFill>
                <a:latin typeface="Times New Roman" pitchFamily="18" charset="0"/>
                <a:cs typeface="Times New Roman" pitchFamily="18" charset="0"/>
              </a:rPr>
              <a:t>Из </a:t>
            </a:r>
            <a:r>
              <a:rPr lang="ru-RU" sz="1400" dirty="0">
                <a:solidFill>
                  <a:schemeClr val="bg1"/>
                </a:solidFill>
                <a:latin typeface="Times New Roman" pitchFamily="18" charset="0"/>
                <a:cs typeface="Times New Roman" pitchFamily="18" charset="0"/>
              </a:rPr>
              <a:t>космоса могут придти чудовищные тени. </a:t>
            </a:r>
            <a:endParaRPr lang="et-EE" sz="1400" dirty="0" smtClean="0">
              <a:solidFill>
                <a:schemeClr val="bg1"/>
              </a:solidFill>
              <a:latin typeface="Times New Roman" pitchFamily="18" charset="0"/>
              <a:cs typeface="Times New Roman" pitchFamily="18" charset="0"/>
            </a:endParaRPr>
          </a:p>
          <a:p>
            <a:pPr>
              <a:buNone/>
            </a:pPr>
            <a:r>
              <a:rPr lang="ru-RU" sz="1400" dirty="0" smtClean="0">
                <a:solidFill>
                  <a:schemeClr val="bg1"/>
                </a:solidFill>
                <a:latin typeface="Times New Roman" pitchFamily="18" charset="0"/>
                <a:cs typeface="Times New Roman" pitchFamily="18" charset="0"/>
              </a:rPr>
              <a:t>Нет!</a:t>
            </a:r>
            <a:r>
              <a:rPr lang="et-EE" sz="1400" dirty="0" smtClean="0">
                <a:solidFill>
                  <a:schemeClr val="bg1"/>
                </a:solidFill>
                <a:latin typeface="Times New Roman" pitchFamily="18" charset="0"/>
                <a:cs typeface="Times New Roman" pitchFamily="18" charset="0"/>
              </a:rPr>
              <a:t> </a:t>
            </a:r>
            <a:r>
              <a:rPr lang="ru-RU" sz="1400" dirty="0" smtClean="0">
                <a:solidFill>
                  <a:schemeClr val="bg1"/>
                </a:solidFill>
                <a:latin typeface="Times New Roman" pitchFamily="18" charset="0"/>
                <a:cs typeface="Times New Roman" pitchFamily="18" charset="0"/>
              </a:rPr>
              <a:t>Не </a:t>
            </a:r>
            <a:r>
              <a:rPr lang="ru-RU" sz="1400" dirty="0">
                <a:solidFill>
                  <a:schemeClr val="bg1"/>
                </a:solidFill>
                <a:latin typeface="Times New Roman" pitchFamily="18" charset="0"/>
                <a:cs typeface="Times New Roman" pitchFamily="18" charset="0"/>
              </a:rPr>
              <a:t>надо нам чужаков.</a:t>
            </a:r>
            <a:endParaRPr lang="et-EE" sz="1400" dirty="0">
              <a:solidFill>
                <a:schemeClr val="bg1"/>
              </a:solidFill>
              <a:latin typeface="Times New Roman" pitchFamily="18" charset="0"/>
              <a:cs typeface="Times New Roman" pitchFamily="18" charset="0"/>
            </a:endParaRPr>
          </a:p>
          <a:p>
            <a:pPr>
              <a:buNone/>
            </a:pPr>
            <a:endParaRPr lang="et-EE" sz="14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Don’t make me laugh.</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TREMBLER I</a:t>
            </a:r>
            <a:r>
              <a:rPr lang="en-GB" sz="1600" dirty="0">
                <a:solidFill>
                  <a:schemeClr val="bg1"/>
                </a:solidFill>
                <a:latin typeface="Times New Roman" pitchFamily="18" charset="0"/>
                <a:cs typeface="Times New Roman" pitchFamily="18" charset="0"/>
              </a:rPr>
              <a:t>:There’s nothing to laugh about, more a crying shame.</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TREMBLER II</a:t>
            </a:r>
            <a:r>
              <a:rPr lang="en-GB" sz="1600" dirty="0">
                <a:solidFill>
                  <a:schemeClr val="bg1"/>
                </a:solidFill>
                <a:latin typeface="Times New Roman" pitchFamily="18" charset="0"/>
                <a:cs typeface="Times New Roman" pitchFamily="18" charset="0"/>
              </a:rPr>
              <a:t>: We’re going to build an isolation hut.</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What’s that</a:t>
            </a:r>
            <a:r>
              <a:rPr lang="en-GB"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 </a:t>
            </a:r>
            <a:r>
              <a:rPr lang="en-GB" sz="1600" b="1" dirty="0">
                <a:solidFill>
                  <a:schemeClr val="bg1"/>
                </a:solidFill>
                <a:latin typeface="Times New Roman" pitchFamily="18" charset="0"/>
                <a:cs typeface="Times New Roman" pitchFamily="18" charset="0"/>
              </a:rPr>
              <a:t>I</a:t>
            </a:r>
            <a:r>
              <a:rPr lang="en-GB" sz="1600" dirty="0">
                <a:solidFill>
                  <a:schemeClr val="bg1"/>
                </a:solidFill>
                <a:latin typeface="Times New Roman" pitchFamily="18" charset="0"/>
                <a:cs typeface="Times New Roman" pitchFamily="18" charset="0"/>
              </a:rPr>
              <a:t>: Its a place that’s totally isolated.</a:t>
            </a:r>
            <a:endParaRPr lang="et-EE" sz="1600" dirty="0">
              <a:solidFill>
                <a:schemeClr val="bg1"/>
              </a:solidFill>
              <a:latin typeface="Times New Roman" pitchFamily="18" charset="0"/>
              <a:cs typeface="Times New Roman" pitchFamily="18" charset="0"/>
            </a:endParaRPr>
          </a:p>
          <a:p>
            <a:pPr>
              <a:buNone/>
            </a:pPr>
            <a:endParaRPr lang="et-EE" sz="16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Не смешите.</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ОДИН ИЗ БОЯЗЛИВЫХ</a:t>
            </a:r>
            <a:r>
              <a:rPr lang="ru-RU" sz="1600" dirty="0" smtClean="0">
                <a:solidFill>
                  <a:schemeClr val="bg1"/>
                </a:solidFill>
                <a:latin typeface="Times New Roman" pitchFamily="18" charset="0"/>
                <a:cs typeface="Times New Roman" pitchFamily="18" charset="0"/>
              </a:rPr>
              <a:t>: Мы тут не смеёмся, мы плачем.</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ВТОРОЙ БОЯЗЛИВЫЙ</a:t>
            </a:r>
            <a:r>
              <a:rPr lang="ru-RU" sz="1600" dirty="0" smtClean="0">
                <a:solidFill>
                  <a:schemeClr val="bg1"/>
                </a:solidFill>
                <a:latin typeface="Times New Roman" pitchFamily="18" charset="0"/>
                <a:cs typeface="Times New Roman" pitchFamily="18" charset="0"/>
              </a:rPr>
              <a:t>: Мы пойдём строить себе капсулу страха.</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Что это за штука?</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ПЕРВЫЙ БОЯЗЛИВЫЙ</a:t>
            </a:r>
            <a:r>
              <a:rPr lang="ru-RU" sz="1600" dirty="0" smtClean="0">
                <a:solidFill>
                  <a:schemeClr val="bg1"/>
                </a:solidFill>
                <a:latin typeface="Times New Roman" pitchFamily="18" charset="0"/>
                <a:cs typeface="Times New Roman" pitchFamily="18" charset="0"/>
              </a:rPr>
              <a:t>: Это место, которое можно полностью изолировать.</a:t>
            </a:r>
            <a:endParaRPr lang="et-EE" sz="1600" dirty="0" smtClean="0">
              <a:solidFill>
                <a:schemeClr val="bg1"/>
              </a:solidFill>
              <a:latin typeface="Times New Roman" pitchFamily="18" charset="0"/>
              <a:cs typeface="Times New Roman" pitchFamily="18" charset="0"/>
            </a:endParaRPr>
          </a:p>
          <a:p>
            <a:pPr fontAlgn="base">
              <a:buNone/>
            </a:pPr>
            <a:endParaRPr lang="et-EE" sz="1600" b="1"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 </a:t>
            </a:r>
            <a:r>
              <a:rPr lang="en-GB" sz="1600" b="1" dirty="0">
                <a:solidFill>
                  <a:schemeClr val="bg1"/>
                </a:solidFill>
                <a:latin typeface="Times New Roman" pitchFamily="18" charset="0"/>
                <a:cs typeface="Times New Roman" pitchFamily="18" charset="0"/>
              </a:rPr>
              <a:t>II</a:t>
            </a:r>
            <a:r>
              <a:rPr lang="en-GB" sz="1600" dirty="0">
                <a:solidFill>
                  <a:schemeClr val="bg1"/>
                </a:solidFill>
                <a:latin typeface="Times New Roman" pitchFamily="18" charset="0"/>
                <a:cs typeface="Times New Roman" pitchFamily="18" charset="0"/>
              </a:rPr>
              <a:t>: Contact with anyone outside is for-bid-den.</a:t>
            </a:r>
            <a:endParaRPr lang="et-EE" sz="1600" dirty="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TREMBLER</a:t>
            </a:r>
            <a:r>
              <a:rPr lang="et-EE" sz="1600" b="1" dirty="0">
                <a:solidFill>
                  <a:schemeClr val="bg1"/>
                </a:solidFill>
                <a:latin typeface="Times New Roman" pitchFamily="18" charset="0"/>
                <a:cs typeface="Times New Roman" pitchFamily="18" charset="0"/>
              </a:rPr>
              <a:t> </a:t>
            </a:r>
            <a:r>
              <a:rPr lang="et-EE" sz="1600" b="1" dirty="0" smtClean="0">
                <a:solidFill>
                  <a:schemeClr val="bg1"/>
                </a:solidFill>
                <a:latin typeface="Times New Roman" pitchFamily="18" charset="0"/>
                <a:cs typeface="Times New Roman" pitchFamily="18" charset="0"/>
              </a:rPr>
              <a:t>I</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 </a:t>
            </a:r>
            <a:r>
              <a:rPr lang="en-GB" sz="1600" dirty="0">
                <a:solidFill>
                  <a:schemeClr val="bg1"/>
                </a:solidFill>
                <a:latin typeface="Times New Roman" pitchFamily="18" charset="0"/>
                <a:cs typeface="Times New Roman" pitchFamily="18" charset="0"/>
              </a:rPr>
              <a:t>Yeah! We’ll be safe! Goodbye, we’re in a hurry!</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TREMBLER II</a:t>
            </a:r>
            <a:r>
              <a:rPr lang="en-GB" sz="1600" dirty="0">
                <a:solidFill>
                  <a:schemeClr val="bg1"/>
                </a:solidFill>
                <a:latin typeface="Times New Roman" pitchFamily="18" charset="0"/>
                <a:cs typeface="Times New Roman" pitchFamily="18" charset="0"/>
              </a:rPr>
              <a:t>: We are very, very cautious!</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TREMBLER I</a:t>
            </a:r>
            <a:r>
              <a:rPr lang="en-GB" sz="1600" dirty="0">
                <a:solidFill>
                  <a:schemeClr val="bg1"/>
                </a:solidFill>
                <a:latin typeface="Times New Roman" pitchFamily="18" charset="0"/>
                <a:cs typeface="Times New Roman" pitchFamily="18" charset="0"/>
              </a:rPr>
              <a:t>: Better safe than sorry! An old Estonian saying!</a:t>
            </a:r>
            <a:endParaRPr lang="et-EE" sz="1600" dirty="0">
              <a:solidFill>
                <a:schemeClr val="bg1"/>
              </a:solidFill>
              <a:latin typeface="Times New Roman" pitchFamily="18" charset="0"/>
              <a:cs typeface="Times New Roman" pitchFamily="18" charset="0"/>
            </a:endParaRPr>
          </a:p>
          <a:p>
            <a:pPr>
              <a:buNone/>
            </a:pPr>
            <a:endParaRPr lang="et-EE" sz="1600" dirty="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ВТОРОЙ </a:t>
            </a:r>
            <a:r>
              <a:rPr lang="ru-RU" sz="1600" b="1" dirty="0">
                <a:solidFill>
                  <a:schemeClr val="bg1"/>
                </a:solidFill>
                <a:latin typeface="Times New Roman" pitchFamily="18" charset="0"/>
                <a:cs typeface="Times New Roman" pitchFamily="18" charset="0"/>
              </a:rPr>
              <a:t>БОЯЗЛИВЫЙ</a:t>
            </a:r>
            <a:r>
              <a:rPr lang="ru-RU" sz="1600" dirty="0">
                <a:solidFill>
                  <a:schemeClr val="bg1"/>
                </a:solidFill>
                <a:latin typeface="Times New Roman" pitchFamily="18" charset="0"/>
                <a:cs typeface="Times New Roman" pitchFamily="18" charset="0"/>
              </a:rPr>
              <a:t>: Чтобы любой контакт с кем-либо был полностью ис-клю-чен!</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ПЕРВЫЙ БОЯЗЛИВЫЙ</a:t>
            </a:r>
            <a:r>
              <a:rPr lang="ru-RU" sz="1600" dirty="0">
                <a:solidFill>
                  <a:schemeClr val="bg1"/>
                </a:solidFill>
                <a:latin typeface="Times New Roman" pitchFamily="18" charset="0"/>
                <a:cs typeface="Times New Roman" pitchFamily="18" charset="0"/>
              </a:rPr>
              <a:t>: Да! Тогда нам будет хорошо. Счастливо, мы спешим!</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ВТОРОЙ БОЯЗЛИВЫЙ</a:t>
            </a:r>
            <a:r>
              <a:rPr lang="ru-RU" sz="1600" dirty="0">
                <a:solidFill>
                  <a:schemeClr val="bg1"/>
                </a:solidFill>
                <a:latin typeface="Times New Roman" pitchFamily="18" charset="0"/>
                <a:cs typeface="Times New Roman" pitchFamily="18" charset="0"/>
              </a:rPr>
              <a:t>: Будьте очень-очень осторожны!</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ПЕРВЫЙ БОЯЗЛИВЫЙ</a:t>
            </a:r>
            <a:r>
              <a:rPr lang="ru-RU" sz="1600" dirty="0">
                <a:solidFill>
                  <a:schemeClr val="bg1"/>
                </a:solidFill>
                <a:latin typeface="Times New Roman" pitchFamily="18" charset="0"/>
                <a:cs typeface="Times New Roman" pitchFamily="18" charset="0"/>
              </a:rPr>
              <a:t>: Бережёного бог бережёт. Эстонская пословица!</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 </a:t>
            </a:r>
            <a:endParaRPr lang="et-EE" sz="1200" dirty="0">
              <a:solidFill>
                <a:schemeClr val="bg1"/>
              </a:solidFill>
              <a:latin typeface="Times New Roman" pitchFamily="18" charset="0"/>
              <a:cs typeface="Times New Roman" pitchFamily="18" charset="0"/>
            </a:endParaRPr>
          </a:p>
          <a:p>
            <a:pPr>
              <a:buNone/>
            </a:pPr>
            <a:endParaRPr lang="et-EE" sz="12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500" b="1" dirty="0">
                <a:solidFill>
                  <a:schemeClr val="bg1"/>
                </a:solidFill>
                <a:latin typeface="Times New Roman" pitchFamily="18" charset="0"/>
                <a:cs typeface="Times New Roman" pitchFamily="18" charset="0"/>
              </a:rPr>
              <a:t>TANJA: Help! Professor </a:t>
            </a:r>
            <a:r>
              <a:rPr lang="en-GB" sz="1500" b="1" dirty="0" err="1">
                <a:solidFill>
                  <a:schemeClr val="bg1"/>
                </a:solidFill>
                <a:latin typeface="Times New Roman" pitchFamily="18" charset="0"/>
                <a:cs typeface="Times New Roman" pitchFamily="18" charset="0"/>
              </a:rPr>
              <a:t>Igerik</a:t>
            </a:r>
            <a:r>
              <a:rPr lang="en-GB" sz="1500" b="1" dirty="0">
                <a:solidFill>
                  <a:schemeClr val="bg1"/>
                </a:solidFill>
                <a:latin typeface="Times New Roman" pitchFamily="18" charset="0"/>
                <a:cs typeface="Times New Roman" pitchFamily="18" charset="0"/>
              </a:rPr>
              <a:t> is here with his robots!</a:t>
            </a:r>
            <a:endParaRPr lang="et-EE" sz="1500" dirty="0">
              <a:solidFill>
                <a:schemeClr val="bg1"/>
              </a:solidFill>
              <a:latin typeface="Times New Roman" pitchFamily="18" charset="0"/>
              <a:cs typeface="Times New Roman" pitchFamily="18" charset="0"/>
            </a:endParaRPr>
          </a:p>
          <a:p>
            <a:pPr fontAlgn="base">
              <a:buNone/>
            </a:pPr>
            <a:r>
              <a:rPr lang="en-GB" sz="1500" b="1" dirty="0">
                <a:solidFill>
                  <a:schemeClr val="bg1"/>
                </a:solidFill>
                <a:latin typeface="Times New Roman" pitchFamily="18" charset="0"/>
                <a:cs typeface="Times New Roman" pitchFamily="18" charset="0"/>
              </a:rPr>
              <a:t>KAJAR: I’m scared. Well – not scared but - </a:t>
            </a:r>
            <a:endParaRPr lang="et-EE" sz="1500" dirty="0">
              <a:solidFill>
                <a:schemeClr val="bg1"/>
              </a:solidFill>
              <a:latin typeface="Times New Roman" pitchFamily="18" charset="0"/>
              <a:cs typeface="Times New Roman" pitchFamily="18" charset="0"/>
            </a:endParaRPr>
          </a:p>
          <a:p>
            <a:pPr>
              <a:buNone/>
            </a:pPr>
            <a:r>
              <a:rPr lang="en-GB" sz="1500" i="1" dirty="0">
                <a:solidFill>
                  <a:schemeClr val="bg1"/>
                </a:solidFill>
                <a:latin typeface="Times New Roman" pitchFamily="18" charset="0"/>
                <a:cs typeface="Times New Roman" pitchFamily="18" charset="0"/>
              </a:rPr>
              <a:t>Four Robots come in followed by Prof. </a:t>
            </a:r>
            <a:r>
              <a:rPr lang="en-GB" sz="1500" i="1" dirty="0" err="1">
                <a:solidFill>
                  <a:schemeClr val="bg1"/>
                </a:solidFill>
                <a:latin typeface="Times New Roman" pitchFamily="18" charset="0"/>
                <a:cs typeface="Times New Roman" pitchFamily="18" charset="0"/>
              </a:rPr>
              <a:t>Igerik</a:t>
            </a:r>
            <a:r>
              <a:rPr lang="en-GB" sz="1500" i="1" dirty="0">
                <a:solidFill>
                  <a:schemeClr val="bg1"/>
                </a:solidFill>
                <a:latin typeface="Times New Roman" pitchFamily="18" charset="0"/>
                <a:cs typeface="Times New Roman" pitchFamily="18" charset="0"/>
              </a:rPr>
              <a:t>. </a:t>
            </a:r>
            <a:endParaRPr lang="et-EE" sz="1500" dirty="0" smtClean="0">
              <a:solidFill>
                <a:schemeClr val="bg1"/>
              </a:solidFill>
              <a:latin typeface="Times New Roman" pitchFamily="18" charset="0"/>
              <a:cs typeface="Times New Roman" pitchFamily="18" charset="0"/>
            </a:endParaRPr>
          </a:p>
          <a:p>
            <a:pPr fontAlgn="base">
              <a:buNone/>
            </a:pPr>
            <a:r>
              <a:rPr lang="en-GB" sz="1500" b="1" dirty="0" smtClean="0">
                <a:solidFill>
                  <a:schemeClr val="bg1"/>
                </a:solidFill>
                <a:latin typeface="Times New Roman" pitchFamily="18" charset="0"/>
                <a:cs typeface="Times New Roman" pitchFamily="18" charset="0"/>
              </a:rPr>
              <a:t>ROBOTS:</a:t>
            </a:r>
            <a:r>
              <a:rPr lang="et-EE" sz="1500" b="1" dirty="0" smtClean="0">
                <a:solidFill>
                  <a:schemeClr val="bg1"/>
                </a:solidFill>
                <a:latin typeface="Times New Roman" pitchFamily="18" charset="0"/>
                <a:cs typeface="Times New Roman" pitchFamily="18" charset="0"/>
              </a:rPr>
              <a:t> </a:t>
            </a:r>
            <a:r>
              <a:rPr lang="en-GB" sz="1500" dirty="0" smtClean="0">
                <a:solidFill>
                  <a:schemeClr val="bg1"/>
                </a:solidFill>
                <a:latin typeface="Times New Roman" pitchFamily="18" charset="0"/>
                <a:cs typeface="Times New Roman" pitchFamily="18" charset="0"/>
              </a:rPr>
              <a:t>We </a:t>
            </a:r>
            <a:r>
              <a:rPr lang="en-GB" sz="1500" dirty="0">
                <a:solidFill>
                  <a:schemeClr val="bg1"/>
                </a:solidFill>
                <a:latin typeface="Times New Roman" pitchFamily="18" charset="0"/>
                <a:cs typeface="Times New Roman" pitchFamily="18" charset="0"/>
              </a:rPr>
              <a:t>are robots </a:t>
            </a:r>
            <a:r>
              <a:rPr lang="en-GB" sz="1500" dirty="0" err="1">
                <a:solidFill>
                  <a:schemeClr val="bg1"/>
                </a:solidFill>
                <a:latin typeface="Times New Roman" pitchFamily="18" charset="0"/>
                <a:cs typeface="Times New Roman" pitchFamily="18" charset="0"/>
              </a:rPr>
              <a:t>robots</a:t>
            </a:r>
            <a:r>
              <a:rPr lang="en-GB" sz="1500" dirty="0">
                <a:solidFill>
                  <a:schemeClr val="bg1"/>
                </a:solidFill>
                <a:latin typeface="Times New Roman" pitchFamily="18" charset="0"/>
                <a:cs typeface="Times New Roman" pitchFamily="18" charset="0"/>
              </a:rPr>
              <a:t> </a:t>
            </a:r>
            <a:r>
              <a:rPr lang="en-GB" sz="1500" dirty="0" err="1">
                <a:solidFill>
                  <a:schemeClr val="bg1"/>
                </a:solidFill>
                <a:latin typeface="Times New Roman" pitchFamily="18" charset="0"/>
                <a:cs typeface="Times New Roman" pitchFamily="18" charset="0"/>
              </a:rPr>
              <a:t>robots</a:t>
            </a:r>
            <a:endParaRPr lang="et-EE" sz="1500" dirty="0">
              <a:solidFill>
                <a:schemeClr val="bg1"/>
              </a:solidFill>
              <a:latin typeface="Times New Roman" pitchFamily="18" charset="0"/>
              <a:cs typeface="Times New Roman" pitchFamily="18" charset="0"/>
            </a:endParaRPr>
          </a:p>
          <a:p>
            <a:pPr fontAlgn="base">
              <a:buNone/>
            </a:pPr>
            <a:r>
              <a:rPr lang="en-GB" sz="1500" dirty="0">
                <a:solidFill>
                  <a:schemeClr val="bg1"/>
                </a:solidFill>
                <a:latin typeface="Times New Roman" pitchFamily="18" charset="0"/>
                <a:cs typeface="Times New Roman" pitchFamily="18" charset="0"/>
              </a:rPr>
              <a:t>Brainless computers </a:t>
            </a:r>
            <a:r>
              <a:rPr lang="en-GB" sz="1500" dirty="0" err="1">
                <a:solidFill>
                  <a:schemeClr val="bg1"/>
                </a:solidFill>
                <a:latin typeface="Times New Roman" pitchFamily="18" charset="0"/>
                <a:cs typeface="Times New Roman" pitchFamily="18" charset="0"/>
              </a:rPr>
              <a:t>computers</a:t>
            </a:r>
            <a:r>
              <a:rPr lang="en-GB" sz="1500" dirty="0">
                <a:solidFill>
                  <a:schemeClr val="bg1"/>
                </a:solidFill>
                <a:latin typeface="Times New Roman" pitchFamily="18" charset="0"/>
                <a:cs typeface="Times New Roman" pitchFamily="18" charset="0"/>
              </a:rPr>
              <a:t> </a:t>
            </a:r>
            <a:r>
              <a:rPr lang="en-GB" sz="1500" dirty="0" err="1">
                <a:solidFill>
                  <a:schemeClr val="bg1"/>
                </a:solidFill>
                <a:latin typeface="Times New Roman" pitchFamily="18" charset="0"/>
                <a:cs typeface="Times New Roman" pitchFamily="18" charset="0"/>
              </a:rPr>
              <a:t>computers</a:t>
            </a:r>
            <a:endParaRPr lang="et-EE" sz="1500" dirty="0">
              <a:solidFill>
                <a:schemeClr val="bg1"/>
              </a:solidFill>
              <a:latin typeface="Times New Roman" pitchFamily="18" charset="0"/>
              <a:cs typeface="Times New Roman" pitchFamily="18" charset="0"/>
            </a:endParaRPr>
          </a:p>
          <a:p>
            <a:pPr fontAlgn="base">
              <a:buNone/>
            </a:pPr>
            <a:r>
              <a:rPr lang="en-GB" sz="1500" dirty="0">
                <a:solidFill>
                  <a:schemeClr val="bg1"/>
                </a:solidFill>
                <a:latin typeface="Times New Roman" pitchFamily="18" charset="0"/>
                <a:cs typeface="Times New Roman" pitchFamily="18" charset="0"/>
              </a:rPr>
              <a:t>For hearts circuits </a:t>
            </a:r>
            <a:r>
              <a:rPr lang="en-GB" sz="1500" dirty="0" err="1">
                <a:solidFill>
                  <a:schemeClr val="bg1"/>
                </a:solidFill>
                <a:latin typeface="Times New Roman" pitchFamily="18" charset="0"/>
                <a:cs typeface="Times New Roman" pitchFamily="18" charset="0"/>
              </a:rPr>
              <a:t>circuits</a:t>
            </a:r>
            <a:r>
              <a:rPr lang="en-GB" sz="1500" dirty="0">
                <a:solidFill>
                  <a:schemeClr val="bg1"/>
                </a:solidFill>
                <a:latin typeface="Times New Roman" pitchFamily="18" charset="0"/>
                <a:cs typeface="Times New Roman" pitchFamily="18" charset="0"/>
              </a:rPr>
              <a:t> </a:t>
            </a:r>
            <a:r>
              <a:rPr lang="en-GB" sz="1500" dirty="0" err="1">
                <a:solidFill>
                  <a:schemeClr val="bg1"/>
                </a:solidFill>
                <a:latin typeface="Times New Roman" pitchFamily="18" charset="0"/>
                <a:cs typeface="Times New Roman" pitchFamily="18" charset="0"/>
              </a:rPr>
              <a:t>circuits</a:t>
            </a:r>
            <a:endParaRPr lang="et-EE" sz="1500" dirty="0">
              <a:solidFill>
                <a:schemeClr val="bg1"/>
              </a:solidFill>
              <a:latin typeface="Times New Roman" pitchFamily="18" charset="0"/>
              <a:cs typeface="Times New Roman" pitchFamily="18" charset="0"/>
            </a:endParaRPr>
          </a:p>
          <a:p>
            <a:pPr fontAlgn="base">
              <a:buNone/>
            </a:pPr>
            <a:r>
              <a:rPr lang="en-GB" sz="1500" dirty="0">
                <a:solidFill>
                  <a:schemeClr val="bg1"/>
                </a:solidFill>
                <a:latin typeface="Times New Roman" pitchFamily="18" charset="0"/>
                <a:cs typeface="Times New Roman" pitchFamily="18" charset="0"/>
              </a:rPr>
              <a:t>Batteries and terminals our soul </a:t>
            </a:r>
            <a:r>
              <a:rPr lang="en-GB" sz="1500" dirty="0" err="1">
                <a:solidFill>
                  <a:schemeClr val="bg1"/>
                </a:solidFill>
                <a:latin typeface="Times New Roman" pitchFamily="18" charset="0"/>
                <a:cs typeface="Times New Roman" pitchFamily="18" charset="0"/>
              </a:rPr>
              <a:t>soul</a:t>
            </a:r>
            <a:r>
              <a:rPr lang="en-GB" sz="1500" dirty="0">
                <a:solidFill>
                  <a:schemeClr val="bg1"/>
                </a:solidFill>
                <a:latin typeface="Times New Roman" pitchFamily="18" charset="0"/>
                <a:cs typeface="Times New Roman" pitchFamily="18" charset="0"/>
              </a:rPr>
              <a:t> </a:t>
            </a:r>
            <a:r>
              <a:rPr lang="en-GB" sz="1500" dirty="0" err="1" smtClean="0">
                <a:solidFill>
                  <a:schemeClr val="bg1"/>
                </a:solidFill>
                <a:latin typeface="Times New Roman" pitchFamily="18" charset="0"/>
                <a:cs typeface="Times New Roman" pitchFamily="18" charset="0"/>
              </a:rPr>
              <a:t>soul</a:t>
            </a:r>
            <a:endParaRPr lang="et-EE" sz="1500" dirty="0">
              <a:solidFill>
                <a:schemeClr val="bg1"/>
              </a:solidFill>
              <a:latin typeface="Times New Roman" pitchFamily="18" charset="0"/>
              <a:cs typeface="Times New Roman" pitchFamily="18" charset="0"/>
            </a:endParaRPr>
          </a:p>
          <a:p>
            <a:pPr>
              <a:buNone/>
            </a:pPr>
            <a:r>
              <a:rPr lang="ru-RU" sz="1500" b="1" dirty="0">
                <a:solidFill>
                  <a:schemeClr val="bg1"/>
                </a:solidFill>
                <a:latin typeface="Times New Roman" pitchFamily="18" charset="0"/>
                <a:cs typeface="Times New Roman" pitchFamily="18" charset="0"/>
              </a:rPr>
              <a:t>ТАНЯ: </a:t>
            </a:r>
            <a:r>
              <a:rPr lang="ru-RU" sz="1500" dirty="0">
                <a:solidFill>
                  <a:schemeClr val="bg1"/>
                </a:solidFill>
                <a:latin typeface="Times New Roman" pitchFamily="18" charset="0"/>
                <a:cs typeface="Times New Roman" pitchFamily="18" charset="0"/>
              </a:rPr>
              <a:t>Помогите! Профессор Игерик идёт со своими роботами!</a:t>
            </a:r>
            <a:endParaRPr lang="et-EE" sz="1500" dirty="0">
              <a:solidFill>
                <a:schemeClr val="bg1"/>
              </a:solidFill>
              <a:latin typeface="Times New Roman" pitchFamily="18" charset="0"/>
              <a:cs typeface="Times New Roman" pitchFamily="18" charset="0"/>
            </a:endParaRPr>
          </a:p>
          <a:p>
            <a:pPr>
              <a:buNone/>
            </a:pPr>
            <a:r>
              <a:rPr lang="ru-RU" sz="1500" b="1" dirty="0">
                <a:solidFill>
                  <a:schemeClr val="bg1"/>
                </a:solidFill>
                <a:latin typeface="Times New Roman" pitchFamily="18" charset="0"/>
                <a:cs typeface="Times New Roman" pitchFamily="18" charset="0"/>
              </a:rPr>
              <a:t>КАЯР: </a:t>
            </a:r>
            <a:r>
              <a:rPr lang="ru-RU" sz="1500" dirty="0">
                <a:solidFill>
                  <a:schemeClr val="bg1"/>
                </a:solidFill>
                <a:latin typeface="Times New Roman" pitchFamily="18" charset="0"/>
                <a:cs typeface="Times New Roman" pitchFamily="18" charset="0"/>
              </a:rPr>
              <a:t>Ну вот теперь мне страшно. Или —  не страшно, а...</a:t>
            </a:r>
            <a:endParaRPr lang="et-EE" sz="1500" dirty="0">
              <a:solidFill>
                <a:schemeClr val="bg1"/>
              </a:solidFill>
              <a:latin typeface="Times New Roman" pitchFamily="18" charset="0"/>
              <a:cs typeface="Times New Roman" pitchFamily="18" charset="0"/>
            </a:endParaRPr>
          </a:p>
          <a:p>
            <a:pPr>
              <a:buNone/>
            </a:pPr>
            <a:r>
              <a:rPr lang="ru-RU" sz="1500" i="1" dirty="0">
                <a:solidFill>
                  <a:schemeClr val="bg1"/>
                </a:solidFill>
                <a:latin typeface="Times New Roman" pitchFamily="18" charset="0"/>
                <a:cs typeface="Times New Roman" pitchFamily="18" charset="0"/>
              </a:rPr>
              <a:t>Входят РОБОТЫ, за ними профессор Игерик.</a:t>
            </a:r>
            <a:endParaRPr lang="et-EE" sz="1500" dirty="0">
              <a:solidFill>
                <a:schemeClr val="bg1"/>
              </a:solidFill>
              <a:latin typeface="Times New Roman" pitchFamily="18" charset="0"/>
              <a:cs typeface="Times New Roman" pitchFamily="18" charset="0"/>
            </a:endParaRPr>
          </a:p>
          <a:p>
            <a:pPr>
              <a:buNone/>
            </a:pPr>
            <a:r>
              <a:rPr lang="ru-RU" sz="1500" b="1" dirty="0">
                <a:solidFill>
                  <a:schemeClr val="bg1"/>
                </a:solidFill>
                <a:latin typeface="Times New Roman" pitchFamily="18" charset="0"/>
                <a:cs typeface="Times New Roman" pitchFamily="18" charset="0"/>
              </a:rPr>
              <a:t> </a:t>
            </a:r>
            <a:r>
              <a:rPr lang="ru-RU" sz="1500" b="1" dirty="0" smtClean="0">
                <a:solidFill>
                  <a:schemeClr val="bg1"/>
                </a:solidFill>
                <a:latin typeface="Times New Roman" pitchFamily="18" charset="0"/>
                <a:cs typeface="Times New Roman" pitchFamily="18" charset="0"/>
              </a:rPr>
              <a:t>РОБОТЫ</a:t>
            </a:r>
            <a:r>
              <a:rPr lang="ru-RU" sz="1500" dirty="0" smtClean="0">
                <a:solidFill>
                  <a:schemeClr val="bg1"/>
                </a:solidFill>
                <a:latin typeface="Times New Roman" pitchFamily="18" charset="0"/>
                <a:cs typeface="Times New Roman" pitchFamily="18" charset="0"/>
              </a:rPr>
              <a:t>:</a:t>
            </a:r>
            <a:r>
              <a:rPr lang="et-EE" sz="1500" dirty="0" smtClean="0">
                <a:solidFill>
                  <a:schemeClr val="bg1"/>
                </a:solidFill>
                <a:latin typeface="Times New Roman" pitchFamily="18" charset="0"/>
                <a:cs typeface="Times New Roman" pitchFamily="18" charset="0"/>
              </a:rPr>
              <a:t> </a:t>
            </a:r>
            <a:r>
              <a:rPr lang="ru-RU" sz="1500" dirty="0" smtClean="0">
                <a:solidFill>
                  <a:schemeClr val="bg1"/>
                </a:solidFill>
                <a:latin typeface="Times New Roman" pitchFamily="18" charset="0"/>
                <a:cs typeface="Times New Roman" pitchFamily="18" charset="0"/>
              </a:rPr>
              <a:t>Роботы </a:t>
            </a:r>
            <a:r>
              <a:rPr lang="ru-RU" sz="1500" dirty="0">
                <a:solidFill>
                  <a:schemeClr val="bg1"/>
                </a:solidFill>
                <a:latin typeface="Times New Roman" pitchFamily="18" charset="0"/>
                <a:cs typeface="Times New Roman" pitchFamily="18" charset="0"/>
              </a:rPr>
              <a:t>мы роботы, </a:t>
            </a:r>
            <a:endParaRPr lang="et-EE" sz="1500" dirty="0">
              <a:solidFill>
                <a:schemeClr val="bg1"/>
              </a:solidFill>
              <a:latin typeface="Times New Roman" pitchFamily="18" charset="0"/>
              <a:cs typeface="Times New Roman" pitchFamily="18" charset="0"/>
            </a:endParaRPr>
          </a:p>
          <a:p>
            <a:pPr>
              <a:buNone/>
            </a:pPr>
            <a:r>
              <a:rPr lang="ru-RU" sz="1500" dirty="0">
                <a:solidFill>
                  <a:schemeClr val="bg1"/>
                </a:solidFill>
                <a:latin typeface="Times New Roman" pitchFamily="18" charset="0"/>
                <a:cs typeface="Times New Roman" pitchFamily="18" charset="0"/>
              </a:rPr>
              <a:t>мозги у нас компьютеры, </a:t>
            </a:r>
            <a:endParaRPr lang="et-EE" sz="1500" dirty="0">
              <a:solidFill>
                <a:schemeClr val="bg1"/>
              </a:solidFill>
              <a:latin typeface="Times New Roman" pitchFamily="18" charset="0"/>
              <a:cs typeface="Times New Roman" pitchFamily="18" charset="0"/>
            </a:endParaRPr>
          </a:p>
          <a:p>
            <a:pPr>
              <a:buNone/>
            </a:pPr>
            <a:r>
              <a:rPr lang="ru-RU" sz="1500" dirty="0">
                <a:solidFill>
                  <a:schemeClr val="bg1"/>
                </a:solidFill>
                <a:latin typeface="Times New Roman" pitchFamily="18" charset="0"/>
                <a:cs typeface="Times New Roman" pitchFamily="18" charset="0"/>
              </a:rPr>
              <a:t>сердца наши электроцепи,</a:t>
            </a:r>
            <a:endParaRPr lang="et-EE" sz="1500" dirty="0">
              <a:solidFill>
                <a:schemeClr val="bg1"/>
              </a:solidFill>
              <a:latin typeface="Times New Roman" pitchFamily="18" charset="0"/>
              <a:cs typeface="Times New Roman" pitchFamily="18" charset="0"/>
            </a:endParaRPr>
          </a:p>
          <a:p>
            <a:pPr>
              <a:buNone/>
            </a:pPr>
            <a:r>
              <a:rPr lang="ru-RU" sz="1500" dirty="0">
                <a:solidFill>
                  <a:schemeClr val="bg1"/>
                </a:solidFill>
                <a:latin typeface="Times New Roman" pitchFamily="18" charset="0"/>
                <a:cs typeface="Times New Roman" pitchFamily="18" charset="0"/>
              </a:rPr>
              <a:t>аккумуляторы и клеммы наши души</a:t>
            </a:r>
            <a:r>
              <a:rPr lang="ru-RU" sz="1500" dirty="0" smtClean="0">
                <a:solidFill>
                  <a:schemeClr val="bg1"/>
                </a:solidFill>
                <a:latin typeface="Times New Roman" pitchFamily="18" charset="0"/>
                <a:cs typeface="Times New Roman" pitchFamily="18" charset="0"/>
              </a:rPr>
              <a:t>.</a:t>
            </a:r>
            <a:endParaRPr lang="et-EE" sz="1500" b="1" dirty="0" smtClean="0">
              <a:solidFill>
                <a:schemeClr val="bg1"/>
              </a:solidFill>
              <a:latin typeface="Times New Roman" pitchFamily="18" charset="0"/>
              <a:cs typeface="Times New Roman" pitchFamily="18" charset="0"/>
            </a:endParaRPr>
          </a:p>
          <a:p>
            <a:pPr fontAlgn="base">
              <a:buNone/>
            </a:pPr>
            <a:r>
              <a:rPr lang="en-GB" sz="1500" b="1" dirty="0" smtClean="0">
                <a:solidFill>
                  <a:schemeClr val="bg1"/>
                </a:solidFill>
                <a:latin typeface="Times New Roman" pitchFamily="18" charset="0"/>
                <a:cs typeface="Times New Roman" pitchFamily="18" charset="0"/>
              </a:rPr>
              <a:t>PROFESSOR</a:t>
            </a:r>
            <a:r>
              <a:rPr lang="en-GB" sz="1500" dirty="0" smtClean="0">
                <a:solidFill>
                  <a:schemeClr val="bg1"/>
                </a:solidFill>
                <a:latin typeface="Times New Roman" pitchFamily="18" charset="0"/>
                <a:cs typeface="Times New Roman" pitchFamily="18" charset="0"/>
              </a:rPr>
              <a:t>: So, young people! Has the Universe sent a sign? Or are we wasting precious resources for fun?</a:t>
            </a:r>
            <a:endParaRPr lang="et-EE" sz="1500" dirty="0" smtClean="0">
              <a:solidFill>
                <a:schemeClr val="bg1"/>
              </a:solidFill>
              <a:latin typeface="Times New Roman" pitchFamily="18" charset="0"/>
              <a:cs typeface="Times New Roman" pitchFamily="18" charset="0"/>
            </a:endParaRPr>
          </a:p>
          <a:p>
            <a:pPr fontAlgn="base">
              <a:buNone/>
            </a:pPr>
            <a:r>
              <a:rPr lang="en-GB" sz="1500" b="1" dirty="0" smtClean="0">
                <a:solidFill>
                  <a:schemeClr val="bg1"/>
                </a:solidFill>
                <a:latin typeface="Times New Roman" pitchFamily="18" charset="0"/>
                <a:cs typeface="Times New Roman" pitchFamily="18" charset="0"/>
              </a:rPr>
              <a:t>KAJAR</a:t>
            </a:r>
            <a:r>
              <a:rPr lang="en-GB" sz="1500" dirty="0" smtClean="0">
                <a:solidFill>
                  <a:schemeClr val="bg1"/>
                </a:solidFill>
                <a:latin typeface="Times New Roman" pitchFamily="18" charset="0"/>
                <a:cs typeface="Times New Roman" pitchFamily="18" charset="0"/>
              </a:rPr>
              <a:t>: There’s no sign yet, unfortunately.</a:t>
            </a:r>
            <a:endParaRPr lang="et-EE" sz="1500" dirty="0" smtClean="0">
              <a:solidFill>
                <a:schemeClr val="bg1"/>
              </a:solidFill>
              <a:latin typeface="Times New Roman" pitchFamily="18" charset="0"/>
              <a:cs typeface="Times New Roman" pitchFamily="18" charset="0"/>
            </a:endParaRPr>
          </a:p>
          <a:p>
            <a:pPr fontAlgn="base">
              <a:buNone/>
            </a:pPr>
            <a:r>
              <a:rPr lang="en-GB" sz="1500" b="1" dirty="0" smtClean="0">
                <a:solidFill>
                  <a:schemeClr val="bg1"/>
                </a:solidFill>
                <a:latin typeface="Times New Roman" pitchFamily="18" charset="0"/>
                <a:cs typeface="Times New Roman" pitchFamily="18" charset="0"/>
              </a:rPr>
              <a:t>TANJA</a:t>
            </a:r>
            <a:r>
              <a:rPr lang="en-GB" sz="1500" dirty="0" smtClean="0">
                <a:solidFill>
                  <a:schemeClr val="bg1"/>
                </a:solidFill>
                <a:latin typeface="Times New Roman" pitchFamily="18" charset="0"/>
                <a:cs typeface="Times New Roman" pitchFamily="18" charset="0"/>
              </a:rPr>
              <a:t>: But it could come at any moment!</a:t>
            </a:r>
            <a:endParaRPr lang="et-EE" sz="1500" dirty="0" smtClean="0">
              <a:solidFill>
                <a:schemeClr val="bg1"/>
              </a:solidFill>
            </a:endParaRPr>
          </a:p>
          <a:p>
            <a:pPr>
              <a:buNone/>
            </a:pPr>
            <a:r>
              <a:rPr lang="ru-RU" sz="1500" b="1" dirty="0">
                <a:solidFill>
                  <a:schemeClr val="bg1"/>
                </a:solidFill>
                <a:latin typeface="Times New Roman" pitchFamily="18" charset="0"/>
                <a:cs typeface="Times New Roman" pitchFamily="18" charset="0"/>
              </a:rPr>
              <a:t>ПРОФЕССОР</a:t>
            </a:r>
            <a:r>
              <a:rPr lang="ru-RU" sz="1500" dirty="0">
                <a:solidFill>
                  <a:schemeClr val="bg1"/>
                </a:solidFill>
                <a:latin typeface="Times New Roman" pitchFamily="18" charset="0"/>
                <a:cs typeface="Times New Roman" pitchFamily="18" charset="0"/>
              </a:rPr>
              <a:t>: Итак, молодёжь! Есть сигналы из космоса? Или вы только для удовольствия растрачиваете ресурсы нашей драгоценной лаборатории?</a:t>
            </a:r>
            <a:endParaRPr lang="et-EE" sz="1500" dirty="0">
              <a:solidFill>
                <a:schemeClr val="bg1"/>
              </a:solidFill>
              <a:latin typeface="Times New Roman" pitchFamily="18" charset="0"/>
              <a:cs typeface="Times New Roman" pitchFamily="18" charset="0"/>
            </a:endParaRPr>
          </a:p>
          <a:p>
            <a:pPr>
              <a:buNone/>
            </a:pPr>
            <a:r>
              <a:rPr lang="ru-RU" sz="1500" b="1" dirty="0">
                <a:solidFill>
                  <a:schemeClr val="bg1"/>
                </a:solidFill>
                <a:latin typeface="Times New Roman" pitchFamily="18" charset="0"/>
                <a:cs typeface="Times New Roman" pitchFamily="18" charset="0"/>
              </a:rPr>
              <a:t>КАЯР</a:t>
            </a:r>
            <a:r>
              <a:rPr lang="ru-RU" sz="1500" dirty="0">
                <a:solidFill>
                  <a:schemeClr val="bg1"/>
                </a:solidFill>
                <a:latin typeface="Times New Roman" pitchFamily="18" charset="0"/>
                <a:cs typeface="Times New Roman" pitchFamily="18" charset="0"/>
              </a:rPr>
              <a:t>: К сожалению, у нас пока нет ни одного сигнала.</a:t>
            </a:r>
            <a:endParaRPr lang="et-EE" sz="1500" dirty="0">
              <a:solidFill>
                <a:schemeClr val="bg1"/>
              </a:solidFill>
              <a:latin typeface="Times New Roman" pitchFamily="18" charset="0"/>
              <a:cs typeface="Times New Roman" pitchFamily="18" charset="0"/>
            </a:endParaRPr>
          </a:p>
          <a:p>
            <a:pPr>
              <a:buNone/>
            </a:pPr>
            <a:r>
              <a:rPr lang="ru-RU" sz="1500" b="1" dirty="0">
                <a:solidFill>
                  <a:schemeClr val="bg1"/>
                </a:solidFill>
                <a:latin typeface="Times New Roman" pitchFamily="18" charset="0"/>
                <a:cs typeface="Times New Roman" pitchFamily="18" charset="0"/>
              </a:rPr>
              <a:t>ТАНЯ</a:t>
            </a:r>
            <a:r>
              <a:rPr lang="ru-RU" sz="1500" dirty="0">
                <a:solidFill>
                  <a:schemeClr val="bg1"/>
                </a:solidFill>
                <a:latin typeface="Times New Roman" pitchFamily="18" charset="0"/>
                <a:cs typeface="Times New Roman" pitchFamily="18" charset="0"/>
              </a:rPr>
              <a:t>: Но они могут появиться в любой момент</a:t>
            </a:r>
            <a:r>
              <a:rPr lang="ru-RU" sz="1500" dirty="0" smtClean="0">
                <a:solidFill>
                  <a:schemeClr val="bg1"/>
                </a:solidFill>
                <a:latin typeface="Times New Roman" pitchFamily="18" charset="0"/>
                <a:cs typeface="Times New Roman" pitchFamily="18" charset="0"/>
              </a:rPr>
              <a:t>!</a:t>
            </a:r>
            <a:endParaRPr lang="et-EE" sz="1500" dirty="0">
              <a:solidFill>
                <a:schemeClr val="bg1"/>
              </a:solidFill>
              <a:latin typeface="Times New Roman" pitchFamily="18" charset="0"/>
              <a:cs typeface="Times New Roman" pitchFamily="18" charset="0"/>
            </a:endParaRPr>
          </a:p>
          <a:p>
            <a:pPr fontAlgn="base">
              <a:buNone/>
            </a:pPr>
            <a:endParaRPr lang="et-EE" sz="1500" dirty="0" smtClean="0">
              <a:solidFill>
                <a:schemeClr val="bg1"/>
              </a:solidFill>
              <a:latin typeface="Times New Roman" pitchFamily="18" charset="0"/>
              <a:cs typeface="Times New Roman" pitchFamily="18" charset="0"/>
            </a:endParaRPr>
          </a:p>
          <a:p>
            <a:pPr fontAlgn="base">
              <a:buNone/>
            </a:pPr>
            <a:endParaRPr lang="et-EE" sz="1500" dirty="0">
              <a:solidFill>
                <a:schemeClr val="bg1"/>
              </a:solidFill>
              <a:latin typeface="Times New Roman" pitchFamily="18" charset="0"/>
              <a:cs typeface="Times New Roman" pitchFamily="18" charset="0"/>
            </a:endParaRPr>
          </a:p>
          <a:p>
            <a:pPr>
              <a:buNone/>
            </a:pPr>
            <a:endParaRPr lang="et-EE" sz="1500" dirty="0" smtClean="0">
              <a:solidFill>
                <a:schemeClr val="bg1"/>
              </a:solidFill>
              <a:latin typeface="Times New Roman" pitchFamily="18" charset="0"/>
              <a:cs typeface="Times New Roman" pitchFamily="18" charset="0"/>
            </a:endParaRPr>
          </a:p>
          <a:p>
            <a:pPr>
              <a:buNone/>
            </a:pPr>
            <a:endParaRPr lang="et-EE" sz="15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a:solidFill>
                  <a:schemeClr val="bg1"/>
                </a:solidFill>
                <a:latin typeface="Times New Roman" pitchFamily="18" charset="0"/>
                <a:cs typeface="Times New Roman" pitchFamily="18" charset="0"/>
              </a:rPr>
              <a:t>PROFESSOR</a:t>
            </a:r>
            <a:r>
              <a:rPr lang="en-GB" sz="1600" dirty="0">
                <a:solidFill>
                  <a:schemeClr val="bg1"/>
                </a:solidFill>
                <a:latin typeface="Times New Roman" pitchFamily="18" charset="0"/>
                <a:cs typeface="Times New Roman" pitchFamily="18" charset="0"/>
              </a:rPr>
              <a:t>: I think your useless project is a failure, ill advised and totally </a:t>
            </a:r>
            <a:r>
              <a:rPr lang="en-GB" sz="1600" dirty="0" smtClean="0">
                <a:solidFill>
                  <a:schemeClr val="bg1"/>
                </a:solidFill>
                <a:latin typeface="Times New Roman" pitchFamily="18" charset="0"/>
                <a:cs typeface="Times New Roman" pitchFamily="18" charset="0"/>
              </a:rPr>
              <a:t>unscientific! </a:t>
            </a:r>
            <a:r>
              <a:rPr lang="en-GB" sz="1600" dirty="0">
                <a:solidFill>
                  <a:schemeClr val="bg1"/>
                </a:solidFill>
                <a:latin typeface="Times New Roman" pitchFamily="18" charset="0"/>
                <a:cs typeface="Times New Roman" pitchFamily="18" charset="0"/>
              </a:rPr>
              <a:t>There is no connection to be made with the Universe! The Universe is far away! Better to build robots, they are at least useful – they can input mail and you can teach them to </a:t>
            </a:r>
            <a:r>
              <a:rPr lang="en-GB" sz="1600" dirty="0" smtClean="0">
                <a:solidFill>
                  <a:schemeClr val="bg1"/>
                </a:solidFill>
                <a:latin typeface="Times New Roman" pitchFamily="18" charset="0"/>
                <a:cs typeface="Times New Roman" pitchFamily="18" charset="0"/>
              </a:rPr>
              <a:t>count…</a:t>
            </a:r>
            <a:endParaRPr lang="et-EE" sz="1600" dirty="0" smtClean="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 </a:t>
            </a:r>
            <a:r>
              <a:rPr lang="en-GB" sz="1600" b="1" dirty="0" smtClean="0">
                <a:solidFill>
                  <a:schemeClr val="bg1"/>
                </a:solidFill>
                <a:latin typeface="Times New Roman" pitchFamily="18" charset="0"/>
                <a:cs typeface="Times New Roman" pitchFamily="18" charset="0"/>
              </a:rPr>
              <a:t>PROFESSOR </a:t>
            </a:r>
            <a:r>
              <a:rPr lang="en-GB" sz="1600" b="1" dirty="0">
                <a:solidFill>
                  <a:schemeClr val="bg1"/>
                </a:solidFill>
                <a:latin typeface="Times New Roman" pitchFamily="18" charset="0"/>
                <a:cs typeface="Times New Roman" pitchFamily="18" charset="0"/>
              </a:rPr>
              <a:t>SINGS: </a:t>
            </a:r>
            <a:endParaRPr lang="et-EE" sz="1600" b="1"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Look, our bodies are a miracle of technology!</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They have no feelings and no names</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They do just what the boss says </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They don’t tire until the battery runs out.</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ПРОФЕССОР: </a:t>
            </a:r>
            <a:r>
              <a:rPr lang="ru-RU" sz="1600" dirty="0">
                <a:solidFill>
                  <a:schemeClr val="bg1"/>
                </a:solidFill>
                <a:latin typeface="Times New Roman" pitchFamily="18" charset="0"/>
                <a:cs typeface="Times New Roman" pitchFamily="18" charset="0"/>
              </a:rPr>
              <a:t>Я думаю, что ваш проект неудачный, ненужный, неправильный и совершенно ненаучный! С космосом нельзя общаться! Космос так далеко! Лучше делать роботов, от них хоть есть польза —  можно заставить столбы таскать, научить считать</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ПРОФЕССОР ПРЕДСТАВЛЯЕТ РОБОТОВ И ПОЁТ:</a:t>
            </a:r>
            <a:endParaRPr lang="et-EE" sz="1600" b="1"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Смотрите</a:t>
            </a:r>
            <a:r>
              <a:rPr lang="ru-RU" sz="1600" dirty="0">
                <a:solidFill>
                  <a:schemeClr val="bg1"/>
                </a:solidFill>
                <a:latin typeface="Times New Roman" pitchFamily="18" charset="0"/>
                <a:cs typeface="Times New Roman" pitchFamily="18" charset="0"/>
              </a:rPr>
              <a:t>! Их тело —  триумф технологии,</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без чувств они и без имени,</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делают то, что начальник прикажет,</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если заряжен, всех превозможет.</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192" y="620688"/>
            <a:ext cx="8507288" cy="5976664"/>
          </a:xfrm>
        </p:spPr>
        <p:txBody>
          <a:bodyPr>
            <a:noAutofit/>
          </a:bodyPr>
          <a:lstStyle/>
          <a:p>
            <a:pPr fontAlgn="base">
              <a:buNone/>
            </a:pPr>
            <a:r>
              <a:rPr lang="en-GB" sz="1600" b="1" dirty="0">
                <a:solidFill>
                  <a:schemeClr val="bg1"/>
                </a:solidFill>
                <a:latin typeface="Times New Roman" pitchFamily="18" charset="0"/>
                <a:cs typeface="Times New Roman" pitchFamily="18" charset="0"/>
              </a:rPr>
              <a:t>TANJA: </a:t>
            </a:r>
            <a:r>
              <a:rPr lang="en-GB" sz="1600" dirty="0">
                <a:solidFill>
                  <a:schemeClr val="bg1"/>
                </a:solidFill>
                <a:latin typeface="Times New Roman" pitchFamily="18" charset="0"/>
                <a:cs typeface="Times New Roman" pitchFamily="18" charset="0"/>
              </a:rPr>
              <a:t>Professor, dear! A robot is not a miracle!</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 </a:t>
            </a:r>
            <a:r>
              <a:rPr lang="en-GB" sz="1600" dirty="0">
                <a:solidFill>
                  <a:schemeClr val="bg1"/>
                </a:solidFill>
                <a:latin typeface="Times New Roman" pitchFamily="18" charset="0"/>
                <a:cs typeface="Times New Roman" pitchFamily="18" charset="0"/>
              </a:rPr>
              <a:t>People are the real miracle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PROFESSOR: </a:t>
            </a:r>
            <a:r>
              <a:rPr lang="en-GB" sz="1600" dirty="0">
                <a:solidFill>
                  <a:schemeClr val="bg1"/>
                </a:solidFill>
                <a:latin typeface="Times New Roman" pitchFamily="18" charset="0"/>
                <a:cs typeface="Times New Roman" pitchFamily="18" charset="0"/>
              </a:rPr>
              <a:t>I don’t see a miracle when I look at people. I don’t see anything!</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TANJA: </a:t>
            </a:r>
            <a:r>
              <a:rPr lang="en-GB" sz="1600" dirty="0">
                <a:solidFill>
                  <a:schemeClr val="bg1"/>
                </a:solidFill>
                <a:latin typeface="Times New Roman" pitchFamily="18" charset="0"/>
                <a:cs typeface="Times New Roman" pitchFamily="18" charset="0"/>
              </a:rPr>
              <a:t>But I see! All people are miracles, all of them!</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 </a:t>
            </a:r>
            <a:r>
              <a:rPr lang="en-GB" sz="1600" dirty="0">
                <a:solidFill>
                  <a:schemeClr val="bg1"/>
                </a:solidFill>
                <a:latin typeface="Times New Roman" pitchFamily="18" charset="0"/>
                <a:cs typeface="Times New Roman" pitchFamily="18" charset="0"/>
              </a:rPr>
              <a:t>The miracle is this: that people are not robots. They have thoughts, feelings, they love …</a:t>
            </a:r>
            <a:endParaRPr lang="et-EE" sz="1600" dirty="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b="1" dirty="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Дорогой профессор! Робот уже давно никакое не чудо!</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 </a:t>
            </a:r>
            <a:r>
              <a:rPr lang="ru-RU" sz="1600" dirty="0">
                <a:solidFill>
                  <a:schemeClr val="bg1"/>
                </a:solidFill>
                <a:latin typeface="Times New Roman" pitchFamily="18" charset="0"/>
                <a:cs typeface="Times New Roman" pitchFamily="18" charset="0"/>
              </a:rPr>
              <a:t>Человек —  это чудо!</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ПРОФЕССОР: </a:t>
            </a:r>
            <a:r>
              <a:rPr lang="ru-RU" sz="1600" dirty="0">
                <a:solidFill>
                  <a:schemeClr val="bg1"/>
                </a:solidFill>
                <a:latin typeface="Times New Roman" pitchFamily="18" charset="0"/>
                <a:cs typeface="Times New Roman" pitchFamily="18" charset="0"/>
              </a:rPr>
              <a:t>Я в человеке никакого чуда не вижу. Я вообще ничего в нем не вижу!</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 </a:t>
            </a:r>
            <a:r>
              <a:rPr lang="ru-RU" sz="1600" dirty="0">
                <a:solidFill>
                  <a:schemeClr val="bg1"/>
                </a:solidFill>
                <a:latin typeface="Times New Roman" pitchFamily="18" charset="0"/>
                <a:cs typeface="Times New Roman" pitchFamily="18" charset="0"/>
              </a:rPr>
              <a:t>А я вот вижу. В человеке все чудесно, все!</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 </a:t>
            </a:r>
            <a:r>
              <a:rPr lang="ru-RU" sz="1600" dirty="0">
                <a:solidFill>
                  <a:schemeClr val="bg1"/>
                </a:solidFill>
                <a:latin typeface="Times New Roman" pitchFamily="18" charset="0"/>
                <a:cs typeface="Times New Roman" pitchFamily="18" charset="0"/>
              </a:rPr>
              <a:t>Чудо как раз в том, что человек —  не робот. Что он мыслит, чувствует, любит.</a:t>
            </a:r>
            <a:endParaRPr lang="et-EE" sz="1600" dirty="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PROFESSOR</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What </a:t>
            </a:r>
            <a:r>
              <a:rPr lang="en-GB" sz="1600" dirty="0">
                <a:solidFill>
                  <a:schemeClr val="bg1"/>
                </a:solidFill>
                <a:latin typeface="Times New Roman" pitchFamily="18" charset="0"/>
                <a:cs typeface="Times New Roman" pitchFamily="18" charset="0"/>
              </a:rPr>
              <a:t>a statement! </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You can deny, argue and think what you want.</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I am a famous scientist </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so </a:t>
            </a:r>
            <a:r>
              <a:rPr lang="en-GB" sz="1600" dirty="0">
                <a:solidFill>
                  <a:schemeClr val="bg1"/>
                </a:solidFill>
                <a:latin typeface="Times New Roman" pitchFamily="18" charset="0"/>
                <a:cs typeface="Times New Roman" pitchFamily="18" charset="0"/>
              </a:rPr>
              <a:t>don’t talk back</a:t>
            </a:r>
            <a:r>
              <a:rPr lang="en-GB"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If a message does not come from the Universe by evening I am closing the Project. Don´t play around with science!</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Science is not for time wasters!</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ПРОФЕССОР</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Ваши слова и есть доказательство </a:t>
            </a:r>
            <a:r>
              <a:rPr lang="et-EE" sz="1600" dirty="0" smtClean="0">
                <a:solidFill>
                  <a:schemeClr val="bg1"/>
                </a:solidFill>
                <a:latin typeface="Times New Roman" pitchFamily="18" charset="0"/>
                <a:cs typeface="Times New Roman" pitchFamily="18" charset="0"/>
              </a:rPr>
              <a:t>- </a:t>
            </a:r>
          </a:p>
          <a:p>
            <a:pPr>
              <a:buNone/>
            </a:pPr>
            <a:r>
              <a:rPr lang="ru-RU" sz="1600" dirty="0" smtClean="0">
                <a:solidFill>
                  <a:schemeClr val="bg1"/>
                </a:solidFill>
                <a:latin typeface="Times New Roman" pitchFamily="18" charset="0"/>
                <a:cs typeface="Times New Roman" pitchFamily="18" charset="0"/>
              </a:rPr>
              <a:t>пререкаетесь, спорите, думать хотите.</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Мое же учёное превосходство </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в том, что со со мной вы спорить не смейте!</a:t>
            </a:r>
            <a:endParaRPr lang="et-EE" sz="1600" dirty="0" smtClean="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Если к вечеру не будет посланий из </a:t>
            </a:r>
            <a:r>
              <a:rPr lang="ru-RU" sz="1600" dirty="0" smtClean="0">
                <a:solidFill>
                  <a:schemeClr val="bg1"/>
                </a:solidFill>
                <a:latin typeface="Times New Roman" pitchFamily="18" charset="0"/>
                <a:cs typeface="Times New Roman" pitchFamily="18" charset="0"/>
              </a:rPr>
              <a:t>космоса,</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завершён </a:t>
            </a:r>
            <a:r>
              <a:rPr lang="ru-RU" sz="1600" dirty="0">
                <a:solidFill>
                  <a:schemeClr val="bg1"/>
                </a:solidFill>
                <a:latin typeface="Times New Roman" pitchFamily="18" charset="0"/>
                <a:cs typeface="Times New Roman" pitchFamily="18" charset="0"/>
              </a:rPr>
              <a:t>ваш проект, так как смысла в нем нет,</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самому мне нужна эта аппаратура</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наука </a:t>
            </a:r>
            <a:r>
              <a:rPr lang="ru-RU" sz="1600" dirty="0">
                <a:solidFill>
                  <a:schemeClr val="bg1"/>
                </a:solidFill>
                <a:latin typeface="Times New Roman" pitchFamily="18" charset="0"/>
                <a:cs typeface="Times New Roman" pitchFamily="18" charset="0"/>
              </a:rPr>
              <a:t>—  не шутки и не игра в прибаутки</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TANJA</a:t>
            </a:r>
            <a:r>
              <a:rPr lang="en-GB" sz="1600" b="1" dirty="0">
                <a:solidFill>
                  <a:schemeClr val="bg1"/>
                </a:solidFill>
                <a:latin typeface="Times New Roman" pitchFamily="18" charset="0"/>
                <a:cs typeface="Times New Roman" pitchFamily="18" charset="0"/>
              </a:rPr>
              <a:t>: </a:t>
            </a:r>
            <a:r>
              <a:rPr lang="en-GB" sz="1600" dirty="0">
                <a:solidFill>
                  <a:schemeClr val="bg1"/>
                </a:solidFill>
                <a:latin typeface="Times New Roman" pitchFamily="18" charset="0"/>
                <a:cs typeface="Times New Roman" pitchFamily="18" charset="0"/>
              </a:rPr>
              <a:t>But…</a:t>
            </a:r>
            <a:endParaRPr lang="et-EE" sz="1600" dirty="0">
              <a:solidFill>
                <a:schemeClr val="bg1"/>
              </a:solidFill>
              <a:latin typeface="Times New Roman" pitchFamily="18" charset="0"/>
              <a:cs typeface="Times New Roman" pitchFamily="18" charset="0"/>
            </a:endParaRPr>
          </a:p>
          <a:p>
            <a:pPr fontAlgn="base">
              <a:buNone/>
            </a:pPr>
            <a:r>
              <a:rPr lang="en-GB" sz="1600" b="1" dirty="0" err="1">
                <a:solidFill>
                  <a:schemeClr val="bg1"/>
                </a:solidFill>
                <a:latin typeface="Times New Roman" pitchFamily="18" charset="0"/>
                <a:cs typeface="Times New Roman" pitchFamily="18" charset="0"/>
              </a:rPr>
              <a:t>Kajar</a:t>
            </a:r>
            <a:r>
              <a:rPr lang="en-GB" sz="1600" b="1" dirty="0">
                <a:solidFill>
                  <a:schemeClr val="bg1"/>
                </a:solidFill>
                <a:latin typeface="Times New Roman" pitchFamily="18" charset="0"/>
                <a:cs typeface="Times New Roman" pitchFamily="18" charset="0"/>
              </a:rPr>
              <a:t>: </a:t>
            </a:r>
            <a:r>
              <a:rPr lang="en-GB" sz="1600" dirty="0">
                <a:solidFill>
                  <a:schemeClr val="bg1"/>
                </a:solidFill>
                <a:latin typeface="Times New Roman" pitchFamily="18" charset="0"/>
                <a:cs typeface="Times New Roman" pitchFamily="18" charset="0"/>
              </a:rPr>
              <a:t>Please</a:t>
            </a:r>
            <a:r>
              <a:rPr lang="en-GB"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b="1" dirty="0">
                <a:solidFill>
                  <a:schemeClr val="bg1"/>
                </a:solidFill>
                <a:latin typeface="Times New Roman" pitchFamily="18" charset="0"/>
                <a:cs typeface="Times New Roman" pitchFamily="18" charset="0"/>
              </a:rPr>
              <a:t>: </a:t>
            </a:r>
            <a:r>
              <a:rPr lang="en-GB" sz="1600" dirty="0">
                <a:solidFill>
                  <a:schemeClr val="bg1"/>
                </a:solidFill>
                <a:latin typeface="Times New Roman" pitchFamily="18" charset="0"/>
                <a:cs typeface="Times New Roman" pitchFamily="18" charset="0"/>
              </a:rPr>
              <a:t>This is awful.</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 </a:t>
            </a:r>
            <a:r>
              <a:rPr lang="en-GB" sz="1600" dirty="0">
                <a:solidFill>
                  <a:schemeClr val="bg1"/>
                </a:solidFill>
                <a:latin typeface="Times New Roman" pitchFamily="18" charset="0"/>
                <a:cs typeface="Times New Roman" pitchFamily="18" charset="0"/>
              </a:rPr>
              <a:t>So little time.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TANJA</a:t>
            </a:r>
            <a:r>
              <a:rPr lang="en-GB" sz="1600" b="1" dirty="0" smtClean="0">
                <a:solidFill>
                  <a:schemeClr val="bg1"/>
                </a:solidFill>
                <a:latin typeface="Times New Roman" pitchFamily="18" charset="0"/>
                <a:cs typeface="Times New Roman" pitchFamily="18" charset="0"/>
              </a:rPr>
              <a:t>:</a:t>
            </a:r>
            <a:r>
              <a:rPr lang="et-EE" sz="1600" b="1"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But </a:t>
            </a:r>
            <a:r>
              <a:rPr lang="en-GB" sz="1600" dirty="0">
                <a:solidFill>
                  <a:schemeClr val="bg1"/>
                </a:solidFill>
                <a:latin typeface="Times New Roman" pitchFamily="18" charset="0"/>
                <a:cs typeface="Times New Roman" pitchFamily="18" charset="0"/>
              </a:rPr>
              <a:t>we can’t give up.</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 </a:t>
            </a:r>
            <a:r>
              <a:rPr lang="en-GB" sz="1600" dirty="0">
                <a:solidFill>
                  <a:schemeClr val="bg1"/>
                </a:solidFill>
                <a:latin typeface="Times New Roman" pitchFamily="18" charset="0"/>
                <a:cs typeface="Times New Roman" pitchFamily="18" charset="0"/>
              </a:rPr>
              <a:t>Quite! </a:t>
            </a:r>
            <a:endParaRPr lang="et-EE" sz="1600" dirty="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b="1" dirty="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Но...</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ДИМА: </a:t>
            </a:r>
            <a:r>
              <a:rPr lang="ru-RU" sz="1600" dirty="0">
                <a:solidFill>
                  <a:schemeClr val="bg1"/>
                </a:solidFill>
                <a:latin typeface="Times New Roman" pitchFamily="18" charset="0"/>
                <a:cs typeface="Times New Roman" pitchFamily="18" charset="0"/>
              </a:rPr>
              <a:t>Пожалуйста</a:t>
            </a:r>
            <a:r>
              <a:rPr lang="ru-RU" sz="1600" b="1" dirty="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b="1" dirty="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Кошмар</a:t>
            </a:r>
            <a:r>
              <a:rPr lang="ru-RU" sz="1600" b="1" dirty="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 </a:t>
            </a:r>
            <a:r>
              <a:rPr lang="ru-RU" sz="1600" dirty="0">
                <a:solidFill>
                  <a:schemeClr val="bg1"/>
                </a:solidFill>
                <a:latin typeface="Times New Roman" pitchFamily="18" charset="0"/>
                <a:cs typeface="Times New Roman" pitchFamily="18" charset="0"/>
              </a:rPr>
              <a:t>Ужас</a:t>
            </a:r>
            <a:r>
              <a:rPr lang="ru-RU" sz="1600" b="1" dirty="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a:t>
            </a:r>
            <a:r>
              <a:rPr lang="ru-RU" sz="1600" dirty="0">
                <a:solidFill>
                  <a:schemeClr val="bg1"/>
                </a:solidFill>
                <a:latin typeface="Times New Roman" pitchFamily="18" charset="0"/>
                <a:cs typeface="Times New Roman" pitchFamily="18" charset="0"/>
              </a:rPr>
              <a:t>: Но мы не сдадимся</a:t>
            </a:r>
            <a:r>
              <a:rPr lang="ru-RU" sz="1600" b="1" dirty="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 </a:t>
            </a:r>
            <a:r>
              <a:rPr lang="ru-RU" sz="1600" dirty="0">
                <a:solidFill>
                  <a:schemeClr val="bg1"/>
                </a:solidFill>
                <a:latin typeface="Times New Roman" pitchFamily="18" charset="0"/>
                <a:cs typeface="Times New Roman" pitchFamily="18" charset="0"/>
              </a:rPr>
              <a:t>Именно!</a:t>
            </a:r>
            <a:endParaRPr lang="et-EE" sz="1600" dirty="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b="1" dirty="0">
                <a:solidFill>
                  <a:schemeClr val="bg1"/>
                </a:solidFill>
                <a:latin typeface="Times New Roman" pitchFamily="18" charset="0"/>
                <a:cs typeface="Times New Roman" pitchFamily="18" charset="0"/>
              </a:rPr>
              <a:t>: </a:t>
            </a:r>
            <a:r>
              <a:rPr lang="en-GB" sz="1600" dirty="0">
                <a:solidFill>
                  <a:schemeClr val="bg1"/>
                </a:solidFill>
                <a:latin typeface="Times New Roman" pitchFamily="18" charset="0"/>
                <a:cs typeface="Times New Roman" pitchFamily="18" charset="0"/>
              </a:rPr>
              <a:t>We must concentrate our brain power to get the waves working.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 </a:t>
            </a:r>
            <a:r>
              <a:rPr lang="en-GB" sz="1600" dirty="0">
                <a:solidFill>
                  <a:schemeClr val="bg1"/>
                </a:solidFill>
                <a:latin typeface="Times New Roman" pitchFamily="18" charset="0"/>
                <a:cs typeface="Times New Roman" pitchFamily="18" charset="0"/>
              </a:rPr>
              <a:t>There are only two of us. We haven’t enough power. If only we were ten or a hundred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TANJA: </a:t>
            </a:r>
            <a:r>
              <a:rPr lang="en-GB" sz="1600" dirty="0">
                <a:solidFill>
                  <a:schemeClr val="bg1"/>
                </a:solidFill>
                <a:latin typeface="Times New Roman" pitchFamily="18" charset="0"/>
                <a:cs typeface="Times New Roman" pitchFamily="18" charset="0"/>
              </a:rPr>
              <a:t>Then the experiment would work, for sure! </a:t>
            </a:r>
            <a:endParaRPr lang="et-EE" sz="1600" dirty="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b="1" dirty="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Мы сосредоточим силу мысли и приведём волну в движение.</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 </a:t>
            </a:r>
            <a:r>
              <a:rPr lang="ru-RU" sz="1600" dirty="0">
                <a:solidFill>
                  <a:schemeClr val="bg1"/>
                </a:solidFill>
                <a:latin typeface="Times New Roman" pitchFamily="18" charset="0"/>
                <a:cs typeface="Times New Roman" pitchFamily="18" charset="0"/>
              </a:rPr>
              <a:t>Нас только двое. Нам не хватит сил. Но если бы нас было десять или сто, то...</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 </a:t>
            </a:r>
            <a:r>
              <a:rPr lang="ru-RU" sz="1600" dirty="0">
                <a:solidFill>
                  <a:schemeClr val="bg1"/>
                </a:solidFill>
                <a:latin typeface="Times New Roman" pitchFamily="18" charset="0"/>
                <a:cs typeface="Times New Roman" pitchFamily="18" charset="0"/>
              </a:rPr>
              <a:t>Тогда эксперимент обязательно удастся</a:t>
            </a:r>
            <a:r>
              <a:rPr lang="ru-RU" sz="1600" dirty="0" smtClean="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KAJAR: </a:t>
            </a:r>
            <a:r>
              <a:rPr lang="en-GB" sz="1600" dirty="0" smtClean="0">
                <a:solidFill>
                  <a:schemeClr val="bg1"/>
                </a:solidFill>
                <a:latin typeface="Times New Roman" pitchFamily="18" charset="0"/>
                <a:cs typeface="Times New Roman" pitchFamily="18" charset="0"/>
              </a:rPr>
              <a:t>Lets try! I will invite all my old friends from Earth. With our power of thought we can connect with the Universe</a:t>
            </a:r>
            <a:r>
              <a:rPr lang="en-GB" sz="1600" b="1" dirty="0" smtClean="0">
                <a:solidFill>
                  <a:schemeClr val="bg1"/>
                </a:solidFill>
                <a:latin typeface="Times New Roman" pitchFamily="18" charset="0"/>
                <a:cs typeface="Times New Roman" pitchFamily="18" charset="0"/>
              </a:rPr>
              <a:t>.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 </a:t>
            </a:r>
            <a:r>
              <a:rPr lang="en-GB" sz="1600" dirty="0" smtClean="0">
                <a:solidFill>
                  <a:schemeClr val="bg1"/>
                </a:solidFill>
                <a:latin typeface="Times New Roman" pitchFamily="18" charset="0"/>
                <a:cs typeface="Times New Roman" pitchFamily="18" charset="0"/>
              </a:rPr>
              <a:t>One, two, three – GO! </a:t>
            </a:r>
            <a:endParaRPr lang="et-EE" sz="1600" dirty="0" smtClean="0">
              <a:solidFill>
                <a:schemeClr val="bg1"/>
              </a:solidFill>
              <a:latin typeface="Times New Roman" pitchFamily="18" charset="0"/>
              <a:cs typeface="Times New Roman" pitchFamily="18" charset="0"/>
            </a:endParaRPr>
          </a:p>
          <a:p>
            <a:pPr>
              <a:buNone/>
            </a:pPr>
            <a:endParaRPr lang="et-EE" sz="1100" dirty="0" smtClean="0">
              <a:solidFill>
                <a:schemeClr val="bg1"/>
              </a:solidFill>
            </a:endParaRPr>
          </a:p>
          <a:p>
            <a:pPr>
              <a:buNone/>
            </a:pPr>
            <a:r>
              <a:rPr lang="ru-RU" sz="1600" b="1" dirty="0" smtClean="0">
                <a:solidFill>
                  <a:schemeClr val="bg1"/>
                </a:solidFill>
                <a:latin typeface="Times New Roman" pitchFamily="18" charset="0"/>
                <a:cs typeface="Times New Roman" pitchFamily="18" charset="0"/>
              </a:rPr>
              <a:t>КАЯР: </a:t>
            </a:r>
            <a:r>
              <a:rPr lang="ru-RU" sz="1600" dirty="0" smtClean="0">
                <a:solidFill>
                  <a:schemeClr val="bg1"/>
                </a:solidFill>
                <a:latin typeface="Times New Roman" pitchFamily="18" charset="0"/>
                <a:cs typeface="Times New Roman" pitchFamily="18" charset="0"/>
              </a:rPr>
              <a:t>Давай попробуем! Сначала позовём друзей с Земли. А когда они придут, направим все наши мысли в космос.</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 </a:t>
            </a:r>
            <a:r>
              <a:rPr lang="ru-RU" sz="1600" dirty="0" smtClean="0">
                <a:solidFill>
                  <a:schemeClr val="bg1"/>
                </a:solidFill>
                <a:latin typeface="Times New Roman" pitchFamily="18" charset="0"/>
                <a:cs typeface="Times New Roman" pitchFamily="18" charset="0"/>
              </a:rPr>
              <a:t>Три, два, один—  НАЧАЛИ!</a:t>
            </a:r>
            <a:endParaRPr lang="et-EE" sz="1600" dirty="0" smtClean="0">
              <a:solidFill>
                <a:schemeClr val="bg1"/>
              </a:solidFill>
              <a:latin typeface="Times New Roman" pitchFamily="18" charset="0"/>
              <a:cs typeface="Times New Roman" pitchFamily="18" charset="0"/>
            </a:endParaRPr>
          </a:p>
          <a:p>
            <a:pPr>
              <a:buNone/>
            </a:pPr>
            <a:endParaRPr lang="et-EE" sz="1100" dirty="0" smtClean="0">
              <a:solidFill>
                <a:schemeClr val="bg1"/>
              </a:solidFill>
            </a:endParaRPr>
          </a:p>
          <a:p>
            <a:pPr fontAlgn="base">
              <a:buNone/>
            </a:pPr>
            <a:r>
              <a:rPr lang="en-GB" sz="1600" b="1" dirty="0">
                <a:solidFill>
                  <a:schemeClr val="bg1"/>
                </a:solidFill>
                <a:latin typeface="Times New Roman" pitchFamily="18" charset="0"/>
                <a:cs typeface="Times New Roman" pitchFamily="18" charset="0"/>
              </a:rPr>
              <a:t>KAJAR: </a:t>
            </a:r>
            <a:r>
              <a:rPr lang="en-GB" sz="1600" dirty="0">
                <a:solidFill>
                  <a:schemeClr val="bg1"/>
                </a:solidFill>
                <a:latin typeface="Times New Roman" pitchFamily="18" charset="0"/>
                <a:cs typeface="Times New Roman" pitchFamily="18" charset="0"/>
              </a:rPr>
              <a:t>Dear friends! Welcome! Thank you for joining your thoughts to ours!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TANJA: </a:t>
            </a:r>
            <a:r>
              <a:rPr lang="en-GB" sz="1600" dirty="0">
                <a:solidFill>
                  <a:schemeClr val="bg1"/>
                </a:solidFill>
                <a:latin typeface="Times New Roman" pitchFamily="18" charset="0"/>
                <a:cs typeface="Times New Roman" pitchFamily="18" charset="0"/>
              </a:rPr>
              <a:t>Concentrate!</a:t>
            </a:r>
            <a:r>
              <a:rPr lang="en-GB" sz="1600" b="1" dirty="0">
                <a:solidFill>
                  <a:schemeClr val="bg1"/>
                </a:solidFill>
                <a:latin typeface="Times New Roman" pitchFamily="18" charset="0"/>
                <a:cs typeface="Times New Roman" pitchFamily="18" charset="0"/>
              </a:rPr>
              <a:t>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KÕIK: </a:t>
            </a:r>
            <a:r>
              <a:rPr lang="en-GB" sz="1600" dirty="0">
                <a:solidFill>
                  <a:schemeClr val="bg1"/>
                </a:solidFill>
                <a:latin typeface="Times New Roman" pitchFamily="18" charset="0"/>
                <a:cs typeface="Times New Roman" pitchFamily="18" charset="0"/>
              </a:rPr>
              <a:t>Concentrate!</a:t>
            </a:r>
            <a:endParaRPr lang="et-EE" sz="1600" dirty="0">
              <a:solidFill>
                <a:schemeClr val="bg1"/>
              </a:solidFill>
              <a:latin typeface="Times New Roman" pitchFamily="18" charset="0"/>
              <a:cs typeface="Times New Roman" pitchFamily="18" charset="0"/>
            </a:endParaRPr>
          </a:p>
          <a:p>
            <a:pPr>
              <a:buNone/>
            </a:pPr>
            <a:endParaRPr lang="et-EE" sz="1100" dirty="0" smtClean="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 </a:t>
            </a:r>
            <a:r>
              <a:rPr lang="ru-RU" sz="1600" dirty="0">
                <a:solidFill>
                  <a:schemeClr val="bg1"/>
                </a:solidFill>
                <a:latin typeface="Times New Roman" pitchFamily="18" charset="0"/>
                <a:cs typeface="Times New Roman" pitchFamily="18" charset="0"/>
              </a:rPr>
              <a:t>Дорогие друзья! Спасибо, что вы пришли! Спасибо, что вы с нами!</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 </a:t>
            </a:r>
            <a:r>
              <a:rPr lang="ru-RU" sz="1600" dirty="0">
                <a:solidFill>
                  <a:schemeClr val="bg1"/>
                </a:solidFill>
                <a:latin typeface="Times New Roman" pitchFamily="18" charset="0"/>
                <a:cs typeface="Times New Roman" pitchFamily="18" charset="0"/>
              </a:rPr>
              <a:t>Сосредоточимся!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ВСЕ: </a:t>
            </a:r>
            <a:r>
              <a:rPr lang="ru-RU" sz="1600" dirty="0">
                <a:solidFill>
                  <a:schemeClr val="bg1"/>
                </a:solidFill>
                <a:latin typeface="Times New Roman" pitchFamily="18" charset="0"/>
                <a:cs typeface="Times New Roman" pitchFamily="18" charset="0"/>
              </a:rPr>
              <a:t>Сосредоточимся</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endParaRPr>
          </a:p>
          <a:p>
            <a:pPr>
              <a:buNone/>
            </a:pPr>
            <a:endParaRPr lang="et-EE" sz="1000" dirty="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Быть может там в звездной дали планирует кто-то полет на нашу Землю родную.</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Быть может </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из обсерватория Тыраваре, откуда кто-то прямо сейчас пристально хочет получить контакт с Землёй.</a:t>
            </a:r>
            <a:endParaRPr lang="et-EE" sz="1600" dirty="0" smtClean="0">
              <a:solidFill>
                <a:schemeClr val="bg1"/>
              </a:solidFill>
              <a:latin typeface="Times New Roman" pitchFamily="18" charset="0"/>
              <a:cs typeface="Times New Roman" pitchFamily="18" charset="0"/>
            </a:endParaRPr>
          </a:p>
          <a:p>
            <a:pPr fontAlgn="base"/>
            <a:endParaRPr lang="et-EE" sz="1050" dirty="0" smtClean="0">
              <a:solidFill>
                <a:schemeClr val="bg1"/>
              </a:solidFill>
            </a:endParaRPr>
          </a:p>
          <a:p>
            <a:pPr fontAlgn="base">
              <a:buNone/>
            </a:pPr>
            <a:r>
              <a:rPr lang="en-GB" sz="1600" b="1" dirty="0" smtClean="0">
                <a:solidFill>
                  <a:schemeClr val="bg1"/>
                </a:solidFill>
                <a:latin typeface="Times New Roman" pitchFamily="18" charset="0"/>
                <a:cs typeface="Times New Roman" pitchFamily="18" charset="0"/>
              </a:rPr>
              <a:t>KAJAR</a:t>
            </a:r>
            <a:r>
              <a:rPr lang="en-GB" sz="1600" dirty="0" smtClean="0">
                <a:solidFill>
                  <a:schemeClr val="bg1"/>
                </a:solidFill>
                <a:latin typeface="Times New Roman" pitchFamily="18" charset="0"/>
                <a:cs typeface="Times New Roman" pitchFamily="18" charset="0"/>
              </a:rPr>
              <a:t> and </a:t>
            </a:r>
            <a:r>
              <a:rPr lang="en-GB" sz="1600" b="1" dirty="0"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In </a:t>
            </a:r>
            <a:r>
              <a:rPr lang="en-GB" sz="1600" dirty="0" err="1" smtClean="0">
                <a:solidFill>
                  <a:schemeClr val="bg1"/>
                </a:solidFill>
                <a:latin typeface="Times New Roman" pitchFamily="18" charset="0"/>
                <a:cs typeface="Times New Roman" pitchFamily="18" charset="0"/>
              </a:rPr>
              <a:t>Tõravere</a:t>
            </a:r>
            <a:r>
              <a:rPr lang="en-GB" sz="1600" dirty="0" smtClean="0">
                <a:solidFill>
                  <a:schemeClr val="bg1"/>
                </a:solidFill>
                <a:latin typeface="Times New Roman" pitchFamily="18" charset="0"/>
                <a:cs typeface="Times New Roman" pitchFamily="18" charset="0"/>
              </a:rPr>
              <a:t> Observatory we wait eagerly</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for this someone to contact Earth</a:t>
            </a:r>
            <a:endParaRPr lang="et-EE" sz="1600" dirty="0" smtClean="0">
              <a:solidFill>
                <a:schemeClr val="bg1"/>
              </a:solidFill>
              <a:latin typeface="Times New Roman" pitchFamily="18" charset="0"/>
              <a:cs typeface="Times New Roman" pitchFamily="18" charset="0"/>
            </a:endParaRPr>
          </a:p>
          <a:p>
            <a:pPr fontAlgn="base">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и </a:t>
            </a: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 </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Быть может </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из обсерватория Тыраваре, откуда кто-то прямо сейчас пристально хочет получить контакт с</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Землёй.</a:t>
            </a: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endParaRPr>
          </a:p>
          <a:p>
            <a:pPr>
              <a:buNone/>
            </a:pPr>
            <a:endParaRPr lang="et-EE" sz="1600" dirty="0" smtClean="0">
              <a:solidFill>
                <a:schemeClr val="bg1"/>
              </a:solidFill>
            </a:endParaRPr>
          </a:p>
          <a:p>
            <a:pPr>
              <a:buNone/>
            </a:pPr>
            <a:endParaRPr lang="et-EE" sz="1600" dirty="0" smtClean="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EDARON</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Oh</a:t>
            </a:r>
            <a:r>
              <a:rPr lang="en-GB" sz="1800" dirty="0">
                <a:solidFill>
                  <a:schemeClr val="bg1"/>
                </a:solidFill>
                <a:latin typeface="Times New Roman" pitchFamily="18" charset="0"/>
                <a:cs typeface="Times New Roman" pitchFamily="18" charset="0"/>
              </a:rPr>
              <a:t>, how I hate fuss and bother!</a:t>
            </a:r>
            <a:endParaRPr lang="et-EE" sz="1800" dirty="0">
              <a:solidFill>
                <a:schemeClr val="bg1"/>
              </a:solidFill>
              <a:latin typeface="Times New Roman" pitchFamily="18" charset="0"/>
              <a:cs typeface="Times New Roman" pitchFamily="18" charset="0"/>
            </a:endParaRPr>
          </a:p>
          <a:p>
            <a:pPr fontAlgn="base">
              <a:buNone/>
            </a:pPr>
            <a:r>
              <a:rPr lang="en-GB" sz="1800" dirty="0">
                <a:solidFill>
                  <a:schemeClr val="bg1"/>
                </a:solidFill>
                <a:latin typeface="Times New Roman" pitchFamily="18" charset="0"/>
                <a:cs typeface="Times New Roman" pitchFamily="18" charset="0"/>
              </a:rPr>
              <a:t>What’s bubbling on our quiet planet?</a:t>
            </a:r>
            <a:endParaRPr lang="et-EE" sz="1800" dirty="0">
              <a:solidFill>
                <a:schemeClr val="bg1"/>
              </a:solidFill>
              <a:latin typeface="Times New Roman" pitchFamily="18" charset="0"/>
              <a:cs typeface="Times New Roman" pitchFamily="18" charset="0"/>
            </a:endParaRPr>
          </a:p>
          <a:p>
            <a:pPr fontAlgn="base">
              <a:buNone/>
            </a:pPr>
            <a:r>
              <a:rPr lang="en-GB" sz="1800" dirty="0">
                <a:solidFill>
                  <a:schemeClr val="bg1"/>
                </a:solidFill>
                <a:latin typeface="Times New Roman" pitchFamily="18" charset="0"/>
                <a:cs typeface="Times New Roman" pitchFamily="18" charset="0"/>
              </a:rPr>
              <a:t>I don’t like scientists at all, you know</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these </a:t>
            </a:r>
            <a:r>
              <a:rPr lang="en-GB" sz="1800" dirty="0">
                <a:solidFill>
                  <a:schemeClr val="bg1"/>
                </a:solidFill>
                <a:latin typeface="Times New Roman" pitchFamily="18" charset="0"/>
                <a:cs typeface="Times New Roman" pitchFamily="18" charset="0"/>
              </a:rPr>
              <a:t>clever people don’t impress me</a:t>
            </a:r>
            <a:r>
              <a:rPr lang="en-GB" sz="1800" dirty="0" smtClean="0">
                <a:solidFill>
                  <a:schemeClr val="bg1"/>
                </a:solidFill>
                <a:latin typeface="Times New Roman" pitchFamily="18" charset="0"/>
                <a:cs typeface="Times New Roman" pitchFamily="18" charset="0"/>
              </a:rPr>
              <a:t>!</a:t>
            </a:r>
            <a:endParaRPr lang="et-EE" sz="1800" dirty="0">
              <a:solidFill>
                <a:schemeClr val="bg1"/>
              </a:solidFill>
              <a:latin typeface="Times New Roman" pitchFamily="18" charset="0"/>
              <a:cs typeface="Times New Roman" pitchFamily="18" charset="0"/>
            </a:endParaRPr>
          </a:p>
          <a:p>
            <a:pPr fontAlgn="base">
              <a:buNone/>
            </a:pPr>
            <a:r>
              <a:rPr lang="en-GB" sz="1800" dirty="0">
                <a:solidFill>
                  <a:schemeClr val="bg1"/>
                </a:solidFill>
                <a:latin typeface="Times New Roman" pitchFamily="18" charset="0"/>
                <a:cs typeface="Times New Roman" pitchFamily="18" charset="0"/>
              </a:rPr>
              <a:t>Especially if the scientist is female</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Even </a:t>
            </a:r>
            <a:r>
              <a:rPr lang="en-GB" sz="1800" dirty="0">
                <a:solidFill>
                  <a:schemeClr val="bg1"/>
                </a:solidFill>
                <a:latin typeface="Times New Roman" pitchFamily="18" charset="0"/>
                <a:cs typeface="Times New Roman" pitchFamily="18" charset="0"/>
              </a:rPr>
              <a:t>worse if she’s young and beautiful.</a:t>
            </a:r>
            <a:endParaRPr lang="et-EE" sz="1800" dirty="0">
              <a:solidFill>
                <a:schemeClr val="bg1"/>
              </a:solidFill>
              <a:latin typeface="Times New Roman" pitchFamily="18" charset="0"/>
              <a:cs typeface="Times New Roman" pitchFamily="18" charset="0"/>
            </a:endParaRPr>
          </a:p>
          <a:p>
            <a:pPr fontAlgn="base">
              <a:buNone/>
            </a:pPr>
            <a:r>
              <a:rPr lang="en-GB" sz="1800" dirty="0">
                <a:solidFill>
                  <a:schemeClr val="bg1"/>
                </a:solidFill>
                <a:latin typeface="Times New Roman" pitchFamily="18" charset="0"/>
                <a:cs typeface="Times New Roman" pitchFamily="18" charset="0"/>
              </a:rPr>
              <a:t>How awful to see her reputation grow, </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And </a:t>
            </a:r>
            <a:r>
              <a:rPr lang="en-GB" sz="1800" dirty="0">
                <a:solidFill>
                  <a:schemeClr val="bg1"/>
                </a:solidFill>
                <a:latin typeface="Times New Roman" pitchFamily="18" charset="0"/>
                <a:cs typeface="Times New Roman" pitchFamily="18" charset="0"/>
              </a:rPr>
              <a:t>hear the resounding boom of her choir of admirers</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r>
            <a:br>
              <a:rPr lang="et-EE" sz="1800" dirty="0" smtClean="0">
                <a:solidFill>
                  <a:schemeClr val="bg1"/>
                </a:solidFill>
                <a:latin typeface="Times New Roman" pitchFamily="18" charset="0"/>
                <a:cs typeface="Times New Roman" pitchFamily="18" charset="0"/>
              </a:rPr>
            </a:br>
            <a:endParaRPr lang="et-EE" sz="1000" dirty="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a:t>
            </a:r>
            <a:r>
              <a:rPr lang="en-GB" sz="1800" dirty="0" err="1">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You are our great hope!</a:t>
            </a:r>
            <a:endParaRPr lang="et-EE" sz="1800" dirty="0">
              <a:solidFill>
                <a:schemeClr val="bg1"/>
              </a:solidFill>
              <a:latin typeface="Times New Roman" pitchFamily="18" charset="0"/>
              <a:cs typeface="Times New Roman" pitchFamily="18" charset="0"/>
            </a:endParaRPr>
          </a:p>
          <a:p>
            <a:pPr fontAlgn="base">
              <a:buNone/>
            </a:pPr>
            <a:r>
              <a:rPr lang="en-GB" sz="1800" dirty="0" err="1">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Without you science is nothing!“</a:t>
            </a:r>
            <a:endParaRPr lang="et-EE" sz="1800" dirty="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Ах </a:t>
            </a:r>
            <a:r>
              <a:rPr lang="ru-RU" sz="1800" dirty="0">
                <a:solidFill>
                  <a:schemeClr val="bg1"/>
                </a:solidFill>
                <a:latin typeface="Times New Roman" pitchFamily="18" charset="0"/>
                <a:cs typeface="Times New Roman" pitchFamily="18" charset="0"/>
              </a:rPr>
              <a:t>как ненавистны мне шум и веселье!</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Зачем же кипит маленькая наша планета?</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Для учёных. же, знайте, терпения нет</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мудрец </a:t>
            </a:r>
            <a:r>
              <a:rPr lang="ru-RU" sz="1800" dirty="0">
                <a:solidFill>
                  <a:schemeClr val="bg1"/>
                </a:solidFill>
                <a:latin typeface="Times New Roman" pitchFamily="18" charset="0"/>
                <a:cs typeface="Times New Roman" pitchFamily="18" charset="0"/>
              </a:rPr>
              <a:t>никакой мне не авторитет</a:t>
            </a:r>
            <a:r>
              <a:rPr lang="ru-RU" sz="1800" dirty="0" smtClean="0">
                <a:solidFill>
                  <a:schemeClr val="bg1"/>
                </a:solidFill>
                <a:latin typeface="Times New Roman" pitchFamily="18" charset="0"/>
                <a:cs typeface="Times New Roman" pitchFamily="18" charset="0"/>
              </a:rPr>
              <a:t>.</a:t>
            </a:r>
            <a:r>
              <a:rPr lang="ru-RU" sz="1800" dirty="0">
                <a:solidFill>
                  <a:schemeClr val="bg1"/>
                </a:solidFill>
                <a:latin typeface="Times New Roman" pitchFamily="18" charset="0"/>
                <a:cs typeface="Times New Roman" pitchFamily="18" charset="0"/>
              </a:rPr>
              <a:t> </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Катастрофа, когда учёный женского пола</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не </a:t>
            </a:r>
            <a:r>
              <a:rPr lang="ru-RU" sz="1800" dirty="0">
                <a:solidFill>
                  <a:schemeClr val="bg1"/>
                </a:solidFill>
                <a:latin typeface="Times New Roman" pitchFamily="18" charset="0"/>
                <a:cs typeface="Times New Roman" pitchFamily="18" charset="0"/>
              </a:rPr>
              <a:t>терплю молодости и красоты произвола.</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О ужас, если растёт и крепнет её слава</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цветёт </a:t>
            </a:r>
            <a:r>
              <a:rPr lang="ru-RU" sz="1800" dirty="0">
                <a:solidFill>
                  <a:schemeClr val="bg1"/>
                </a:solidFill>
                <a:latin typeface="Times New Roman" pitchFamily="18" charset="0"/>
                <a:cs typeface="Times New Roman" pitchFamily="18" charset="0"/>
              </a:rPr>
              <a:t>и множится фанатов орава</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r>
            <a:br>
              <a:rPr lang="et-EE" sz="1800" dirty="0" smtClean="0">
                <a:solidFill>
                  <a:schemeClr val="bg1"/>
                </a:solidFill>
                <a:latin typeface="Times New Roman" pitchFamily="18" charset="0"/>
                <a:cs typeface="Times New Roman" pitchFamily="18" charset="0"/>
              </a:rPr>
            </a:br>
            <a:endParaRPr lang="et-EE" sz="1000" dirty="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a:t>
            </a:r>
            <a:r>
              <a:rPr lang="ru-RU" sz="1800" dirty="0">
                <a:solidFill>
                  <a:schemeClr val="bg1"/>
                </a:solidFill>
                <a:latin typeface="Times New Roman" pitchFamily="18" charset="0"/>
                <a:cs typeface="Times New Roman" pitchFamily="18" charset="0"/>
              </a:rPr>
              <a:t>Аэлита! Аэлита! Ты наша надежда!</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Аэлита! Аэлита! Без тебя нет </a:t>
            </a:r>
            <a:r>
              <a:rPr lang="ru-RU" sz="1800" dirty="0" smtClean="0">
                <a:solidFill>
                  <a:schemeClr val="bg1"/>
                </a:solidFill>
                <a:latin typeface="Times New Roman" pitchFamily="18" charset="0"/>
                <a:cs typeface="Times New Roman" pitchFamily="18" charset="0"/>
              </a:rPr>
              <a:t>науки</a:t>
            </a:r>
            <a:r>
              <a:rPr lang="ru-RU" sz="1800" dirty="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9552" y="692696"/>
            <a:ext cx="3960440" cy="5688632"/>
          </a:xfrm>
        </p:spPr>
        <p:txBody>
          <a:bodyPr>
            <a:normAutofit fontScale="62500" lnSpcReduction="20000"/>
          </a:bodyPr>
          <a:lstStyle/>
          <a:p>
            <a:pPr algn="ctr">
              <a:buNone/>
            </a:pPr>
            <a:r>
              <a:rPr lang="et-EE" b="1" dirty="0" smtClean="0">
                <a:solidFill>
                  <a:schemeClr val="bg1"/>
                </a:solidFill>
                <a:latin typeface="Times New Roman" pitchFamily="18" charset="0"/>
                <a:cs typeface="Times New Roman" pitchFamily="18" charset="0"/>
              </a:rPr>
              <a:t>CHOIRE</a:t>
            </a:r>
          </a:p>
          <a:p>
            <a:pPr algn="ctr" fontAlgn="base">
              <a:buNone/>
            </a:pPr>
            <a:r>
              <a:rPr lang="en-GB" b="1" dirty="0" smtClean="0">
                <a:solidFill>
                  <a:schemeClr val="bg1"/>
                </a:solidFill>
                <a:latin typeface="Times New Roman" pitchFamily="18" charset="0"/>
                <a:cs typeface="Times New Roman" pitchFamily="18" charset="0"/>
              </a:rPr>
              <a:t>Listen everyone listen! </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Learning is a victory for all!</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Study and learn, wisdom is good,</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open your eyes, ears and mind! </a:t>
            </a:r>
          </a:p>
          <a:p>
            <a:pPr algn="ctr" fontAlgn="base">
              <a:buNone/>
            </a:pPr>
            <a:r>
              <a:rPr lang="en-GB" b="1" dirty="0" smtClean="0">
                <a:solidFill>
                  <a:schemeClr val="bg1"/>
                </a:solidFill>
                <a:latin typeface="Times New Roman" pitchFamily="18" charset="0"/>
                <a:cs typeface="Times New Roman" pitchFamily="18" charset="0"/>
              </a:rPr>
              <a:t> </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Knowledge is wealth, this is wisdom! </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Knuckle down, learn, get a sweaty shirt!</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But don’t forget about others,  </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everyone has their own small miracle! </a:t>
            </a:r>
          </a:p>
          <a:p>
            <a:pPr algn="ctr">
              <a:buNone/>
            </a:pP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See how all around the world,</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joy and goodness are celebrated.</a:t>
            </a:r>
            <a:endParaRPr lang="et-EE" b="1" dirty="0" smtClean="0">
              <a:solidFill>
                <a:schemeClr val="bg1"/>
              </a:solidFill>
              <a:latin typeface="Times New Roman" pitchFamily="18" charset="0"/>
              <a:cs typeface="Times New Roman" pitchFamily="18" charset="0"/>
            </a:endParaRPr>
          </a:p>
          <a:p>
            <a:pPr algn="ctr" fontAlgn="base">
              <a:buNone/>
            </a:pPr>
            <a:r>
              <a:rPr lang="en-GB" b="1" dirty="0" smtClean="0">
                <a:solidFill>
                  <a:schemeClr val="bg1"/>
                </a:solidFill>
                <a:latin typeface="Times New Roman" pitchFamily="18" charset="0"/>
                <a:cs typeface="Times New Roman" pitchFamily="18" charset="0"/>
              </a:rPr>
              <a:t>There are millions of miracles in this world</a:t>
            </a:r>
            <a:endParaRPr lang="et-EE" b="1" dirty="0" smtClean="0">
              <a:solidFill>
                <a:schemeClr val="bg1"/>
              </a:solidFill>
              <a:latin typeface="Times New Roman" pitchFamily="18" charset="0"/>
              <a:cs typeface="Times New Roman" pitchFamily="18" charset="0"/>
            </a:endParaRPr>
          </a:p>
          <a:p>
            <a:pPr algn="ctr">
              <a:buNone/>
            </a:pPr>
            <a:r>
              <a:rPr lang="en-GB" b="1" dirty="0" smtClean="0">
                <a:solidFill>
                  <a:schemeClr val="bg1"/>
                </a:solidFill>
                <a:latin typeface="Times New Roman" pitchFamily="18" charset="0"/>
                <a:cs typeface="Times New Roman" pitchFamily="18" charset="0"/>
              </a:rPr>
              <a:t>in the microscope lens or in the great universe</a:t>
            </a:r>
          </a:p>
          <a:p>
            <a:pPr algn="ctr">
              <a:buNone/>
            </a:pPr>
            <a:endParaRPr lang="en-GB" b="1" dirty="0" smtClean="0">
              <a:solidFill>
                <a:schemeClr val="bg1"/>
              </a:solidFill>
              <a:latin typeface="Times New Roman" pitchFamily="18" charset="0"/>
              <a:cs typeface="Times New Roman" pitchFamily="18" charset="0"/>
            </a:endParaRPr>
          </a:p>
          <a:p>
            <a:pPr algn="ctr">
              <a:buNone/>
            </a:pPr>
            <a:endParaRPr lang="en-GB" b="1" dirty="0" smtClean="0">
              <a:solidFill>
                <a:schemeClr val="bg1"/>
              </a:solidFill>
              <a:latin typeface="Times New Roman" pitchFamily="18" charset="0"/>
              <a:cs typeface="Times New Roman" pitchFamily="18" charset="0"/>
            </a:endParaRPr>
          </a:p>
          <a:p>
            <a:pPr algn="ctr">
              <a:buNone/>
            </a:pPr>
            <a:endParaRPr lang="en-GB" b="1" dirty="0" smtClean="0">
              <a:solidFill>
                <a:schemeClr val="bg1"/>
              </a:solidFill>
              <a:latin typeface="Times New Roman" pitchFamily="18" charset="0"/>
              <a:cs typeface="Times New Roman" pitchFamily="18" charset="0"/>
            </a:endParaRPr>
          </a:p>
          <a:p>
            <a:pPr algn="ctr">
              <a:buNone/>
            </a:pPr>
            <a:endParaRPr lang="en-GB" b="1" dirty="0" smtClean="0">
              <a:solidFill>
                <a:schemeClr val="bg1"/>
              </a:solidFill>
              <a:latin typeface="Times New Roman" pitchFamily="18" charset="0"/>
              <a:cs typeface="Times New Roman" pitchFamily="18" charset="0"/>
            </a:endParaRPr>
          </a:p>
          <a:p>
            <a:pPr algn="ctr">
              <a:buNone/>
            </a:pPr>
            <a:endParaRPr lang="en-GB" b="1" dirty="0" smtClean="0">
              <a:solidFill>
                <a:schemeClr val="bg1"/>
              </a:solidFill>
              <a:latin typeface="Times New Roman" pitchFamily="18" charset="0"/>
              <a:cs typeface="Times New Roman" pitchFamily="18" charset="0"/>
            </a:endParaRPr>
          </a:p>
          <a:p>
            <a:pPr algn="ctr">
              <a:buNone/>
            </a:pPr>
            <a:endParaRPr lang="et-EE" b="1" dirty="0" smtClean="0">
              <a:solidFill>
                <a:schemeClr val="bg1"/>
              </a:solidFill>
              <a:latin typeface="Times New Roman" pitchFamily="18" charset="0"/>
              <a:cs typeface="Times New Roman" pitchFamily="18" charset="0"/>
            </a:endParaRPr>
          </a:p>
          <a:p>
            <a:endParaRPr lang="et-EE" b="1" dirty="0">
              <a:solidFill>
                <a:schemeClr val="bg1"/>
              </a:solidFill>
            </a:endParaRPr>
          </a:p>
        </p:txBody>
      </p:sp>
      <p:sp>
        <p:nvSpPr>
          <p:cNvPr id="4" name="Content Placeholder 3"/>
          <p:cNvSpPr>
            <a:spLocks noGrp="1"/>
          </p:cNvSpPr>
          <p:nvPr>
            <p:ph sz="half" idx="2"/>
          </p:nvPr>
        </p:nvSpPr>
        <p:spPr>
          <a:xfrm>
            <a:off x="4648200" y="476672"/>
            <a:ext cx="4100264" cy="5649491"/>
          </a:xfrm>
        </p:spPr>
        <p:txBody>
          <a:bodyPr>
            <a:normAutofit fontScale="62500" lnSpcReduction="20000"/>
          </a:bodyPr>
          <a:lstStyle/>
          <a:p>
            <a:pPr algn="ctr">
              <a:buNone/>
            </a:pPr>
            <a:endParaRPr lang="en-GB" dirty="0" smtClean="0">
              <a:solidFill>
                <a:schemeClr val="bg1"/>
              </a:solidFill>
              <a:latin typeface="Times New Roman" pitchFamily="18" charset="0"/>
              <a:cs typeface="Times New Roman" pitchFamily="18" charset="0"/>
            </a:endParaRPr>
          </a:p>
          <a:p>
            <a:pPr algn="ctr">
              <a:buNone/>
            </a:pPr>
            <a:r>
              <a:rPr lang="ru-RU" b="1" dirty="0" smtClean="0">
                <a:solidFill>
                  <a:schemeClr val="bg1"/>
                </a:solidFill>
                <a:latin typeface="Times New Roman" pitchFamily="18" charset="0"/>
                <a:cs typeface="Times New Roman" pitchFamily="18" charset="0"/>
              </a:rPr>
              <a:t>ХОР</a:t>
            </a:r>
            <a:endParaRPr lang="en-GB"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Слушайте, слушайте все!</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Знания —  победа для всех!</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Учись и исследуй, мудрость —   на благо,</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Откройте глаза, задуматься надо!</a:t>
            </a:r>
            <a:endParaRPr lang="en-GB" dirty="0" smtClean="0">
              <a:solidFill>
                <a:schemeClr val="bg1"/>
              </a:solidFill>
              <a:latin typeface="Times New Roman" pitchFamily="18" charset="0"/>
              <a:cs typeface="Times New Roman" pitchFamily="18" charset="0"/>
            </a:endParaRPr>
          </a:p>
          <a:p>
            <a:pPr algn="ctr">
              <a:buNone/>
            </a:pPr>
            <a:endParaRPr lang="en-GB"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Мудрость — богатство, будь же умён!</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Усердствуй, учись в поте своём!</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Но не забудь и о людях вокруг,</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толика чуда проснётся в них вдруг!</a:t>
            </a:r>
            <a:endParaRPr lang="en-GB"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Смотри же на мир вокруг себя,</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не жалей похвалы и радуйся!</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Мир полон чудес, им не уйти от тебя:</a:t>
            </a:r>
            <a:endParaRPr lang="et-EE" dirty="0" smtClean="0">
              <a:solidFill>
                <a:schemeClr val="bg1"/>
              </a:solidFill>
              <a:latin typeface="Times New Roman" pitchFamily="18" charset="0"/>
              <a:cs typeface="Times New Roman" pitchFamily="18" charset="0"/>
            </a:endParaRPr>
          </a:p>
          <a:p>
            <a:pPr algn="ctr">
              <a:buNone/>
            </a:pPr>
            <a:r>
              <a:rPr lang="ru-RU" dirty="0" smtClean="0">
                <a:solidFill>
                  <a:schemeClr val="bg1"/>
                </a:solidFill>
                <a:latin typeface="Times New Roman" pitchFamily="18" charset="0"/>
                <a:cs typeface="Times New Roman" pitchFamily="18" charset="0"/>
              </a:rPr>
              <a:t>под лупой и в космосе —  миллионы повсюду!</a:t>
            </a:r>
            <a:endParaRPr lang="en-GB" dirty="0" smtClean="0">
              <a:solidFill>
                <a:schemeClr val="bg1"/>
              </a:solidFill>
              <a:latin typeface="Times New Roman" pitchFamily="18" charset="0"/>
              <a:cs typeface="Times New Roman" pitchFamily="18" charset="0"/>
            </a:endParaRPr>
          </a:p>
          <a:p>
            <a:endParaRPr lang="et-EE"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wipe(down)">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Effect transition="in" filter="wipe(down)">
                                      <p:cBhvr>
                                        <p:cTn id="77" dur="500"/>
                                        <p:tgtEl>
                                          <p:spTgt spid="4">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Effect transition="in" filter="wipe(down)">
                                      <p:cBhvr>
                                        <p:cTn id="82" dur="500"/>
                                        <p:tgtEl>
                                          <p:spTgt spid="4">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Effect transition="in" filter="wipe(down)">
                                      <p:cBhvr>
                                        <p:cTn id="87" dur="500"/>
                                        <p:tgtEl>
                                          <p:spTgt spid="4">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txEl>
                                              <p:pRg st="4" end="4"/>
                                            </p:txEl>
                                          </p:spTgt>
                                        </p:tgtEl>
                                        <p:attrNameLst>
                                          <p:attrName>style.visibility</p:attrName>
                                        </p:attrNameLst>
                                      </p:cBhvr>
                                      <p:to>
                                        <p:strVal val="visible"/>
                                      </p:to>
                                    </p:set>
                                    <p:animEffect transition="in" filter="wipe(down)">
                                      <p:cBhvr>
                                        <p:cTn id="92" dur="500"/>
                                        <p:tgtEl>
                                          <p:spTgt spid="4">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wipe(down)">
                                      <p:cBhvr>
                                        <p:cTn id="97" dur="500"/>
                                        <p:tgtEl>
                                          <p:spTgt spid="4">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4">
                                            <p:txEl>
                                              <p:pRg st="7" end="7"/>
                                            </p:txEl>
                                          </p:spTgt>
                                        </p:tgtEl>
                                        <p:attrNameLst>
                                          <p:attrName>style.visibility</p:attrName>
                                        </p:attrNameLst>
                                      </p:cBhvr>
                                      <p:to>
                                        <p:strVal val="visible"/>
                                      </p:to>
                                    </p:set>
                                    <p:animEffect transition="in" filter="wipe(down)">
                                      <p:cBhvr>
                                        <p:cTn id="102" dur="500"/>
                                        <p:tgtEl>
                                          <p:spTgt spid="4">
                                            <p:txEl>
                                              <p:pRg st="7" end="7"/>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
                                            <p:txEl>
                                              <p:pRg st="8" end="8"/>
                                            </p:txEl>
                                          </p:spTgt>
                                        </p:tgtEl>
                                        <p:attrNameLst>
                                          <p:attrName>style.visibility</p:attrName>
                                        </p:attrNameLst>
                                      </p:cBhvr>
                                      <p:to>
                                        <p:strVal val="visible"/>
                                      </p:to>
                                    </p:set>
                                    <p:animEffect transition="in" filter="wipe(down)">
                                      <p:cBhvr>
                                        <p:cTn id="107" dur="500"/>
                                        <p:tgtEl>
                                          <p:spTgt spid="4">
                                            <p:txEl>
                                              <p:pRg st="8" end="8"/>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4">
                                            <p:txEl>
                                              <p:pRg st="9" end="9"/>
                                            </p:txEl>
                                          </p:spTgt>
                                        </p:tgtEl>
                                        <p:attrNameLst>
                                          <p:attrName>style.visibility</p:attrName>
                                        </p:attrNameLst>
                                      </p:cBhvr>
                                      <p:to>
                                        <p:strVal val="visible"/>
                                      </p:to>
                                    </p:set>
                                    <p:animEffect transition="in" filter="wipe(down)">
                                      <p:cBhvr>
                                        <p:cTn id="112" dur="500"/>
                                        <p:tgtEl>
                                          <p:spTgt spid="4">
                                            <p:txEl>
                                              <p:pRg st="9" end="9"/>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4">
                                            <p:txEl>
                                              <p:pRg st="10" end="10"/>
                                            </p:txEl>
                                          </p:spTgt>
                                        </p:tgtEl>
                                        <p:attrNameLst>
                                          <p:attrName>style.visibility</p:attrName>
                                        </p:attrNameLst>
                                      </p:cBhvr>
                                      <p:to>
                                        <p:strVal val="visible"/>
                                      </p:to>
                                    </p:set>
                                    <p:animEffect transition="in" filter="wipe(down)">
                                      <p:cBhvr>
                                        <p:cTn id="117" dur="500"/>
                                        <p:tgtEl>
                                          <p:spTgt spid="4">
                                            <p:txEl>
                                              <p:pRg st="10" end="1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4">
                                            <p:txEl>
                                              <p:pRg st="11" end="11"/>
                                            </p:txEl>
                                          </p:spTgt>
                                        </p:tgtEl>
                                        <p:attrNameLst>
                                          <p:attrName>style.visibility</p:attrName>
                                        </p:attrNameLst>
                                      </p:cBhvr>
                                      <p:to>
                                        <p:strVal val="visible"/>
                                      </p:to>
                                    </p:set>
                                    <p:animEffect transition="in" filter="wipe(down)">
                                      <p:cBhvr>
                                        <p:cTn id="122" dur="500"/>
                                        <p:tgtEl>
                                          <p:spTgt spid="4">
                                            <p:txEl>
                                              <p:pRg st="11" end="1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4">
                                            <p:txEl>
                                              <p:pRg st="12" end="12"/>
                                            </p:txEl>
                                          </p:spTgt>
                                        </p:tgtEl>
                                        <p:attrNameLst>
                                          <p:attrName>style.visibility</p:attrName>
                                        </p:attrNameLst>
                                      </p:cBhvr>
                                      <p:to>
                                        <p:strVal val="visible"/>
                                      </p:to>
                                    </p:set>
                                    <p:animEffect transition="in" filter="wipe(down)">
                                      <p:cBhvr>
                                        <p:cTn id="127" dur="500"/>
                                        <p:tgtEl>
                                          <p:spTgt spid="4">
                                            <p:txEl>
                                              <p:pRg st="12" end="12"/>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4">
                                            <p:txEl>
                                              <p:pRg st="13" end="13"/>
                                            </p:txEl>
                                          </p:spTgt>
                                        </p:tgtEl>
                                        <p:attrNameLst>
                                          <p:attrName>style.visibility</p:attrName>
                                        </p:attrNameLst>
                                      </p:cBhvr>
                                      <p:to>
                                        <p:strVal val="visible"/>
                                      </p:to>
                                    </p:set>
                                    <p:animEffect transition="in" filter="wipe(down)">
                                      <p:cBhvr>
                                        <p:cTn id="132" dur="500"/>
                                        <p:tgtEl>
                                          <p:spTgt spid="4">
                                            <p:txEl>
                                              <p:pRg st="13" end="13"/>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4">
                                            <p:txEl>
                                              <p:pRg st="14" end="14"/>
                                            </p:txEl>
                                          </p:spTgt>
                                        </p:tgtEl>
                                        <p:attrNameLst>
                                          <p:attrName>style.visibility</p:attrName>
                                        </p:attrNameLst>
                                      </p:cBhvr>
                                      <p:to>
                                        <p:strVal val="visible"/>
                                      </p:to>
                                    </p:set>
                                    <p:animEffect transition="in" filter="wipe(down)">
                                      <p:cBhvr>
                                        <p:cTn id="13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t-EE" sz="1600" b="1" dirty="0" smtClean="0">
                <a:solidFill>
                  <a:schemeClr val="bg1"/>
                </a:solidFill>
                <a:latin typeface="Times New Roman" pitchFamily="18" charset="0"/>
                <a:cs typeface="Times New Roman" pitchFamily="18" charset="0"/>
              </a:rPr>
              <a:t>EDARON:</a:t>
            </a:r>
            <a:endParaRPr lang="et-EE" sz="1600" b="1"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How ridiculous! Oh </a:t>
            </a:r>
            <a:r>
              <a:rPr lang="en-GB" sz="1600" dirty="0" err="1">
                <a:solidFill>
                  <a:schemeClr val="bg1"/>
                </a:solidFill>
                <a:latin typeface="Times New Roman" pitchFamily="18" charset="0"/>
                <a:cs typeface="Times New Roman" pitchFamily="18" charset="0"/>
              </a:rPr>
              <a:t>intellegent</a:t>
            </a:r>
            <a:r>
              <a:rPr lang="en-GB" sz="1600" dirty="0">
                <a:solidFill>
                  <a:schemeClr val="bg1"/>
                </a:solidFill>
                <a:latin typeface="Times New Roman" pitchFamily="18" charset="0"/>
                <a:cs typeface="Times New Roman" pitchFamily="18" charset="0"/>
              </a:rPr>
              <a:t> being of the Universe!</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The centre of the world is here, I know what I am.</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Why do we need contact with others?</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We’re the best and that’s the truth!</a:t>
            </a:r>
            <a:endParaRPr lang="et-EE" sz="1600" dirty="0">
              <a:solidFill>
                <a:schemeClr val="bg1"/>
              </a:solidFill>
              <a:latin typeface="Times New Roman" pitchFamily="18" charset="0"/>
              <a:cs typeface="Times New Roman" pitchFamily="18" charset="0"/>
            </a:endParaRPr>
          </a:p>
          <a:p>
            <a:pPr fontAlgn="base">
              <a:buNone/>
            </a:pPr>
            <a:endParaRPr lang="et-EE" sz="800" dirty="0" smtClean="0">
              <a:solidFill>
                <a:schemeClr val="bg1"/>
              </a:solidFill>
              <a:latin typeface="Times New Roman" pitchFamily="18" charset="0"/>
              <a:cs typeface="Times New Roman" pitchFamily="18" charset="0"/>
            </a:endParaRPr>
          </a:p>
          <a:p>
            <a:pPr fontAlgn="base">
              <a:buNone/>
            </a:pPr>
            <a:r>
              <a:rPr lang="en-GB" sz="1600" dirty="0" err="1"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a:t>
            </a:r>
            <a:r>
              <a:rPr lang="en-GB" sz="1600" dirty="0">
                <a:solidFill>
                  <a:schemeClr val="bg1"/>
                </a:solidFill>
                <a:latin typeface="Times New Roman" pitchFamily="18" charset="0"/>
                <a:cs typeface="Times New Roman" pitchFamily="18" charset="0"/>
              </a:rPr>
              <a:t>has invented a Star Gate,</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that can gather information, hear a far away call.</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The Universe has a planet called Earth,</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and she says we have friends there!</a:t>
            </a:r>
            <a:endParaRPr lang="et-EE" sz="1600" dirty="0">
              <a:solidFill>
                <a:schemeClr val="bg1"/>
              </a:solidFill>
              <a:latin typeface="Times New Roman" pitchFamily="18" charset="0"/>
              <a:cs typeface="Times New Roman" pitchFamily="18" charset="0"/>
            </a:endParaRPr>
          </a:p>
          <a:p>
            <a:pPr>
              <a:buNone/>
            </a:pPr>
            <a:endParaRPr lang="et-EE" sz="6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ЭДАРОН</a:t>
            </a:r>
            <a:r>
              <a:rPr lang="et-EE"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Смехотворно! Разумные твари в космосе!</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Пуп земли прямо здесь, я сам он и есть.</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Зачем нам нужен какой-то контакт!</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Мы лучшие —  это же факт!</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Но </a:t>
            </a:r>
            <a:r>
              <a:rPr lang="ru-RU" sz="1600" dirty="0">
                <a:solidFill>
                  <a:schemeClr val="bg1"/>
                </a:solidFill>
                <a:latin typeface="Times New Roman" pitchFamily="18" charset="0"/>
                <a:cs typeface="Times New Roman" pitchFamily="18" charset="0"/>
              </a:rPr>
              <a:t>Аэлита волноуловитель придумала,</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данные сводит он воедино и вдаль из разносит.</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На млечном пути есть планета, зовётся Земля,</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и клянётся она, что ждут там друзья</a:t>
            </a: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endParaRPr lang="et-EE" sz="2000" dirty="0" smtClean="0">
              <a:solidFill>
                <a:schemeClr val="bg1"/>
              </a:solidFill>
              <a:latin typeface="Times New Roman" pitchFamily="18" charset="0"/>
              <a:cs typeface="Times New Roman" pitchFamily="18" charset="0"/>
            </a:endParaRPr>
          </a:p>
          <a:p>
            <a:pPr>
              <a:buNone/>
            </a:pPr>
            <a:endParaRPr lang="et-EE" sz="2000" b="1" dirty="0" smtClean="0">
              <a:solidFill>
                <a:schemeClr val="bg1"/>
              </a:solidFill>
              <a:latin typeface="Times New Roman" pitchFamily="18" charset="0"/>
              <a:cs typeface="Times New Roman" pitchFamily="18" charset="0"/>
            </a:endParaRPr>
          </a:p>
          <a:p>
            <a:pPr>
              <a:buNone/>
            </a:pPr>
            <a:endParaRPr lang="et-EE" sz="2000" b="1" dirty="0">
              <a:solidFill>
                <a:schemeClr val="bg1"/>
              </a:solidFill>
              <a:latin typeface="Times New Roman" pitchFamily="18" charset="0"/>
              <a:cs typeface="Times New Roman" pitchFamily="18" charset="0"/>
            </a:endParaRPr>
          </a:p>
          <a:p>
            <a:pPr>
              <a:buNone/>
            </a:pPr>
            <a:endParaRPr lang="et-EE" sz="2000" b="1" dirty="0" smtClean="0">
              <a:solidFill>
                <a:schemeClr val="bg1"/>
              </a:solidFill>
              <a:latin typeface="Times New Roman" pitchFamily="18" charset="0"/>
              <a:cs typeface="Times New Roman" pitchFamily="18" charset="0"/>
            </a:endParaRPr>
          </a:p>
          <a:p>
            <a:pPr>
              <a:buNone/>
            </a:pPr>
            <a:r>
              <a:rPr lang="en-US" sz="2000" b="1" dirty="0" smtClean="0">
                <a:solidFill>
                  <a:schemeClr val="bg1"/>
                </a:solidFill>
                <a:latin typeface="Times New Roman" pitchFamily="18" charset="0"/>
                <a:cs typeface="Times New Roman" pitchFamily="18" charset="0"/>
              </a:rPr>
              <a:t>EDARON</a:t>
            </a:r>
            <a:r>
              <a:rPr lang="en-US" sz="2000" dirty="0" smtClean="0">
                <a:solidFill>
                  <a:schemeClr val="bg1"/>
                </a:solidFill>
                <a:latin typeface="Times New Roman" pitchFamily="18" charset="0"/>
                <a:cs typeface="Times New Roman" pitchFamily="18" charset="0"/>
              </a:rPr>
              <a:t>: I really do not understand, why we need far away friends. And there’s more! </a:t>
            </a:r>
            <a:r>
              <a:rPr lang="et-EE"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Why does everyone love </a:t>
            </a:r>
            <a:r>
              <a:rPr lang="en-US" sz="2000" dirty="0" err="1" smtClean="0">
                <a:solidFill>
                  <a:schemeClr val="bg1"/>
                </a:solidFill>
                <a:latin typeface="Times New Roman" pitchFamily="18" charset="0"/>
                <a:cs typeface="Times New Roman" pitchFamily="18" charset="0"/>
              </a:rPr>
              <a:t>Aelita</a:t>
            </a:r>
            <a:r>
              <a:rPr lang="en-US" sz="2000" dirty="0" smtClean="0">
                <a:solidFill>
                  <a:schemeClr val="bg1"/>
                </a:solidFill>
                <a:latin typeface="Times New Roman" pitchFamily="18" charset="0"/>
                <a:cs typeface="Times New Roman" pitchFamily="18" charset="0"/>
              </a:rPr>
              <a:t>? I am the most important person of all! Why does </a:t>
            </a:r>
            <a:r>
              <a:rPr lang="en-US" sz="2000" dirty="0" err="1" smtClean="0">
                <a:solidFill>
                  <a:schemeClr val="bg1"/>
                </a:solidFill>
                <a:latin typeface="Times New Roman" pitchFamily="18" charset="0"/>
                <a:cs typeface="Times New Roman" pitchFamily="18" charset="0"/>
              </a:rPr>
              <a:t>Aelita</a:t>
            </a:r>
            <a:r>
              <a:rPr lang="en-US" sz="2000" dirty="0" smtClean="0">
                <a:solidFill>
                  <a:schemeClr val="bg1"/>
                </a:solidFill>
                <a:latin typeface="Times New Roman" pitchFamily="18" charset="0"/>
                <a:cs typeface="Times New Roman" pitchFamily="18" charset="0"/>
              </a:rPr>
              <a:t> get all</a:t>
            </a:r>
            <a:r>
              <a:rPr lang="et-EE"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praise?</a:t>
            </a:r>
            <a:r>
              <a:rPr lang="et-EE"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am the official Project leader!</a:t>
            </a:r>
          </a:p>
          <a:p>
            <a:pPr>
              <a:buNone/>
            </a:pPr>
            <a:endParaRPr lang="et-EE" sz="20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ЭДАРОН</a:t>
            </a:r>
            <a:r>
              <a:rPr lang="et-EE" sz="2000" dirty="0" smtClean="0">
                <a:solidFill>
                  <a:schemeClr val="bg1"/>
                </a:solidFill>
                <a:latin typeface="Times New Roman" pitchFamily="18" charset="0"/>
                <a:cs typeface="Times New Roman" pitchFamily="18" charset="0"/>
              </a:rPr>
              <a:t>:</a:t>
            </a:r>
            <a:r>
              <a:rPr lang="et-EE" sz="2000" dirty="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Мне </a:t>
            </a:r>
            <a:r>
              <a:rPr lang="ru-RU" sz="2000" dirty="0">
                <a:solidFill>
                  <a:schemeClr val="bg1"/>
                </a:solidFill>
                <a:latin typeface="Times New Roman" pitchFamily="18" charset="0"/>
                <a:cs typeface="Times New Roman" pitchFamily="18" charset="0"/>
              </a:rPr>
              <a:t>непонятно, зачем нам нужны друзья из таких далей. И вообще? Почему все любят Аэлиту? Я же гораздо важнее! Почему все хвалят Аэлиту? Ведь я —  официальный руководитель проекта!</a:t>
            </a:r>
            <a:endParaRPr lang="et-EE" sz="2000" dirty="0" smtClean="0">
              <a:solidFill>
                <a:schemeClr val="bg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numCol="2">
            <a:noAutofit/>
          </a:bodyPr>
          <a:lstStyle/>
          <a:p>
            <a:pPr algn="ctr" fontAlgn="base">
              <a:buNone/>
            </a:pPr>
            <a:r>
              <a:rPr lang="et-EE" sz="1700" b="1" dirty="0" smtClean="0">
                <a:solidFill>
                  <a:schemeClr val="bg1"/>
                </a:solidFill>
                <a:latin typeface="Times New Roman" pitchFamily="18" charset="0"/>
                <a:cs typeface="Times New Roman" pitchFamily="18" charset="0"/>
              </a:rPr>
              <a:t>CHOIRE</a:t>
            </a:r>
          </a:p>
          <a:p>
            <a:pPr algn="ctr" fontAlgn="base">
              <a:buNone/>
            </a:pPr>
            <a:r>
              <a:rPr lang="en-GB" sz="1700" dirty="0" smtClean="0">
                <a:solidFill>
                  <a:schemeClr val="bg1"/>
                </a:solidFill>
                <a:latin typeface="Times New Roman" pitchFamily="18" charset="0"/>
                <a:cs typeface="Times New Roman" pitchFamily="18" charset="0"/>
              </a:rPr>
              <a:t>What</a:t>
            </a:r>
            <a:r>
              <a:rPr lang="en-GB" sz="1700" dirty="0">
                <a:solidFill>
                  <a:schemeClr val="bg1"/>
                </a:solidFill>
                <a:latin typeface="Times New Roman" pitchFamily="18" charset="0"/>
                <a:cs typeface="Times New Roman" pitchFamily="18" charset="0"/>
              </a:rPr>
              <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A Science Conference!</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Perfection! No compromises!</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What? Where? Who?</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All so exciting, all so new!</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There’s never been such an important time,</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Its so good to be here </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see what’s been done and what’s to come,</a:t>
            </a:r>
            <a:endParaRPr lang="et-EE" sz="1700" dirty="0">
              <a:solidFill>
                <a:schemeClr val="bg1"/>
              </a:solidFill>
              <a:latin typeface="Times New Roman" pitchFamily="18" charset="0"/>
              <a:cs typeface="Times New Roman" pitchFamily="18" charset="0"/>
            </a:endParaRPr>
          </a:p>
          <a:p>
            <a:pPr algn="ctr" fontAlgn="base">
              <a:buNone/>
            </a:pPr>
            <a:r>
              <a:rPr lang="en-GB" sz="1700" dirty="0">
                <a:solidFill>
                  <a:schemeClr val="bg1"/>
                </a:solidFill>
                <a:latin typeface="Times New Roman" pitchFamily="18" charset="0"/>
                <a:cs typeface="Times New Roman" pitchFamily="18" charset="0"/>
              </a:rPr>
              <a:t>All thanks to our dearest</a:t>
            </a:r>
            <a:endParaRPr lang="et-EE" sz="1700" dirty="0">
              <a:solidFill>
                <a:schemeClr val="bg1"/>
              </a:solidFill>
              <a:latin typeface="Times New Roman" pitchFamily="18" charset="0"/>
              <a:cs typeface="Times New Roman" pitchFamily="18" charset="0"/>
            </a:endParaRPr>
          </a:p>
          <a:p>
            <a:pPr algn="ctr" fontAlgn="base">
              <a:buNone/>
            </a:pPr>
            <a:r>
              <a:rPr lang="en-GB" sz="1700" dirty="0" err="1">
                <a:solidFill>
                  <a:schemeClr val="bg1"/>
                </a:solidFill>
                <a:latin typeface="Times New Roman" pitchFamily="18" charset="0"/>
                <a:cs typeface="Times New Roman" pitchFamily="18" charset="0"/>
              </a:rPr>
              <a:t>Aelita</a:t>
            </a:r>
            <a:r>
              <a:rPr lang="en-GB" sz="1700" dirty="0" smtClean="0">
                <a:solidFill>
                  <a:schemeClr val="bg1"/>
                </a:solidFill>
                <a:latin typeface="Times New Roman" pitchFamily="18" charset="0"/>
                <a:cs typeface="Times New Roman" pitchFamily="18" charset="0"/>
              </a:rPr>
              <a:t>!</a:t>
            </a:r>
            <a:endParaRPr lang="et-EE" sz="1700" dirty="0" smtClean="0">
              <a:solidFill>
                <a:schemeClr val="bg1"/>
              </a:solidFill>
              <a:latin typeface="Times New Roman" pitchFamily="18" charset="0"/>
              <a:cs typeface="Times New Roman" pitchFamily="18" charset="0"/>
            </a:endParaRPr>
          </a:p>
          <a:p>
            <a:pPr algn="ctr" fontAlgn="base">
              <a:buNone/>
            </a:pPr>
            <a:endParaRPr lang="et-EE" sz="1600" dirty="0">
              <a:solidFill>
                <a:schemeClr val="bg1"/>
              </a:solidFill>
              <a:latin typeface="Times New Roman" pitchFamily="18" charset="0"/>
              <a:cs typeface="Times New Roman" pitchFamily="18" charset="0"/>
            </a:endParaRPr>
          </a:p>
          <a:p>
            <a:pPr algn="ctr" fontAlgn="base">
              <a:buNone/>
            </a:pPr>
            <a:endParaRPr lang="et-EE" sz="1600" dirty="0" smtClean="0">
              <a:solidFill>
                <a:schemeClr val="bg1"/>
              </a:solidFill>
              <a:latin typeface="Times New Roman" pitchFamily="18" charset="0"/>
              <a:cs typeface="Times New Roman" pitchFamily="18" charset="0"/>
            </a:endParaRPr>
          </a:p>
          <a:p>
            <a:pPr algn="ctr">
              <a:buNone/>
            </a:pPr>
            <a:r>
              <a:rPr lang="ru-RU" sz="1700" b="1" dirty="0" smtClean="0">
                <a:solidFill>
                  <a:schemeClr val="bg1"/>
                </a:solidFill>
                <a:latin typeface="Times New Roman" pitchFamily="18" charset="0"/>
                <a:cs typeface="Times New Roman" pitchFamily="18" charset="0"/>
              </a:rPr>
              <a:t>ХОР</a:t>
            </a:r>
            <a:r>
              <a:rPr lang="ru-RU" sz="1700" b="1" dirty="0">
                <a:solidFill>
                  <a:schemeClr val="bg1"/>
                </a:solidFill>
                <a:latin typeface="Times New Roman" pitchFamily="18" charset="0"/>
                <a:cs typeface="Times New Roman" pitchFamily="18" charset="0"/>
              </a:rPr>
              <a:t>:</a:t>
            </a:r>
            <a:endParaRPr lang="et-EE" sz="1700" b="1"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Что, где, кто?</a:t>
            </a:r>
            <a:endParaRPr lang="et-EE" sz="1700" dirty="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Что, где, кто?</a:t>
            </a:r>
            <a:endParaRPr lang="et-EE" sz="1700" dirty="0" smtClean="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Что, где, кто?</a:t>
            </a:r>
            <a:endParaRPr lang="et-EE" sz="1700" dirty="0" smtClean="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Ярмарка </a:t>
            </a:r>
            <a:r>
              <a:rPr lang="ru-RU" sz="1700" dirty="0">
                <a:solidFill>
                  <a:schemeClr val="bg1"/>
                </a:solidFill>
                <a:latin typeface="Times New Roman" pitchFamily="18" charset="0"/>
                <a:cs typeface="Times New Roman" pitchFamily="18" charset="0"/>
              </a:rPr>
              <a:t>научных достижений!</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Кто, где, что?</a:t>
            </a:r>
            <a:endParaRPr lang="et-EE" sz="1700" dirty="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Кто, где, что?</a:t>
            </a:r>
            <a:endParaRPr lang="et-EE" sz="1700" dirty="0" smtClean="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Кто, где, что?</a:t>
            </a:r>
            <a:endParaRPr lang="et-EE" sz="1700" dirty="0" smtClean="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Идеально</a:t>
            </a:r>
            <a:r>
              <a:rPr lang="ru-RU" sz="1700" dirty="0">
                <a:solidFill>
                  <a:schemeClr val="bg1"/>
                </a:solidFill>
                <a:latin typeface="Times New Roman" pitchFamily="18" charset="0"/>
                <a:cs typeface="Times New Roman" pitchFamily="18" charset="0"/>
              </a:rPr>
              <a:t>, бескомпромиссно!</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Что, где, кто?</a:t>
            </a:r>
            <a:endParaRPr lang="et-EE" sz="1700" dirty="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Что, где, кто?</a:t>
            </a:r>
            <a:endParaRPr lang="et-EE" sz="1700" dirty="0" smtClean="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Что, где, кто?</a:t>
            </a:r>
            <a:endParaRPr lang="et-EE" sz="1700" dirty="0" smtClean="0">
              <a:solidFill>
                <a:schemeClr val="bg1"/>
              </a:solidFill>
              <a:latin typeface="Times New Roman" pitchFamily="18" charset="0"/>
              <a:cs typeface="Times New Roman" pitchFamily="18" charset="0"/>
            </a:endParaRPr>
          </a:p>
          <a:p>
            <a:pPr algn="ctr">
              <a:buNone/>
            </a:pPr>
            <a:r>
              <a:rPr lang="ru-RU" sz="1700" dirty="0" smtClean="0">
                <a:solidFill>
                  <a:schemeClr val="bg1"/>
                </a:solidFill>
                <a:latin typeface="Times New Roman" pitchFamily="18" charset="0"/>
                <a:cs typeface="Times New Roman" pitchFamily="18" charset="0"/>
              </a:rPr>
              <a:t>Все </a:t>
            </a:r>
            <a:r>
              <a:rPr lang="ru-RU" sz="1700" dirty="0">
                <a:solidFill>
                  <a:schemeClr val="bg1"/>
                </a:solidFill>
                <a:latin typeface="Times New Roman" pitchFamily="18" charset="0"/>
                <a:cs typeface="Times New Roman" pitchFamily="18" charset="0"/>
              </a:rPr>
              <a:t>увлекательно, все ново!</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Таких насыщенных дней мы ещё не видали,</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ах, как хорошо, что мы на место прибыли</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и видим, что сделано, а что только в планах,</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что задумала и воплотила милая нам</a:t>
            </a:r>
            <a:endParaRPr lang="et-EE" sz="1700" dirty="0">
              <a:solidFill>
                <a:schemeClr val="bg1"/>
              </a:solidFill>
              <a:latin typeface="Times New Roman" pitchFamily="18" charset="0"/>
              <a:cs typeface="Times New Roman" pitchFamily="18" charset="0"/>
            </a:endParaRPr>
          </a:p>
          <a:p>
            <a:pPr algn="ctr">
              <a:buNone/>
            </a:pPr>
            <a:r>
              <a:rPr lang="ru-RU" sz="1700" dirty="0">
                <a:solidFill>
                  <a:schemeClr val="bg1"/>
                </a:solidFill>
                <a:latin typeface="Times New Roman" pitchFamily="18" charset="0"/>
                <a:cs typeface="Times New Roman" pitchFamily="18" charset="0"/>
              </a:rPr>
              <a:t>Аэлита</a:t>
            </a:r>
            <a:r>
              <a:rPr lang="ru-RU" sz="1700" dirty="0" smtClean="0">
                <a:solidFill>
                  <a:schemeClr val="bg1"/>
                </a:solidFill>
                <a:latin typeface="Times New Roman" pitchFamily="18" charset="0"/>
                <a:cs typeface="Times New Roman" pitchFamily="18" charset="0"/>
              </a:rPr>
              <a:t>!</a:t>
            </a:r>
            <a:endParaRPr lang="et-EE" sz="1700" dirty="0">
              <a:solidFill>
                <a:schemeClr val="bg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t-EE" sz="1800" b="1" dirty="0" smtClean="0">
                <a:solidFill>
                  <a:schemeClr val="bg1"/>
                </a:solidFill>
                <a:latin typeface="Times New Roman" pitchFamily="18" charset="0"/>
                <a:cs typeface="Times New Roman" pitchFamily="18" charset="0"/>
              </a:rPr>
              <a:t>I TRANSLATOR:  Dear friends, here’s the lab, The telescope and the transformer</a:t>
            </a:r>
            <a:endParaRPr lang="et-EE" sz="1800" dirty="0" smtClean="0">
              <a:solidFill>
                <a:schemeClr val="bg1"/>
              </a:solidFill>
              <a:latin typeface="Times New Roman" pitchFamily="18" charset="0"/>
              <a:cs typeface="Times New Roman" pitchFamily="18" charset="0"/>
            </a:endParaRPr>
          </a:p>
          <a:p>
            <a:pPr>
              <a:buNone/>
            </a:pPr>
            <a:r>
              <a:rPr lang="et-EE" sz="1800" dirty="0" smtClean="0">
                <a:solidFill>
                  <a:schemeClr val="bg1"/>
                </a:solidFill>
                <a:latin typeface="Times New Roman" pitchFamily="18" charset="0"/>
                <a:cs typeface="Times New Roman" pitchFamily="18" charset="0"/>
              </a:rPr>
              <a:t>EDARON: </a:t>
            </a:r>
            <a:r>
              <a:rPr lang="en-GB" sz="1800" dirty="0" smtClean="0">
                <a:solidFill>
                  <a:schemeClr val="bg1"/>
                </a:solidFill>
                <a:latin typeface="Times New Roman" pitchFamily="18" charset="0"/>
                <a:cs typeface="Times New Roman" pitchFamily="18" charset="0"/>
              </a:rPr>
              <a:t>„Dear friends!“ How preposterous, trying to honey us up</a:t>
            </a:r>
            <a:r>
              <a:rPr lang="ru-RU" sz="1800" i="1" dirty="0" smtClean="0">
                <a:solidFill>
                  <a:schemeClr val="bg1"/>
                </a:solidFill>
                <a:latin typeface="Times New Roman" pitchFamily="18" charset="0"/>
                <a:cs typeface="Times New Roman" pitchFamily="18" charset="0"/>
              </a:rPr>
              <a:t>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SEHAHILLI PRESENTER:</a:t>
            </a:r>
            <a:r>
              <a:rPr lang="et-EE" sz="1800" b="1"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Ssss</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Sssh</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Shshshhhh</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RURUNUNI PRESENTER:</a:t>
            </a:r>
            <a:r>
              <a:rPr lang="et-EE" sz="1800" b="1"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Rrrrr</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Rrr-rrr-rrrrrrr</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 </a:t>
            </a:r>
            <a:r>
              <a:rPr lang="en-GB" sz="1800" b="1" i="1" dirty="0" smtClean="0">
                <a:solidFill>
                  <a:schemeClr val="bg1"/>
                </a:solidFill>
                <a:latin typeface="Times New Roman" pitchFamily="18" charset="0"/>
                <a:cs typeface="Times New Roman" pitchFamily="18" charset="0"/>
              </a:rPr>
              <a:t>(to the audience):</a:t>
            </a:r>
            <a:r>
              <a:rPr lang="et-EE" sz="1800" b="1" i="1"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Listen!! They can’t speak – </a:t>
            </a:r>
            <a:r>
              <a:rPr lang="et-EE" sz="1800" dirty="0" smtClean="0">
                <a:solidFill>
                  <a:schemeClr val="bg1"/>
                </a:solidFill>
                <a:latin typeface="Times New Roman" pitchFamily="18" charset="0"/>
                <a:cs typeface="Times New Roman" pitchFamily="18" charset="0"/>
              </a:rPr>
              <a:t> </a:t>
            </a:r>
          </a:p>
          <a:p>
            <a:pPr fontAlgn="base">
              <a:buNone/>
            </a:pPr>
            <a:r>
              <a:rPr lang="et-EE" sz="1800" dirty="0" smtClean="0">
                <a:solidFill>
                  <a:schemeClr val="bg1"/>
                </a:solidFill>
                <a:latin typeface="Times New Roman" pitchFamily="18" charset="0"/>
                <a:cs typeface="Times New Roman" pitchFamily="18" charset="0"/>
              </a:rPr>
              <a:t>Why </a:t>
            </a:r>
            <a:r>
              <a:rPr lang="et-EE" sz="1800" dirty="0">
                <a:solidFill>
                  <a:schemeClr val="bg1"/>
                </a:solidFill>
                <a:latin typeface="Times New Roman" pitchFamily="18" charset="0"/>
                <a:cs typeface="Times New Roman" pitchFamily="18" charset="0"/>
              </a:rPr>
              <a:t>expect better from the Milky Way?</a:t>
            </a:r>
          </a:p>
          <a:p>
            <a:pPr>
              <a:buNone/>
            </a:pPr>
            <a:r>
              <a:rPr lang="et-EE" sz="1800" dirty="0">
                <a:solidFill>
                  <a:schemeClr val="bg1"/>
                </a:solidFill>
                <a:latin typeface="Times New Roman" pitchFamily="18" charset="0"/>
                <a:cs typeface="Times New Roman" pitchFamily="18" charset="0"/>
              </a:rPr>
              <a:t>It’s bluff, they can yell on about Aelita</a:t>
            </a:r>
          </a:p>
          <a:p>
            <a:pPr>
              <a:buNone/>
            </a:pPr>
            <a:r>
              <a:rPr lang="et-EE" sz="1800" dirty="0">
                <a:solidFill>
                  <a:schemeClr val="bg1"/>
                </a:solidFill>
                <a:latin typeface="Times New Roman" pitchFamily="18" charset="0"/>
                <a:cs typeface="Times New Roman" pitchFamily="18" charset="0"/>
              </a:rPr>
              <a:t>It won’t bring us innovation</a:t>
            </a:r>
            <a:r>
              <a:rPr lang="et-EE" sz="1800" dirty="0" smtClean="0">
                <a:solidFill>
                  <a:schemeClr val="bg1"/>
                </a:solidFill>
                <a:latin typeface="Times New Roman" pitchFamily="18" charset="0"/>
                <a:cs typeface="Times New Roman" pitchFamily="18" charset="0"/>
              </a:rPr>
              <a:t>!</a:t>
            </a:r>
            <a:endParaRPr lang="et-EE" sz="1800" dirty="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ПЕРЕВОДЧИК</a:t>
            </a:r>
            <a:r>
              <a:rPr lang="ru-RU" sz="1800" dirty="0">
                <a:solidFill>
                  <a:schemeClr val="bg1"/>
                </a:solidFill>
                <a:latin typeface="Times New Roman" pitchFamily="18" charset="0"/>
                <a:cs typeface="Times New Roman" pitchFamily="18" charset="0"/>
              </a:rPr>
              <a:t>: Дорогие друзья, вот </a:t>
            </a:r>
            <a:r>
              <a:rPr lang="ru-RU" sz="1800" dirty="0" smtClean="0">
                <a:solidFill>
                  <a:schemeClr val="bg1"/>
                </a:solidFill>
                <a:latin typeface="Times New Roman" pitchFamily="18" charset="0"/>
                <a:cs typeface="Times New Roman" pitchFamily="18" charset="0"/>
              </a:rPr>
              <a:t>лаборатория,</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 </a:t>
            </a:r>
            <a:r>
              <a:rPr lang="ru-RU" sz="1800" dirty="0">
                <a:solidFill>
                  <a:schemeClr val="bg1"/>
                </a:solidFill>
                <a:latin typeface="Times New Roman" pitchFamily="18" charset="0"/>
                <a:cs typeface="Times New Roman" pitchFamily="18" charset="0"/>
              </a:rPr>
              <a:t>вот телескоп и трансформатор.</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ЭДАРОН</a:t>
            </a:r>
            <a:r>
              <a:rPr lang="ru-RU" sz="1800" dirty="0">
                <a:solidFill>
                  <a:schemeClr val="bg1"/>
                </a:solidFill>
                <a:latin typeface="Times New Roman" pitchFamily="18" charset="0"/>
                <a:cs typeface="Times New Roman" pitchFamily="18" charset="0"/>
              </a:rPr>
              <a:t> (про себя</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a:t>
            </a:r>
            <a:r>
              <a:rPr lang="ru-RU" sz="1800" dirty="0">
                <a:solidFill>
                  <a:schemeClr val="bg1"/>
                </a:solidFill>
                <a:latin typeface="Times New Roman" pitchFamily="18" charset="0"/>
                <a:cs typeface="Times New Roman" pitchFamily="18" charset="0"/>
              </a:rPr>
              <a:t>Дорогие друзья!» Как нелепо</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подхалим </a:t>
            </a:r>
            <a:r>
              <a:rPr lang="ru-RU" sz="1800" dirty="0">
                <a:solidFill>
                  <a:schemeClr val="bg1"/>
                </a:solidFill>
                <a:latin typeface="Times New Roman" pitchFamily="18" charset="0"/>
                <a:cs typeface="Times New Roman" pitchFamily="18" charset="0"/>
              </a:rPr>
              <a:t>расчётливый, вот что это!</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ПРЕДСТАВИТЕЛЬ СЕХАХИЛИ</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Ссссс</a:t>
            </a:r>
            <a:r>
              <a:rPr lang="ru-RU" sz="1800" dirty="0">
                <a:solidFill>
                  <a:schemeClr val="bg1"/>
                </a:solidFill>
                <a:latin typeface="Times New Roman" pitchFamily="18" charset="0"/>
                <a:cs typeface="Times New Roman" pitchFamily="18" charset="0"/>
              </a:rPr>
              <a:t>! Сссш! Сшшшшш! Аэлита?</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ПРЕДСТАВИТЕЛЬ РУРУНУНИ</a:t>
            </a:r>
            <a:r>
              <a:rPr lang="ru-RU" sz="1800" b="1"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Ррррр</a:t>
            </a:r>
            <a:r>
              <a:rPr lang="ru-RU" sz="1800" dirty="0">
                <a:solidFill>
                  <a:schemeClr val="bg1"/>
                </a:solidFill>
                <a:latin typeface="Times New Roman" pitchFamily="18" charset="0"/>
                <a:cs typeface="Times New Roman" pitchFamily="18" charset="0"/>
              </a:rPr>
              <a:t>! Ррр-ррр-ррррр? Аэлита?</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ЭДАРОН</a:t>
            </a:r>
            <a:r>
              <a:rPr lang="ru-RU" sz="1800" dirty="0">
                <a:solidFill>
                  <a:schemeClr val="bg1"/>
                </a:solidFill>
                <a:latin typeface="Times New Roman" pitchFamily="18" charset="0"/>
                <a:cs typeface="Times New Roman" pitchFamily="18" charset="0"/>
              </a:rPr>
              <a:t> (к рубрике</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Вот </a:t>
            </a:r>
            <a:r>
              <a:rPr lang="ru-RU" sz="1800" dirty="0">
                <a:solidFill>
                  <a:schemeClr val="bg1"/>
                </a:solidFill>
                <a:latin typeface="Times New Roman" pitchFamily="18" charset="0"/>
                <a:cs typeface="Times New Roman" pitchFamily="18" charset="0"/>
              </a:rPr>
              <a:t>послушайте! </a:t>
            </a:r>
            <a:r>
              <a:rPr lang="ru-RU" sz="1800" dirty="0" smtClean="0">
                <a:solidFill>
                  <a:schemeClr val="bg1"/>
                </a:solidFill>
                <a:latin typeface="Times New Roman" pitchFamily="18" charset="0"/>
                <a:cs typeface="Times New Roman" pitchFamily="18" charset="0"/>
              </a:rPr>
              <a:t>Говорить </a:t>
            </a:r>
            <a:r>
              <a:rPr lang="ru-RU" sz="1800" dirty="0">
                <a:solidFill>
                  <a:schemeClr val="bg1"/>
                </a:solidFill>
                <a:latin typeface="Times New Roman" pitchFamily="18" charset="0"/>
                <a:cs typeface="Times New Roman" pitchFamily="18" charset="0"/>
              </a:rPr>
              <a:t>же они не умеют </a:t>
            </a:r>
            <a:r>
              <a:rPr lang="et-EE" sz="1800" dirty="0">
                <a:solidFill>
                  <a:schemeClr val="bg1"/>
                </a:solidFill>
                <a:latin typeface="Times New Roman" pitchFamily="18" charset="0"/>
                <a:cs typeface="Times New Roman" pitchFamily="18" charset="0"/>
              </a:rPr>
              <a:t> </a:t>
            </a:r>
            <a:r>
              <a:rPr lang="et-EE" sz="1800" dirty="0" smtClean="0">
                <a:solidFill>
                  <a:schemeClr val="bg1"/>
                </a:solidFill>
                <a:latin typeface="Times New Roman" pitchFamily="18" charset="0"/>
                <a:cs typeface="Times New Roman" pitchFamily="18" charset="0"/>
              </a:rPr>
              <a:t>-</a:t>
            </a:r>
          </a:p>
          <a:p>
            <a:pPr>
              <a:buNone/>
            </a:pPr>
            <a:r>
              <a:rPr lang="ru-RU" sz="1800" dirty="0" smtClean="0">
                <a:solidFill>
                  <a:schemeClr val="bg1"/>
                </a:solidFill>
                <a:latin typeface="Times New Roman" pitchFamily="18" charset="0"/>
                <a:cs typeface="Times New Roman" pitchFamily="18" charset="0"/>
              </a:rPr>
              <a:t>Чего </a:t>
            </a:r>
            <a:r>
              <a:rPr lang="ru-RU" sz="1800" dirty="0">
                <a:solidFill>
                  <a:schemeClr val="bg1"/>
                </a:solidFill>
                <a:latin typeface="Times New Roman" pitchFamily="18" charset="0"/>
                <a:cs typeface="Times New Roman" pitchFamily="18" charset="0"/>
              </a:rPr>
              <a:t>же лучшего ждать нам от Пути Млечного?</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Все хвалебные песни об Аэлите бесконечные</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   блеф пустой, а не путь к инновации!</a:t>
            </a:r>
            <a:endParaRPr lang="et-EE" sz="1800" dirty="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a:solidFill>
                  <a:schemeClr val="bg1"/>
                </a:solidFill>
                <a:latin typeface="Times New Roman" pitchFamily="18" charset="0"/>
                <a:cs typeface="Times New Roman" pitchFamily="18" charset="0"/>
              </a:rPr>
              <a:t>INTERPRETER I </a:t>
            </a:r>
            <a:r>
              <a:rPr lang="en-GB" sz="1800" dirty="0">
                <a:solidFill>
                  <a:schemeClr val="bg1"/>
                </a:solidFill>
                <a:latin typeface="Times New Roman" pitchFamily="18" charset="0"/>
                <a:cs typeface="Times New Roman" pitchFamily="18" charset="0"/>
              </a:rPr>
              <a:t>(</a:t>
            </a:r>
            <a:r>
              <a:rPr lang="en-GB" sz="1800" i="1" dirty="0">
                <a:solidFill>
                  <a:schemeClr val="bg1"/>
                </a:solidFill>
                <a:latin typeface="Times New Roman" pitchFamily="18" charset="0"/>
                <a:cs typeface="Times New Roman" pitchFamily="18" charset="0"/>
              </a:rPr>
              <a:t>to the guests</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will be here momentarily with her team</a:t>
            </a:r>
            <a:endParaRPr lang="et-EE" sz="1800" dirty="0">
              <a:solidFill>
                <a:schemeClr val="bg1"/>
              </a:solidFill>
              <a:latin typeface="Times New Roman" pitchFamily="18" charset="0"/>
              <a:cs typeface="Times New Roman" pitchFamily="18" charset="0"/>
            </a:endParaRPr>
          </a:p>
          <a:p>
            <a:pPr fontAlgn="base">
              <a:buNone/>
            </a:pPr>
            <a:r>
              <a:rPr lang="en-GB" sz="1800" dirty="0">
                <a:solidFill>
                  <a:schemeClr val="bg1"/>
                </a:solidFill>
                <a:latin typeface="Times New Roman" pitchFamily="18" charset="0"/>
                <a:cs typeface="Times New Roman" pitchFamily="18" charset="0"/>
              </a:rPr>
              <a:t>Who have helped to create a machine so </a:t>
            </a:r>
            <a:r>
              <a:rPr lang="en-GB" sz="1800" dirty="0" smtClean="0">
                <a:solidFill>
                  <a:schemeClr val="bg1"/>
                </a:solidFill>
                <a:latin typeface="Times New Roman" pitchFamily="18" charset="0"/>
                <a:cs typeface="Times New Roman" pitchFamily="18" charset="0"/>
              </a:rPr>
              <a:t>unique</a:t>
            </a:r>
            <a:r>
              <a:rPr lang="et-EE" sz="1800" dirty="0" smtClean="0">
                <a:solidFill>
                  <a:schemeClr val="bg1"/>
                </a:solidFill>
                <a:latin typeface="Times New Roman" pitchFamily="18" charset="0"/>
                <a:cs typeface="Times New Roman" pitchFamily="18" charset="0"/>
              </a:rPr>
              <a:t> a</a:t>
            </a:r>
            <a:r>
              <a:rPr lang="en-GB" sz="1800" dirty="0" err="1" smtClean="0">
                <a:solidFill>
                  <a:schemeClr val="bg1"/>
                </a:solidFill>
                <a:latin typeface="Times New Roman" pitchFamily="18" charset="0"/>
                <a:cs typeface="Times New Roman" pitchFamily="18" charset="0"/>
              </a:rPr>
              <a:t>nd</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offered all their support</a:t>
            </a:r>
            <a:endParaRPr lang="et-EE" sz="1800" dirty="0">
              <a:solidFill>
                <a:schemeClr val="bg1"/>
              </a:solidFill>
              <a:latin typeface="Times New Roman" pitchFamily="18" charset="0"/>
              <a:cs typeface="Times New Roman" pitchFamily="18" charset="0"/>
            </a:endParaRPr>
          </a:p>
          <a:p>
            <a:pPr fontAlgn="base">
              <a:buNone/>
            </a:pPr>
            <a:r>
              <a:rPr lang="ru-RU" sz="1800" b="1" dirty="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DIBIDABADUBI </a:t>
            </a:r>
            <a:r>
              <a:rPr lang="en-GB" sz="1800" b="1" dirty="0">
                <a:solidFill>
                  <a:schemeClr val="bg1"/>
                </a:solidFill>
                <a:latin typeface="Times New Roman" pitchFamily="18" charset="0"/>
                <a:cs typeface="Times New Roman" pitchFamily="18" charset="0"/>
              </a:rPr>
              <a:t>PRESENTER</a:t>
            </a:r>
            <a:r>
              <a:rPr lang="en-GB" sz="1800" b="1" dirty="0" smtClean="0">
                <a:solidFill>
                  <a:schemeClr val="bg1"/>
                </a:solidFill>
                <a:latin typeface="Times New Roman" pitchFamily="18" charset="0"/>
                <a:cs typeface="Times New Roman" pitchFamily="18" charset="0"/>
              </a:rPr>
              <a:t>:</a:t>
            </a:r>
            <a:r>
              <a:rPr lang="et-EE" sz="1800" b="1" dirty="0" smtClean="0">
                <a:solidFill>
                  <a:schemeClr val="bg1"/>
                </a:solidFill>
                <a:latin typeface="Times New Roman" pitchFamily="18" charset="0"/>
                <a:cs typeface="Times New Roman" pitchFamily="18" charset="0"/>
              </a:rPr>
              <a:t> </a:t>
            </a:r>
            <a:r>
              <a:rPr lang="en-GB" sz="1800" i="1" dirty="0" smtClean="0">
                <a:solidFill>
                  <a:schemeClr val="bg1"/>
                </a:solidFill>
                <a:latin typeface="Times New Roman" pitchFamily="18" charset="0"/>
                <a:cs typeface="Times New Roman" pitchFamily="18" charset="0"/>
              </a:rPr>
              <a:t>(</a:t>
            </a:r>
            <a:r>
              <a:rPr lang="en-GB" sz="1800" i="1" dirty="0">
                <a:solidFill>
                  <a:schemeClr val="bg1"/>
                </a:solidFill>
                <a:latin typeface="Times New Roman" pitchFamily="18" charset="0"/>
                <a:cs typeface="Times New Roman" pitchFamily="18" charset="0"/>
              </a:rPr>
              <a:t>dancing and making a questioning gesture)</a:t>
            </a:r>
            <a:endParaRPr lang="et-EE" sz="1800" dirty="0">
              <a:solidFill>
                <a:schemeClr val="bg1"/>
              </a:solidFill>
              <a:latin typeface="Times New Roman" pitchFamily="18" charset="0"/>
              <a:cs typeface="Times New Roman" pitchFamily="18" charset="0"/>
            </a:endParaRPr>
          </a:p>
          <a:p>
            <a:pPr fontAlgn="base">
              <a:buNone/>
            </a:pPr>
            <a:r>
              <a:rPr lang="en-GB" sz="1800" b="1" dirty="0">
                <a:solidFill>
                  <a:schemeClr val="bg1"/>
                </a:solidFill>
                <a:latin typeface="Times New Roman" pitchFamily="18" charset="0"/>
                <a:cs typeface="Times New Roman" pitchFamily="18" charset="0"/>
              </a:rPr>
              <a:t>INTERPRETER</a:t>
            </a:r>
            <a:r>
              <a:rPr lang="en-GB" sz="1800" b="1" dirty="0" smtClean="0">
                <a:solidFill>
                  <a:schemeClr val="bg1"/>
                </a:solidFill>
                <a:latin typeface="Times New Roman" pitchFamily="18" charset="0"/>
                <a:cs typeface="Times New Roman" pitchFamily="18" charset="0"/>
              </a:rPr>
              <a:t>:</a:t>
            </a:r>
            <a:r>
              <a:rPr lang="et-EE" sz="1800" b="1"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Excuse </a:t>
            </a:r>
            <a:r>
              <a:rPr lang="en-GB" sz="1800" dirty="0">
                <a:solidFill>
                  <a:schemeClr val="bg1"/>
                </a:solidFill>
                <a:latin typeface="Times New Roman" pitchFamily="18" charset="0"/>
                <a:cs typeface="Times New Roman" pitchFamily="18" charset="0"/>
              </a:rPr>
              <a:t>me?</a:t>
            </a:r>
            <a:endParaRPr lang="et-EE" sz="1800" dirty="0">
              <a:solidFill>
                <a:schemeClr val="bg1"/>
              </a:solidFill>
              <a:latin typeface="Times New Roman" pitchFamily="18" charset="0"/>
              <a:cs typeface="Times New Roman" pitchFamily="18" charset="0"/>
            </a:endParaRPr>
          </a:p>
          <a:p>
            <a:pPr fontAlgn="base">
              <a:buNone/>
            </a:pPr>
            <a:r>
              <a:rPr lang="en-GB" sz="1800" b="1" dirty="0">
                <a:solidFill>
                  <a:schemeClr val="bg1"/>
                </a:solidFill>
                <a:latin typeface="Times New Roman" pitchFamily="18" charset="0"/>
                <a:cs typeface="Times New Roman" pitchFamily="18" charset="0"/>
              </a:rPr>
              <a:t>DIBIDABADUBI  </a:t>
            </a:r>
            <a:r>
              <a:rPr lang="en-GB" sz="1800" b="1" dirty="0" smtClean="0">
                <a:solidFill>
                  <a:schemeClr val="bg1"/>
                </a:solidFill>
                <a:latin typeface="Times New Roman" pitchFamily="18" charset="0"/>
                <a:cs typeface="Times New Roman" pitchFamily="18" charset="0"/>
              </a:rPr>
              <a:t>PRESENTER</a:t>
            </a:r>
            <a:r>
              <a:rPr lang="et-EE" sz="1800" b="1" dirty="0" smtClean="0">
                <a:solidFill>
                  <a:schemeClr val="bg1"/>
                </a:solidFill>
                <a:latin typeface="Times New Roman" pitchFamily="18" charset="0"/>
                <a:cs typeface="Times New Roman" pitchFamily="18" charset="0"/>
              </a:rPr>
              <a:t> </a:t>
            </a:r>
            <a:r>
              <a:rPr lang="en-GB" sz="1800" i="1" dirty="0" smtClean="0">
                <a:solidFill>
                  <a:schemeClr val="bg1"/>
                </a:solidFill>
                <a:latin typeface="Times New Roman" pitchFamily="18" charset="0"/>
                <a:cs typeface="Times New Roman" pitchFamily="18" charset="0"/>
              </a:rPr>
              <a:t>(</a:t>
            </a:r>
            <a:r>
              <a:rPr lang="en-GB" sz="1800" i="1" dirty="0">
                <a:solidFill>
                  <a:schemeClr val="bg1"/>
                </a:solidFill>
                <a:latin typeface="Times New Roman" pitchFamily="18" charset="0"/>
                <a:cs typeface="Times New Roman" pitchFamily="18" charset="0"/>
              </a:rPr>
              <a:t>makes a second dancing, questioning gesture)</a:t>
            </a:r>
            <a:endParaRPr lang="et-EE" sz="1800" dirty="0">
              <a:solidFill>
                <a:schemeClr val="bg1"/>
              </a:solidFill>
              <a:latin typeface="Times New Roman" pitchFamily="18" charset="0"/>
              <a:cs typeface="Times New Roman" pitchFamily="18" charset="0"/>
            </a:endParaRPr>
          </a:p>
          <a:p>
            <a:pPr fontAlgn="base">
              <a:buNone/>
            </a:pPr>
            <a:r>
              <a:rPr lang="en-GB" sz="1800" b="1" dirty="0">
                <a:solidFill>
                  <a:schemeClr val="bg1"/>
                </a:solidFill>
                <a:latin typeface="Times New Roman" pitchFamily="18" charset="0"/>
                <a:cs typeface="Times New Roman" pitchFamily="18" charset="0"/>
              </a:rPr>
              <a:t>INTERPRETER: </a:t>
            </a:r>
            <a:r>
              <a:rPr lang="et-EE" sz="1800" b="1"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Do </a:t>
            </a:r>
            <a:r>
              <a:rPr lang="en-GB" sz="1800" dirty="0">
                <a:solidFill>
                  <a:schemeClr val="bg1"/>
                </a:solidFill>
                <a:latin typeface="Times New Roman" pitchFamily="18" charset="0"/>
                <a:cs typeface="Times New Roman" pitchFamily="18" charset="0"/>
              </a:rPr>
              <a:t>you mean to say …</a:t>
            </a:r>
            <a:endParaRPr lang="et-EE" sz="1800" dirty="0">
              <a:solidFill>
                <a:schemeClr val="bg1"/>
              </a:solidFill>
              <a:latin typeface="Times New Roman" pitchFamily="18" charset="0"/>
              <a:cs typeface="Times New Roman" pitchFamily="18" charset="0"/>
            </a:endParaRPr>
          </a:p>
          <a:p>
            <a:pPr>
              <a:buNone/>
            </a:pPr>
            <a:r>
              <a:rPr lang="en-GB" sz="1800" b="1" dirty="0">
                <a:solidFill>
                  <a:schemeClr val="bg1"/>
                </a:solidFill>
                <a:latin typeface="Times New Roman" pitchFamily="18" charset="0"/>
                <a:cs typeface="Times New Roman" pitchFamily="18" charset="0"/>
              </a:rPr>
              <a:t>ALL THE </a:t>
            </a:r>
            <a:r>
              <a:rPr lang="en-GB" sz="1800" b="1" dirty="0" err="1">
                <a:solidFill>
                  <a:schemeClr val="bg1"/>
                </a:solidFill>
                <a:latin typeface="Times New Roman" pitchFamily="18" charset="0"/>
                <a:cs typeface="Times New Roman" pitchFamily="18" charset="0"/>
              </a:rPr>
              <a:t>DIBIDABADUBi</a:t>
            </a:r>
            <a:r>
              <a:rPr lang="en-GB" sz="1800" b="1" dirty="0">
                <a:solidFill>
                  <a:schemeClr val="bg1"/>
                </a:solidFill>
                <a:latin typeface="Times New Roman" pitchFamily="18" charset="0"/>
                <a:cs typeface="Times New Roman" pitchFamily="18" charset="0"/>
              </a:rPr>
              <a:t> PEOPLE </a:t>
            </a:r>
            <a:r>
              <a:rPr lang="en-GB" sz="1800" i="1" dirty="0">
                <a:solidFill>
                  <a:schemeClr val="bg1"/>
                </a:solidFill>
                <a:latin typeface="Times New Roman" pitchFamily="18" charset="0"/>
                <a:cs typeface="Times New Roman" pitchFamily="18" charset="0"/>
              </a:rPr>
              <a:t>dance the same question</a:t>
            </a:r>
            <a:endParaRPr lang="et-EE" sz="1800" dirty="0" smtClean="0">
              <a:solidFill>
                <a:schemeClr val="bg1"/>
              </a:solidFill>
              <a:latin typeface="Times New Roman" pitchFamily="18" charset="0"/>
              <a:cs typeface="Times New Roman" pitchFamily="18" charset="0"/>
            </a:endParaRPr>
          </a:p>
          <a:p>
            <a:pPr>
              <a:buNone/>
            </a:pPr>
            <a:endParaRPr lang="et-EE" sz="1800" dirty="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I </a:t>
            </a:r>
            <a:r>
              <a:rPr lang="ru-RU" sz="1800" b="1" dirty="0">
                <a:solidFill>
                  <a:schemeClr val="bg1"/>
                </a:solidFill>
                <a:latin typeface="Times New Roman" pitchFamily="18" charset="0"/>
                <a:cs typeface="Times New Roman" pitchFamily="18" charset="0"/>
              </a:rPr>
              <a:t>ПЕРЕВОДЧИК</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Скоро </a:t>
            </a:r>
            <a:r>
              <a:rPr lang="ru-RU" sz="1800" dirty="0">
                <a:solidFill>
                  <a:schemeClr val="bg1"/>
                </a:solidFill>
                <a:latin typeface="Times New Roman" pitchFamily="18" charset="0"/>
                <a:cs typeface="Times New Roman" pitchFamily="18" charset="0"/>
              </a:rPr>
              <a:t>придёт сюда Аэлита с командой своей</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вместе </a:t>
            </a:r>
            <a:r>
              <a:rPr lang="ru-RU" sz="1800" dirty="0">
                <a:solidFill>
                  <a:schemeClr val="bg1"/>
                </a:solidFill>
                <a:latin typeface="Times New Roman" pitchFamily="18" charset="0"/>
                <a:cs typeface="Times New Roman" pitchFamily="18" charset="0"/>
              </a:rPr>
              <a:t>создали они связи канал уникальный</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верх </a:t>
            </a:r>
            <a:r>
              <a:rPr lang="ru-RU" sz="1800" dirty="0">
                <a:solidFill>
                  <a:schemeClr val="bg1"/>
                </a:solidFill>
                <a:latin typeface="Times New Roman" pitchFamily="18" charset="0"/>
                <a:cs typeface="Times New Roman" pitchFamily="18" charset="0"/>
              </a:rPr>
              <a:t>опоры для неё эмоциональной!</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ПРЕДСТАВИТЕЛЬ ДИБИДАБАДУБИ</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i="1" dirty="0" smtClean="0">
                <a:solidFill>
                  <a:schemeClr val="bg1"/>
                </a:solidFill>
                <a:latin typeface="Times New Roman" pitchFamily="18" charset="0"/>
                <a:cs typeface="Times New Roman" pitchFamily="18" charset="0"/>
              </a:rPr>
              <a:t>(</a:t>
            </a:r>
            <a:r>
              <a:rPr lang="ru-RU" sz="1800" i="1" dirty="0">
                <a:solidFill>
                  <a:schemeClr val="bg1"/>
                </a:solidFill>
                <a:latin typeface="Times New Roman" pitchFamily="18" charset="0"/>
                <a:cs typeface="Times New Roman" pitchFamily="18" charset="0"/>
              </a:rPr>
              <a:t>танцует вопросительно</a:t>
            </a:r>
            <a:r>
              <a:rPr lang="ru-RU" sz="1800" i="1" dirty="0" smtClean="0">
                <a:solidFill>
                  <a:schemeClr val="bg1"/>
                </a:solidFill>
                <a:latin typeface="Times New Roman" pitchFamily="18" charset="0"/>
                <a:cs typeface="Times New Roman" pitchFamily="18" charset="0"/>
              </a:rPr>
              <a:t>)</a:t>
            </a:r>
            <a:r>
              <a:rPr lang="et-EE" sz="1800" i="1" dirty="0" smtClean="0">
                <a:solidFill>
                  <a:schemeClr val="bg1"/>
                </a:solidFill>
                <a:latin typeface="Times New Roman" pitchFamily="18" charset="0"/>
                <a:cs typeface="Times New Roman" pitchFamily="18" charset="0"/>
              </a:rPr>
              <a:t> </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I ПЕРЕВОДЧИК</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Простите</a:t>
            </a:r>
            <a:r>
              <a:rPr lang="ru-RU" sz="1800" dirty="0">
                <a:solidFill>
                  <a:schemeClr val="bg1"/>
                </a:solidFill>
                <a:latin typeface="Times New Roman" pitchFamily="18" charset="0"/>
                <a:cs typeface="Times New Roman" pitchFamily="18" charset="0"/>
              </a:rPr>
              <a:t>?</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ПРЕДСТАВИТЕЛЬ ДИБИДАБАДУБИ</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i="1" dirty="0" smtClean="0">
                <a:solidFill>
                  <a:schemeClr val="bg1"/>
                </a:solidFill>
                <a:latin typeface="Times New Roman" pitchFamily="18" charset="0"/>
                <a:cs typeface="Times New Roman" pitchFamily="18" charset="0"/>
              </a:rPr>
              <a:t>(</a:t>
            </a:r>
            <a:r>
              <a:rPr lang="ru-RU" sz="1800" i="1" dirty="0">
                <a:solidFill>
                  <a:schemeClr val="bg1"/>
                </a:solidFill>
                <a:latin typeface="Times New Roman" pitchFamily="18" charset="0"/>
                <a:cs typeface="Times New Roman" pitchFamily="18" charset="0"/>
              </a:rPr>
              <a:t>танцует снова немного иначе)</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I </a:t>
            </a:r>
            <a:r>
              <a:rPr lang="ru-RU" sz="1800" b="1" dirty="0" smtClean="0">
                <a:solidFill>
                  <a:schemeClr val="bg1"/>
                </a:solidFill>
                <a:latin typeface="Times New Roman" pitchFamily="18" charset="0"/>
                <a:cs typeface="Times New Roman" pitchFamily="18" charset="0"/>
              </a:rPr>
              <a:t>ПЕРЕВОДЧИК</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Хотите </a:t>
            </a:r>
            <a:r>
              <a:rPr lang="ru-RU" sz="1800" dirty="0">
                <a:solidFill>
                  <a:schemeClr val="bg1"/>
                </a:solidFill>
                <a:latin typeface="Times New Roman" pitchFamily="18" charset="0"/>
                <a:cs typeface="Times New Roman" pitchFamily="18" charset="0"/>
              </a:rPr>
              <a:t>ли вы сказать...</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ВСЕ ДИБИДАБАДУБИЙЦЫ</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i="1" dirty="0" smtClean="0">
                <a:solidFill>
                  <a:schemeClr val="bg1"/>
                </a:solidFill>
                <a:latin typeface="Times New Roman" pitchFamily="18" charset="0"/>
                <a:cs typeface="Times New Roman" pitchFamily="18" charset="0"/>
              </a:rPr>
              <a:t>(</a:t>
            </a:r>
            <a:r>
              <a:rPr lang="ru-RU" sz="1800" i="1" dirty="0">
                <a:solidFill>
                  <a:schemeClr val="bg1"/>
                </a:solidFill>
                <a:latin typeface="Times New Roman" pitchFamily="18" charset="0"/>
                <a:cs typeface="Times New Roman" pitchFamily="18" charset="0"/>
              </a:rPr>
              <a:t>танцуют тот же вопрос вместе</a:t>
            </a:r>
            <a:r>
              <a:rPr lang="ru-RU" sz="1800" i="1"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2000" b="1" dirty="0">
                <a:solidFill>
                  <a:schemeClr val="bg1"/>
                </a:solidFill>
                <a:latin typeface="Times New Roman" pitchFamily="18" charset="0"/>
                <a:cs typeface="Times New Roman" pitchFamily="18" charset="0"/>
              </a:rPr>
              <a:t>INTERPRETER</a:t>
            </a:r>
            <a:r>
              <a:rPr lang="en-GB" sz="2000" b="1" dirty="0" smtClean="0">
                <a:solidFill>
                  <a:schemeClr val="bg1"/>
                </a:solidFill>
                <a:latin typeface="Times New Roman" pitchFamily="18" charset="0"/>
                <a:cs typeface="Times New Roman" pitchFamily="18" charset="0"/>
              </a:rPr>
              <a:t>:</a:t>
            </a:r>
            <a:r>
              <a:rPr lang="et-EE" sz="2000" b="1" dirty="0" smtClean="0">
                <a:solidFill>
                  <a:schemeClr val="bg1"/>
                </a:solidFill>
                <a:latin typeface="Times New Roman" pitchFamily="18" charset="0"/>
                <a:cs typeface="Times New Roman" pitchFamily="18" charset="0"/>
              </a:rPr>
              <a:t> </a:t>
            </a:r>
            <a:r>
              <a:rPr lang="en-GB" sz="2000" dirty="0" smtClean="0">
                <a:solidFill>
                  <a:schemeClr val="bg1"/>
                </a:solidFill>
                <a:latin typeface="Times New Roman" pitchFamily="18" charset="0"/>
                <a:cs typeface="Times New Roman" pitchFamily="18" charset="0"/>
              </a:rPr>
              <a:t>Yes</a:t>
            </a:r>
            <a:r>
              <a:rPr lang="en-GB" sz="2000" dirty="0">
                <a:solidFill>
                  <a:schemeClr val="bg1"/>
                </a:solidFill>
                <a:latin typeface="Times New Roman" pitchFamily="18" charset="0"/>
                <a:cs typeface="Times New Roman" pitchFamily="18" charset="0"/>
              </a:rPr>
              <a:t>, I understand! I think Earth is a fine planet! </a:t>
            </a:r>
            <a:endParaRPr lang="et-EE" sz="2000" dirty="0">
              <a:solidFill>
                <a:schemeClr val="bg1"/>
              </a:solidFill>
              <a:latin typeface="Times New Roman" pitchFamily="18" charset="0"/>
              <a:cs typeface="Times New Roman" pitchFamily="18" charset="0"/>
            </a:endParaRPr>
          </a:p>
          <a:p>
            <a:pPr>
              <a:buNone/>
            </a:pPr>
            <a:r>
              <a:rPr lang="en-GB" sz="2000" dirty="0">
                <a:solidFill>
                  <a:schemeClr val="bg1"/>
                </a:solidFill>
                <a:latin typeface="Times New Roman" pitchFamily="18" charset="0"/>
                <a:cs typeface="Times New Roman" pitchFamily="18" charset="0"/>
              </a:rPr>
              <a:t>Oh! Now I understand! Yes, I see you now!</a:t>
            </a:r>
            <a:endParaRPr lang="et-EE" sz="2000" dirty="0">
              <a:solidFill>
                <a:schemeClr val="bg1"/>
              </a:solidFill>
              <a:latin typeface="Times New Roman" pitchFamily="18" charset="0"/>
              <a:cs typeface="Times New Roman" pitchFamily="18" charset="0"/>
            </a:endParaRPr>
          </a:p>
          <a:p>
            <a:pPr>
              <a:buNone/>
            </a:pPr>
            <a:r>
              <a:rPr lang="en-GB" sz="2000" dirty="0">
                <a:solidFill>
                  <a:schemeClr val="bg1"/>
                </a:solidFill>
                <a:latin typeface="Times New Roman" pitchFamily="18" charset="0"/>
                <a:cs typeface="Times New Roman" pitchFamily="18" charset="0"/>
              </a:rPr>
              <a:t>of course - here, today we will see the first contact</a:t>
            </a:r>
            <a:endParaRPr lang="et-EE" sz="2000" dirty="0">
              <a:solidFill>
                <a:schemeClr val="bg1"/>
              </a:solidFill>
              <a:latin typeface="Times New Roman" pitchFamily="18" charset="0"/>
              <a:cs typeface="Times New Roman" pitchFamily="18" charset="0"/>
            </a:endParaRPr>
          </a:p>
          <a:p>
            <a:pPr>
              <a:buNone/>
            </a:pPr>
            <a:r>
              <a:rPr lang="en-GB" sz="2000" dirty="0">
                <a:solidFill>
                  <a:schemeClr val="bg1"/>
                </a:solidFill>
                <a:latin typeface="Times New Roman" pitchFamily="18" charset="0"/>
                <a:cs typeface="Times New Roman" pitchFamily="18" charset="0"/>
              </a:rPr>
              <a:t>With the </a:t>
            </a:r>
            <a:r>
              <a:rPr lang="en-GB" sz="2000" dirty="0" smtClean="0">
                <a:solidFill>
                  <a:schemeClr val="bg1"/>
                </a:solidFill>
                <a:latin typeface="Times New Roman" pitchFamily="18" charset="0"/>
                <a:cs typeface="Times New Roman" pitchFamily="18" charset="0"/>
              </a:rPr>
              <a:t>Birds </a:t>
            </a:r>
            <a:r>
              <a:rPr lang="en-GB" sz="2000" dirty="0">
                <a:solidFill>
                  <a:schemeClr val="bg1"/>
                </a:solidFill>
                <a:latin typeface="Times New Roman" pitchFamily="18" charset="0"/>
                <a:cs typeface="Times New Roman" pitchFamily="18" charset="0"/>
              </a:rPr>
              <a:t>Way Galaxy's Earth of their Sun!</a:t>
            </a:r>
            <a:r>
              <a:rPr lang="et-EE" sz="2000" dirty="0">
                <a:solidFill>
                  <a:schemeClr val="bg1"/>
                </a:solidFill>
                <a:latin typeface="Times New Roman" pitchFamily="18" charset="0"/>
                <a:cs typeface="Times New Roman" pitchFamily="18" charset="0"/>
              </a:rPr>
              <a:t>l</a:t>
            </a:r>
          </a:p>
          <a:p>
            <a:pPr>
              <a:buNone/>
            </a:pPr>
            <a:r>
              <a:rPr lang="en-GB" sz="2000" dirty="0">
                <a:solidFill>
                  <a:schemeClr val="bg1"/>
                </a:solidFill>
                <a:latin typeface="Times New Roman" pitchFamily="18" charset="0"/>
                <a:cs typeface="Times New Roman" pitchFamily="18" charset="0"/>
              </a:rPr>
              <a:t>Let's wait for the others and we'll see it together! </a:t>
            </a:r>
            <a:r>
              <a:rPr lang="en-GB" sz="2000" dirty="0" err="1">
                <a:solidFill>
                  <a:schemeClr val="bg1"/>
                </a:solidFill>
                <a:latin typeface="Times New Roman" pitchFamily="18" charset="0"/>
                <a:cs typeface="Times New Roman" pitchFamily="18" charset="0"/>
              </a:rPr>
              <a:t>Jaajaa</a:t>
            </a:r>
            <a:r>
              <a:rPr lang="en-GB" sz="2000" dirty="0" smtClean="0">
                <a:solidFill>
                  <a:schemeClr val="bg1"/>
                </a:solidFill>
                <a:latin typeface="Times New Roman" pitchFamily="18" charset="0"/>
                <a:cs typeface="Times New Roman" pitchFamily="18" charset="0"/>
              </a:rPr>
              <a:t>!</a:t>
            </a:r>
            <a:endParaRPr lang="et-EE" sz="2000" dirty="0">
              <a:solidFill>
                <a:schemeClr val="bg1"/>
              </a:solidFill>
              <a:latin typeface="Times New Roman" pitchFamily="18" charset="0"/>
              <a:cs typeface="Times New Roman" pitchFamily="18" charset="0"/>
            </a:endParaRPr>
          </a:p>
          <a:p>
            <a:pPr fontAlgn="base">
              <a:buNone/>
            </a:pPr>
            <a:r>
              <a:rPr lang="en-GB" sz="2000" b="1" i="1" dirty="0">
                <a:solidFill>
                  <a:schemeClr val="bg1"/>
                </a:solidFill>
                <a:latin typeface="Times New Roman" pitchFamily="18" charset="0"/>
                <a:cs typeface="Times New Roman" pitchFamily="18" charset="0"/>
              </a:rPr>
              <a:t>A new line of  </a:t>
            </a:r>
            <a:r>
              <a:rPr lang="en-GB" sz="2000" b="1" i="1" dirty="0" smtClean="0">
                <a:solidFill>
                  <a:schemeClr val="bg1"/>
                </a:solidFill>
                <a:latin typeface="Times New Roman" pitchFamily="18" charset="0"/>
                <a:cs typeface="Times New Roman" pitchFamily="18" charset="0"/>
              </a:rPr>
              <a:t>scientists </a:t>
            </a:r>
            <a:r>
              <a:rPr lang="en-GB" sz="2000" b="1" i="1" dirty="0">
                <a:solidFill>
                  <a:schemeClr val="bg1"/>
                </a:solidFill>
                <a:latin typeface="Times New Roman" pitchFamily="18" charset="0"/>
                <a:cs typeface="Times New Roman" pitchFamily="18" charset="0"/>
              </a:rPr>
              <a:t>comes dancing in. They congregate and stand still. </a:t>
            </a:r>
            <a:endParaRPr lang="et-EE" sz="2000" dirty="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ALL</a:t>
            </a:r>
            <a:r>
              <a:rPr lang="en-GB" sz="2000" b="1" dirty="0">
                <a:solidFill>
                  <a:schemeClr val="bg1"/>
                </a:solidFill>
                <a:latin typeface="Times New Roman" pitchFamily="18" charset="0"/>
                <a:cs typeface="Times New Roman" pitchFamily="18" charset="0"/>
              </a:rPr>
              <a:t>: </a:t>
            </a:r>
            <a:r>
              <a:rPr lang="en-GB" sz="2000" b="1" dirty="0" err="1">
                <a:solidFill>
                  <a:schemeClr val="bg1"/>
                </a:solidFill>
                <a:latin typeface="Times New Roman" pitchFamily="18" charset="0"/>
                <a:cs typeface="Times New Roman" pitchFamily="18" charset="0"/>
              </a:rPr>
              <a:t>Aelita</a:t>
            </a:r>
            <a:r>
              <a:rPr lang="en-GB" sz="2000" b="1" dirty="0">
                <a:solidFill>
                  <a:schemeClr val="bg1"/>
                </a:solidFill>
                <a:latin typeface="Times New Roman" pitchFamily="18" charset="0"/>
                <a:cs typeface="Times New Roman" pitchFamily="18" charset="0"/>
              </a:rPr>
              <a:t>! </a:t>
            </a:r>
            <a:r>
              <a:rPr lang="en-GB" sz="2000" b="1" dirty="0" err="1">
                <a:solidFill>
                  <a:schemeClr val="bg1"/>
                </a:solidFill>
                <a:latin typeface="Times New Roman" pitchFamily="18" charset="0"/>
                <a:cs typeface="Times New Roman" pitchFamily="18" charset="0"/>
              </a:rPr>
              <a:t>Aelita</a:t>
            </a:r>
            <a:r>
              <a:rPr lang="en-GB" sz="2000" b="1" dirty="0">
                <a:solidFill>
                  <a:schemeClr val="bg1"/>
                </a:solidFill>
                <a:latin typeface="Times New Roman" pitchFamily="18" charset="0"/>
                <a:cs typeface="Times New Roman" pitchFamily="18" charset="0"/>
              </a:rPr>
              <a:t>!</a:t>
            </a:r>
            <a:endParaRPr lang="et-EE" sz="2000" dirty="0">
              <a:solidFill>
                <a:schemeClr val="bg1"/>
              </a:solidFill>
              <a:latin typeface="Times New Roman" pitchFamily="18" charset="0"/>
              <a:cs typeface="Times New Roman" pitchFamily="18" charset="0"/>
            </a:endParaRPr>
          </a:p>
          <a:p>
            <a:pPr>
              <a:buNone/>
            </a:pPr>
            <a:endParaRPr lang="et-EE" sz="2000" dirty="0">
              <a:solidFill>
                <a:schemeClr val="bg1"/>
              </a:solidFill>
              <a:latin typeface="Times New Roman" pitchFamily="18" charset="0"/>
              <a:cs typeface="Times New Roman" pitchFamily="18" charset="0"/>
            </a:endParaRPr>
          </a:p>
          <a:p>
            <a:pPr>
              <a:buNone/>
            </a:pPr>
            <a:r>
              <a:rPr lang="ru-RU" sz="2000" b="1" dirty="0">
                <a:solidFill>
                  <a:schemeClr val="bg1"/>
                </a:solidFill>
                <a:latin typeface="Times New Roman" pitchFamily="18" charset="0"/>
                <a:cs typeface="Times New Roman" pitchFamily="18" charset="0"/>
              </a:rPr>
              <a:t>I </a:t>
            </a:r>
            <a:r>
              <a:rPr lang="ru-RU" sz="2000" b="1" dirty="0" smtClean="0">
                <a:solidFill>
                  <a:schemeClr val="bg1"/>
                </a:solidFill>
                <a:latin typeface="Times New Roman" pitchFamily="18" charset="0"/>
                <a:cs typeface="Times New Roman" pitchFamily="18" charset="0"/>
              </a:rPr>
              <a:t>ПЕРЕВОДЧИК:</a:t>
            </a:r>
            <a:r>
              <a:rPr lang="et-EE"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Да</a:t>
            </a:r>
            <a:r>
              <a:rPr lang="ru-RU" sz="2000" dirty="0">
                <a:solidFill>
                  <a:schemeClr val="bg1"/>
                </a:solidFill>
                <a:latin typeface="Times New Roman" pitchFamily="18" charset="0"/>
                <a:cs typeface="Times New Roman" pitchFamily="18" charset="0"/>
              </a:rPr>
              <a:t>, я понял теперь! Я понял теперь, не поймал я ранее такта!</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Конечно, здесь и сейчас мы свидетелями станем первого контакта!</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С Млечного Пути планетой, с Землёй!</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Подождём же других, увидим все вместе, </a:t>
            </a:r>
            <a:r>
              <a:rPr lang="ru-RU" sz="2000" dirty="0" smtClean="0">
                <a:solidFill>
                  <a:schemeClr val="bg1"/>
                </a:solidFill>
                <a:latin typeface="Times New Roman" pitchFamily="18" charset="0"/>
                <a:cs typeface="Times New Roman" pitchFamily="18" charset="0"/>
              </a:rPr>
              <a:t>Дадааа!</a:t>
            </a:r>
            <a:endParaRPr lang="et-EE" sz="2000" dirty="0">
              <a:solidFill>
                <a:schemeClr val="bg1"/>
              </a:solidFill>
              <a:latin typeface="Times New Roman" pitchFamily="18" charset="0"/>
              <a:cs typeface="Times New Roman" pitchFamily="18" charset="0"/>
            </a:endParaRPr>
          </a:p>
          <a:p>
            <a:pPr>
              <a:buNone/>
            </a:pPr>
            <a:r>
              <a:rPr lang="ru-RU" sz="2000" i="1" dirty="0">
                <a:solidFill>
                  <a:schemeClr val="bg1"/>
                </a:solidFill>
                <a:latin typeface="Times New Roman" pitchFamily="18" charset="0"/>
                <a:cs typeface="Times New Roman" pitchFamily="18" charset="0"/>
              </a:rPr>
              <a:t>Танцуя входят новые учёные. Собираются, ждут стоя</a:t>
            </a:r>
            <a:r>
              <a:rPr lang="ru-RU" sz="2000" i="1" dirty="0" smtClean="0">
                <a:solidFill>
                  <a:schemeClr val="bg1"/>
                </a:solidFill>
                <a:latin typeface="Times New Roman" pitchFamily="18" charset="0"/>
                <a:cs typeface="Times New Roman" pitchFamily="18" charset="0"/>
              </a:rPr>
              <a:t>.</a:t>
            </a:r>
            <a:endParaRPr lang="et-EE" sz="2000" dirty="0">
              <a:solidFill>
                <a:schemeClr val="bg1"/>
              </a:solidFill>
              <a:latin typeface="Times New Roman" pitchFamily="18" charset="0"/>
              <a:cs typeface="Times New Roman" pitchFamily="18" charset="0"/>
            </a:endParaRPr>
          </a:p>
          <a:p>
            <a:pPr>
              <a:buNone/>
            </a:pPr>
            <a:r>
              <a:rPr lang="ru-RU" sz="2000" b="1" dirty="0">
                <a:solidFill>
                  <a:schemeClr val="bg1"/>
                </a:solidFill>
                <a:latin typeface="Times New Roman" pitchFamily="18" charset="0"/>
                <a:cs typeface="Times New Roman" pitchFamily="18" charset="0"/>
              </a:rPr>
              <a:t>ВСЕ</a:t>
            </a:r>
            <a:r>
              <a:rPr lang="ru-RU" sz="2000" b="1" dirty="0" smtClean="0">
                <a:solidFill>
                  <a:schemeClr val="bg1"/>
                </a:solidFill>
                <a:latin typeface="Times New Roman" pitchFamily="18" charset="0"/>
                <a:cs typeface="Times New Roman" pitchFamily="18" charset="0"/>
              </a:rPr>
              <a:t>:</a:t>
            </a:r>
            <a:r>
              <a:rPr lang="et-EE" sz="2000" b="1" dirty="0" smtClean="0">
                <a:solidFill>
                  <a:schemeClr val="bg1"/>
                </a:solidFill>
                <a:latin typeface="Times New Roman" pitchFamily="18" charset="0"/>
                <a:cs typeface="Times New Roman" pitchFamily="18" charset="0"/>
              </a:rPr>
              <a:t> </a:t>
            </a:r>
            <a:r>
              <a:rPr lang="ru-RU" sz="2000" b="1" dirty="0" smtClean="0">
                <a:solidFill>
                  <a:schemeClr val="bg1"/>
                </a:solidFill>
                <a:latin typeface="Times New Roman" pitchFamily="18" charset="0"/>
                <a:cs typeface="Times New Roman" pitchFamily="18" charset="0"/>
              </a:rPr>
              <a:t>Аэлита</a:t>
            </a:r>
            <a:r>
              <a:rPr lang="ru-RU" sz="2000" b="1" dirty="0">
                <a:solidFill>
                  <a:schemeClr val="bg1"/>
                </a:solidFill>
                <a:latin typeface="Times New Roman" pitchFamily="18" charset="0"/>
                <a:cs typeface="Times New Roman" pitchFamily="18" charset="0"/>
              </a:rPr>
              <a:t>! Аэлита</a:t>
            </a:r>
            <a:r>
              <a:rPr lang="ru-RU" sz="2000" b="1" dirty="0" smtClean="0">
                <a:solidFill>
                  <a:schemeClr val="bg1"/>
                </a:solidFill>
                <a:latin typeface="Times New Roman" pitchFamily="18" charset="0"/>
                <a:cs typeface="Times New Roman" pitchFamily="18" charset="0"/>
              </a:rPr>
              <a:t>!</a:t>
            </a:r>
          </a:p>
          <a:p>
            <a:pPr>
              <a:buNone/>
            </a:pPr>
            <a:endParaRPr lang="et-EE" sz="2000" dirty="0" smtClean="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1800" b="1" dirty="0">
                <a:solidFill>
                  <a:schemeClr val="bg1"/>
                </a:solidFill>
                <a:latin typeface="Times New Roman" pitchFamily="18" charset="0"/>
                <a:cs typeface="Times New Roman" pitchFamily="18" charset="0"/>
              </a:rPr>
              <a:t>EDARON</a:t>
            </a:r>
            <a:r>
              <a:rPr lang="en-GB" sz="1800" dirty="0">
                <a:solidFill>
                  <a:schemeClr val="bg1"/>
                </a:solidFill>
                <a:latin typeface="Times New Roman" pitchFamily="18" charset="0"/>
                <a:cs typeface="Times New Roman" pitchFamily="18" charset="0"/>
              </a:rPr>
              <a:t>: Hello, everyone. </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I </a:t>
            </a:r>
            <a:r>
              <a:rPr lang="en-GB" sz="1800" dirty="0">
                <a:solidFill>
                  <a:schemeClr val="bg1"/>
                </a:solidFill>
                <a:latin typeface="Times New Roman" pitchFamily="18" charset="0"/>
                <a:cs typeface="Times New Roman" pitchFamily="18" charset="0"/>
              </a:rPr>
              <a:t>am the officer responsible for the cosmic contacts - </a:t>
            </a:r>
            <a:r>
              <a:rPr lang="en-GB" sz="1800" dirty="0" err="1">
                <a:solidFill>
                  <a:schemeClr val="bg1"/>
                </a:solidFill>
                <a:latin typeface="Times New Roman" pitchFamily="18" charset="0"/>
                <a:cs typeface="Times New Roman" pitchFamily="18" charset="0"/>
              </a:rPr>
              <a:t>Edaron</a:t>
            </a:r>
            <a:r>
              <a:rPr lang="en-GB" sz="1800" dirty="0">
                <a:solidFill>
                  <a:schemeClr val="bg1"/>
                </a:solidFill>
                <a:latin typeface="Times New Roman" pitchFamily="18" charset="0"/>
                <a:cs typeface="Times New Roman" pitchFamily="18" charset="0"/>
              </a:rPr>
              <a:t>. </a:t>
            </a:r>
            <a:endParaRPr lang="et-EE" sz="1800" dirty="0">
              <a:solidFill>
                <a:schemeClr val="bg1"/>
              </a:solidFill>
              <a:latin typeface="Times New Roman" pitchFamily="18" charset="0"/>
              <a:cs typeface="Times New Roman" pitchFamily="18" charset="0"/>
            </a:endParaRPr>
          </a:p>
          <a:p>
            <a:pPr>
              <a:buNone/>
            </a:pPr>
            <a:r>
              <a:rPr lang="en-GB" sz="1800" b="1" dirty="0">
                <a:solidFill>
                  <a:schemeClr val="bg1"/>
                </a:solidFill>
                <a:latin typeface="Times New Roman" pitchFamily="18" charset="0"/>
                <a:cs typeface="Times New Roman" pitchFamily="18" charset="0"/>
              </a:rPr>
              <a:t>EVERYONE</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a:t>
            </a:r>
            <a:endParaRPr lang="et-EE" sz="1800" dirty="0">
              <a:solidFill>
                <a:schemeClr val="bg1"/>
              </a:solidFill>
              <a:latin typeface="Times New Roman" pitchFamily="18" charset="0"/>
              <a:cs typeface="Times New Roman" pitchFamily="18" charset="0"/>
            </a:endParaRPr>
          </a:p>
          <a:p>
            <a:pPr>
              <a:buNone/>
            </a:pPr>
            <a:r>
              <a:rPr lang="en-GB" sz="1800" b="1" dirty="0">
                <a:solidFill>
                  <a:schemeClr val="bg1"/>
                </a:solidFill>
                <a:latin typeface="Times New Roman" pitchFamily="18" charset="0"/>
                <a:cs typeface="Times New Roman" pitchFamily="18" charset="0"/>
              </a:rPr>
              <a:t>EDARON</a:t>
            </a:r>
            <a:r>
              <a:rPr lang="en-GB" sz="1800" dirty="0">
                <a:solidFill>
                  <a:schemeClr val="bg1"/>
                </a:solidFill>
                <a:latin typeface="Times New Roman" pitchFamily="18" charset="0"/>
                <a:cs typeface="Times New Roman" pitchFamily="18" charset="0"/>
              </a:rPr>
              <a:t>: Dear </a:t>
            </a:r>
            <a:r>
              <a:rPr lang="en-GB" sz="1800" dirty="0" err="1" smtClean="0">
                <a:solidFill>
                  <a:schemeClr val="bg1"/>
                </a:solidFill>
                <a:latin typeface="Times New Roman" pitchFamily="18" charset="0"/>
                <a:cs typeface="Times New Roman" pitchFamily="18" charset="0"/>
              </a:rPr>
              <a:t>respectables</a:t>
            </a:r>
            <a:r>
              <a:rPr lang="en-GB"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is a simple scientist, but I am a leader!</a:t>
            </a:r>
            <a:endParaRPr lang="et-EE" sz="1800" dirty="0">
              <a:solidFill>
                <a:schemeClr val="bg1"/>
              </a:solidFill>
              <a:latin typeface="Times New Roman" pitchFamily="18" charset="0"/>
              <a:cs typeface="Times New Roman" pitchFamily="18" charset="0"/>
            </a:endParaRPr>
          </a:p>
          <a:p>
            <a:pPr>
              <a:buNone/>
            </a:pPr>
            <a:r>
              <a:rPr lang="en-GB" sz="1800" b="1" dirty="0">
                <a:solidFill>
                  <a:schemeClr val="bg1"/>
                </a:solidFill>
                <a:latin typeface="Times New Roman" pitchFamily="18" charset="0"/>
                <a:cs typeface="Times New Roman" pitchFamily="18" charset="0"/>
              </a:rPr>
              <a:t>SEHAHILLI PRESENTER </a:t>
            </a:r>
            <a:r>
              <a:rPr lang="en-GB" sz="1800" dirty="0">
                <a:solidFill>
                  <a:schemeClr val="bg1"/>
                </a:solidFill>
                <a:latin typeface="Times New Roman" pitchFamily="18" charset="0"/>
                <a:cs typeface="Times New Roman" pitchFamily="18" charset="0"/>
              </a:rPr>
              <a:t>(stepping forward</a:t>
            </a:r>
            <a:r>
              <a:rPr lang="en-GB"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Ssh</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Ssssh</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Hhh</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Sssh</a:t>
            </a:r>
            <a:r>
              <a:rPr lang="en-GB" sz="1800" dirty="0">
                <a:solidFill>
                  <a:schemeClr val="bg1"/>
                </a:solidFill>
                <a:latin typeface="Times New Roman" pitchFamily="18" charset="0"/>
                <a:cs typeface="Times New Roman" pitchFamily="18" charset="0"/>
              </a:rPr>
              <a:t>?</a:t>
            </a:r>
            <a:endParaRPr lang="et-EE" sz="1800" dirty="0">
              <a:solidFill>
                <a:schemeClr val="bg1"/>
              </a:solidFill>
              <a:latin typeface="Times New Roman" pitchFamily="18" charset="0"/>
              <a:cs typeface="Times New Roman" pitchFamily="18" charset="0"/>
            </a:endParaRPr>
          </a:p>
          <a:p>
            <a:pPr>
              <a:buNone/>
            </a:pPr>
            <a:r>
              <a:rPr lang="en-GB" sz="1800" b="1" dirty="0">
                <a:solidFill>
                  <a:schemeClr val="bg1"/>
                </a:solidFill>
                <a:latin typeface="Times New Roman" pitchFamily="18" charset="0"/>
                <a:cs typeface="Times New Roman" pitchFamily="18" charset="0"/>
              </a:rPr>
              <a:t>RURUNUNI PRESENTER</a:t>
            </a:r>
            <a:r>
              <a:rPr lang="en-GB" sz="1800" dirty="0">
                <a:solidFill>
                  <a:schemeClr val="bg1"/>
                </a:solidFill>
                <a:latin typeface="Times New Roman" pitchFamily="18" charset="0"/>
                <a:cs typeface="Times New Roman" pitchFamily="18" charset="0"/>
              </a:rPr>
              <a:t> (taking his turn</a:t>
            </a:r>
            <a:r>
              <a:rPr lang="en-GB"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Rrrrr</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Rrrrrrrr</a:t>
            </a:r>
            <a:r>
              <a:rPr lang="en-GB" sz="1800" dirty="0">
                <a:solidFill>
                  <a:schemeClr val="bg1"/>
                </a:solidFill>
                <a:latin typeface="Times New Roman" pitchFamily="18" charset="0"/>
                <a:cs typeface="Times New Roman" pitchFamily="18" charset="0"/>
              </a:rPr>
              <a:t>? </a:t>
            </a:r>
            <a:r>
              <a:rPr lang="en-GB" sz="1800" dirty="0" err="1">
                <a:solidFill>
                  <a:schemeClr val="bg1"/>
                </a:solidFill>
                <a:latin typeface="Times New Roman" pitchFamily="18" charset="0"/>
                <a:cs typeface="Times New Roman" pitchFamily="18" charset="0"/>
              </a:rPr>
              <a:t>Rrrrrrrr-rr</a:t>
            </a:r>
            <a:r>
              <a:rPr lang="en-GB" sz="1800" dirty="0" smtClean="0">
                <a:solidFill>
                  <a:schemeClr val="bg1"/>
                </a:solidFill>
                <a:latin typeface="Times New Roman" pitchFamily="18" charset="0"/>
                <a:cs typeface="Times New Roman" pitchFamily="18" charset="0"/>
              </a:rPr>
              <a:t>!</a:t>
            </a:r>
            <a:endParaRPr lang="et-EE" sz="1200" dirty="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EDARON: </a:t>
            </a:r>
            <a:r>
              <a:rPr lang="ru-RU" sz="1800" dirty="0">
                <a:solidFill>
                  <a:schemeClr val="bg1"/>
                </a:solidFill>
                <a:latin typeface="Times New Roman" pitchFamily="18" charset="0"/>
                <a:cs typeface="Times New Roman" pitchFamily="18" charset="0"/>
              </a:rPr>
              <a:t>Привет всем. Я —   Эдарон, чиновник, ответственный за космические контакты.</a:t>
            </a:r>
            <a:endParaRPr lang="et-EE" sz="1800" dirty="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ВСЕ: </a:t>
            </a:r>
            <a:r>
              <a:rPr lang="ru-RU" sz="1800" dirty="0" smtClean="0">
                <a:solidFill>
                  <a:schemeClr val="bg1"/>
                </a:solidFill>
                <a:latin typeface="Times New Roman" pitchFamily="18" charset="0"/>
                <a:cs typeface="Times New Roman" pitchFamily="18" charset="0"/>
              </a:rPr>
              <a:t>Аэлита</a:t>
            </a:r>
            <a:r>
              <a:rPr lang="ru-RU" sz="1800" dirty="0">
                <a:solidFill>
                  <a:schemeClr val="bg1"/>
                </a:solidFill>
                <a:latin typeface="Times New Roman" pitchFamily="18" charset="0"/>
                <a:cs typeface="Times New Roman" pitchFamily="18" charset="0"/>
              </a:rPr>
              <a:t>? Аэлита?</a:t>
            </a:r>
            <a:endParaRPr lang="et-EE" sz="1800" dirty="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EDARON: </a:t>
            </a:r>
            <a:r>
              <a:rPr lang="ru-RU" sz="1800" dirty="0">
                <a:solidFill>
                  <a:schemeClr val="bg1"/>
                </a:solidFill>
                <a:latin typeface="Times New Roman" pitchFamily="18" charset="0"/>
                <a:cs typeface="Times New Roman" pitchFamily="18" charset="0"/>
              </a:rPr>
              <a:t>Уважаемые! Аэлита простой учёный, а главный —   я!</a:t>
            </a:r>
            <a:endParaRPr lang="et-EE" sz="1800" dirty="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СЕХАХИЛИЙЦЫ</a:t>
            </a:r>
            <a:r>
              <a:rPr lang="ru-RU" sz="1800" dirty="0" smtClean="0">
                <a:solidFill>
                  <a:schemeClr val="bg1"/>
                </a:solidFill>
                <a:latin typeface="Times New Roman" pitchFamily="18" charset="0"/>
                <a:cs typeface="Times New Roman" pitchFamily="18" charset="0"/>
              </a:rPr>
              <a:t>: Ссшш</a:t>
            </a:r>
            <a:r>
              <a:rPr lang="ru-RU" sz="1800" dirty="0">
                <a:solidFill>
                  <a:schemeClr val="bg1"/>
                </a:solidFill>
                <a:latin typeface="Times New Roman" pitchFamily="18" charset="0"/>
                <a:cs typeface="Times New Roman" pitchFamily="18" charset="0"/>
              </a:rPr>
              <a:t>! Ссссшшш! Ххх</a:t>
            </a:r>
            <a:r>
              <a:rPr lang="ru-RU" sz="1800" dirty="0" smtClean="0">
                <a:solidFill>
                  <a:schemeClr val="bg1"/>
                </a:solidFill>
                <a:latin typeface="Times New Roman" pitchFamily="18" charset="0"/>
                <a:cs typeface="Times New Roman" pitchFamily="18" charset="0"/>
              </a:rPr>
              <a:t>!  </a:t>
            </a:r>
            <a:r>
              <a:rPr lang="ru-RU" sz="1800" dirty="0">
                <a:solidFill>
                  <a:schemeClr val="bg1"/>
                </a:solidFill>
                <a:latin typeface="Times New Roman" pitchFamily="18" charset="0"/>
                <a:cs typeface="Times New Roman" pitchFamily="18" charset="0"/>
              </a:rPr>
              <a:t>Сссш!</a:t>
            </a:r>
            <a:endParaRPr lang="et-EE" sz="1800" dirty="0">
              <a:solidFill>
                <a:schemeClr val="bg1"/>
              </a:solidFill>
              <a:latin typeface="Times New Roman" pitchFamily="18" charset="0"/>
              <a:cs typeface="Times New Roman" pitchFamily="18" charset="0"/>
            </a:endParaRPr>
          </a:p>
          <a:p>
            <a:pPr>
              <a:buNone/>
            </a:pPr>
            <a:r>
              <a:rPr lang="ru-RU" sz="1800" b="1" dirty="0">
                <a:solidFill>
                  <a:schemeClr val="bg1"/>
                </a:solidFill>
                <a:latin typeface="Times New Roman" pitchFamily="18" charset="0"/>
                <a:cs typeface="Times New Roman" pitchFamily="18" charset="0"/>
              </a:rPr>
              <a:t>РУРУНУНИЙЦЫ</a:t>
            </a:r>
            <a:r>
              <a:rPr lang="ru-RU" sz="1800" dirty="0" smtClean="0">
                <a:solidFill>
                  <a:schemeClr val="bg1"/>
                </a:solidFill>
                <a:latin typeface="Times New Roman" pitchFamily="18" charset="0"/>
                <a:cs typeface="Times New Roman" pitchFamily="18" charset="0"/>
              </a:rPr>
              <a:t>: Рррр!  </a:t>
            </a:r>
            <a:r>
              <a:rPr lang="ru-RU" sz="1800" dirty="0">
                <a:solidFill>
                  <a:schemeClr val="bg1"/>
                </a:solidFill>
                <a:latin typeface="Times New Roman" pitchFamily="18" charset="0"/>
                <a:cs typeface="Times New Roman" pitchFamily="18" charset="0"/>
              </a:rPr>
              <a:t>Ррр</a:t>
            </a:r>
            <a:r>
              <a:rPr lang="ru-RU" sz="1800" dirty="0" smtClean="0">
                <a:solidFill>
                  <a:schemeClr val="bg1"/>
                </a:solidFill>
                <a:latin typeface="Times New Roman" pitchFamily="18" charset="0"/>
                <a:cs typeface="Times New Roman" pitchFamily="18" charset="0"/>
              </a:rPr>
              <a:t>?  </a:t>
            </a:r>
            <a:r>
              <a:rPr lang="ru-RU" sz="1800" dirty="0">
                <a:solidFill>
                  <a:schemeClr val="bg1"/>
                </a:solidFill>
                <a:latin typeface="Times New Roman" pitchFamily="18" charset="0"/>
                <a:cs typeface="Times New Roman" pitchFamily="18" charset="0"/>
              </a:rPr>
              <a:t>Ррр??? Р-р</a:t>
            </a:r>
            <a:r>
              <a:rPr lang="ru-RU"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INTERPRETER:</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For that our conference is summoned together</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To make it a part of our century's facts</a:t>
            </a:r>
            <a:r>
              <a:rPr lang="ru-RU" sz="1800" dirty="0" smtClean="0">
                <a:solidFill>
                  <a:schemeClr val="bg1"/>
                </a:solidFill>
                <a:latin typeface="Times New Roman" pitchFamily="18" charset="0"/>
                <a:cs typeface="Times New Roman" pitchFamily="18" charset="0"/>
              </a:rPr>
              <a:t>ю </a:t>
            </a:r>
            <a:r>
              <a:rPr lang="en-GB" sz="1800" dirty="0" smtClean="0">
                <a:solidFill>
                  <a:schemeClr val="bg1"/>
                </a:solidFill>
                <a:latin typeface="Times New Roman" pitchFamily="18" charset="0"/>
                <a:cs typeface="Times New Roman" pitchFamily="18" charset="0"/>
              </a:rPr>
              <a:t>To know whether any existence is there on Earth</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and could some of them want to become part of us.</a:t>
            </a:r>
            <a:endParaRPr lang="ru-RU" sz="1800" dirty="0" smtClean="0">
              <a:solidFill>
                <a:schemeClr val="bg1"/>
              </a:solidFill>
              <a:latin typeface="Times New Roman" pitchFamily="18" charset="0"/>
              <a:cs typeface="Times New Roman" pitchFamily="18" charset="0"/>
            </a:endParaRPr>
          </a:p>
          <a:p>
            <a:pPr>
              <a:buNone/>
            </a:pPr>
            <a:r>
              <a:rPr lang="en-GB" sz="1800" b="1" dirty="0" smtClean="0">
                <a:solidFill>
                  <a:schemeClr val="bg1"/>
                </a:solidFill>
                <a:latin typeface="Times New Roman" pitchFamily="18" charset="0"/>
                <a:cs typeface="Times New Roman" pitchFamily="18" charset="0"/>
              </a:rPr>
              <a:t>DIBIDABADUBI</a:t>
            </a:r>
            <a:r>
              <a:rPr lang="en-GB" sz="1800" dirty="0" smtClean="0">
                <a:solidFill>
                  <a:schemeClr val="bg1"/>
                </a:solidFill>
                <a:latin typeface="Times New Roman" pitchFamily="18" charset="0"/>
                <a:cs typeface="Times New Roman" pitchFamily="18" charset="0"/>
              </a:rPr>
              <a:t>-</a:t>
            </a:r>
            <a:r>
              <a:rPr lang="en-GB" sz="1800" dirty="0" err="1" smtClean="0">
                <a:solidFill>
                  <a:schemeClr val="bg1"/>
                </a:solidFill>
                <a:latin typeface="Times New Roman" pitchFamily="18" charset="0"/>
                <a:cs typeface="Times New Roman" pitchFamily="18" charset="0"/>
              </a:rPr>
              <a:t>ans</a:t>
            </a:r>
            <a:r>
              <a:rPr lang="en-GB" sz="1800" dirty="0" smtClean="0">
                <a:solidFill>
                  <a:schemeClr val="bg1"/>
                </a:solidFill>
                <a:latin typeface="Times New Roman" pitchFamily="18" charset="0"/>
                <a:cs typeface="Times New Roman" pitchFamily="18" charset="0"/>
              </a:rPr>
              <a:t> dance.</a:t>
            </a:r>
            <a:endParaRPr lang="ru-RU"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I ПЕРЕВОДЧИК</a:t>
            </a:r>
            <a:r>
              <a:rPr lang="ru-RU" sz="1800" dirty="0" smtClean="0">
                <a:solidFill>
                  <a:schemeClr val="bg1"/>
                </a:solidFill>
                <a:latin typeface="Times New Roman" pitchFamily="18" charset="0"/>
                <a:cs typeface="Times New Roman" pitchFamily="18" charset="0"/>
              </a:rPr>
              <a:t>: Для этого мы и собрали великую нашу конференцию, чтобы в ногу идти с развитием века,  чтобы узнать, есть ли жизнь на Земле и возможно ли наши там пополнить ряды.</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ДИБИДАБАДУБИЕЦ</a:t>
            </a:r>
            <a:r>
              <a:rPr lang="ru-RU" sz="1800" dirty="0" smtClean="0">
                <a:solidFill>
                  <a:schemeClr val="bg1"/>
                </a:solidFill>
                <a:latin typeface="Times New Roman" pitchFamily="18" charset="0"/>
                <a:cs typeface="Times New Roman" pitchFamily="18" charset="0"/>
              </a:rPr>
              <a:t> (танцует)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2200" b="1" dirty="0">
                <a:solidFill>
                  <a:schemeClr val="bg1"/>
                </a:solidFill>
                <a:latin typeface="Times New Roman" pitchFamily="18" charset="0"/>
                <a:cs typeface="Times New Roman" pitchFamily="18" charset="0"/>
              </a:rPr>
              <a:t>INTERPRETER</a:t>
            </a:r>
            <a:r>
              <a:rPr lang="et-EE" sz="2200" dirty="0" smtClean="0">
                <a:solidFill>
                  <a:schemeClr val="bg1"/>
                </a:solidFill>
                <a:latin typeface="Times New Roman" pitchFamily="18" charset="0"/>
                <a:cs typeface="Times New Roman" pitchFamily="18" charset="0"/>
              </a:rPr>
              <a:t>: </a:t>
            </a:r>
            <a:r>
              <a:rPr lang="en-GB" sz="2200" dirty="0" smtClean="0">
                <a:solidFill>
                  <a:schemeClr val="bg1"/>
                </a:solidFill>
                <a:latin typeface="Times New Roman" pitchFamily="18" charset="0"/>
                <a:cs typeface="Times New Roman" pitchFamily="18" charset="0"/>
              </a:rPr>
              <a:t>Yes-yes</a:t>
            </a:r>
            <a:r>
              <a:rPr lang="en-GB" sz="2200" dirty="0">
                <a:solidFill>
                  <a:schemeClr val="bg1"/>
                </a:solidFill>
                <a:latin typeface="Times New Roman" pitchFamily="18" charset="0"/>
                <a:cs typeface="Times New Roman" pitchFamily="18" charset="0"/>
              </a:rPr>
              <a:t>! You took the words from my </a:t>
            </a:r>
            <a:r>
              <a:rPr lang="en-GB" sz="2200" dirty="0" smtClean="0">
                <a:solidFill>
                  <a:schemeClr val="bg1"/>
                </a:solidFill>
                <a:latin typeface="Times New Roman" pitchFamily="18" charset="0"/>
                <a:cs typeface="Times New Roman" pitchFamily="18" charset="0"/>
              </a:rPr>
              <a:t>mouth!</a:t>
            </a:r>
            <a:r>
              <a:rPr lang="et-EE" sz="2200" dirty="0" smtClean="0">
                <a:solidFill>
                  <a:schemeClr val="bg1"/>
                </a:solidFill>
                <a:latin typeface="Times New Roman" pitchFamily="18" charset="0"/>
                <a:cs typeface="Times New Roman" pitchFamily="18" charset="0"/>
              </a:rPr>
              <a:t> </a:t>
            </a:r>
          </a:p>
          <a:p>
            <a:pPr>
              <a:buNone/>
            </a:pPr>
            <a:r>
              <a:rPr lang="en-GB" sz="2200" dirty="0" smtClean="0">
                <a:solidFill>
                  <a:schemeClr val="bg1"/>
                </a:solidFill>
                <a:latin typeface="Times New Roman" pitchFamily="18" charset="0"/>
                <a:cs typeface="Times New Roman" pitchFamily="18" charset="0"/>
              </a:rPr>
              <a:t>We </a:t>
            </a:r>
            <a:r>
              <a:rPr lang="en-GB" sz="2200" dirty="0">
                <a:solidFill>
                  <a:schemeClr val="bg1"/>
                </a:solidFill>
                <a:latin typeface="Times New Roman" pitchFamily="18" charset="0"/>
                <a:cs typeface="Times New Roman" pitchFamily="18" charset="0"/>
              </a:rPr>
              <a:t>will show you and we'll show you good </a:t>
            </a:r>
            <a:r>
              <a:rPr lang="en-GB"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p>
          <a:p>
            <a:pPr>
              <a:buNone/>
            </a:pPr>
            <a:r>
              <a:rPr lang="en-GB" sz="2200" dirty="0" smtClean="0">
                <a:solidFill>
                  <a:schemeClr val="bg1"/>
                </a:solidFill>
                <a:latin typeface="Times New Roman" pitchFamily="18" charset="0"/>
                <a:cs typeface="Times New Roman" pitchFamily="18" charset="0"/>
              </a:rPr>
              <a:t>Our </a:t>
            </a:r>
            <a:r>
              <a:rPr lang="en-GB" sz="2200" dirty="0">
                <a:solidFill>
                  <a:schemeClr val="bg1"/>
                </a:solidFill>
                <a:latin typeface="Times New Roman" pitchFamily="18" charset="0"/>
                <a:cs typeface="Times New Roman" pitchFamily="18" charset="0"/>
              </a:rPr>
              <a:t>experiment will start very-very </a:t>
            </a:r>
            <a:r>
              <a:rPr lang="en-GB" sz="2200" dirty="0" smtClean="0">
                <a:solidFill>
                  <a:schemeClr val="bg1"/>
                </a:solidFill>
                <a:latin typeface="Times New Roman" pitchFamily="18" charset="0"/>
                <a:cs typeface="Times New Roman" pitchFamily="18" charset="0"/>
              </a:rPr>
              <a:t>soon!</a:t>
            </a:r>
            <a:r>
              <a:rPr lang="et-EE" sz="2200" dirty="0" smtClean="0">
                <a:solidFill>
                  <a:schemeClr val="bg1"/>
                </a:solidFill>
                <a:latin typeface="Times New Roman" pitchFamily="18" charset="0"/>
                <a:cs typeface="Times New Roman" pitchFamily="18" charset="0"/>
              </a:rPr>
              <a:t> </a:t>
            </a:r>
          </a:p>
          <a:p>
            <a:pPr>
              <a:buNone/>
            </a:pPr>
            <a:r>
              <a:rPr lang="en-GB" sz="2200" dirty="0" smtClean="0">
                <a:solidFill>
                  <a:schemeClr val="bg1"/>
                </a:solidFill>
                <a:latin typeface="Times New Roman" pitchFamily="18" charset="0"/>
                <a:cs typeface="Times New Roman" pitchFamily="18" charset="0"/>
              </a:rPr>
              <a:t>We </a:t>
            </a:r>
            <a:r>
              <a:rPr lang="en-GB" sz="2200" dirty="0">
                <a:solidFill>
                  <a:schemeClr val="bg1"/>
                </a:solidFill>
                <a:latin typeface="Times New Roman" pitchFamily="18" charset="0"/>
                <a:cs typeface="Times New Roman" pitchFamily="18" charset="0"/>
              </a:rPr>
              <a:t>do not wish to speak of anything </a:t>
            </a:r>
            <a:r>
              <a:rPr lang="en-GB" sz="2200" dirty="0" smtClean="0">
                <a:solidFill>
                  <a:schemeClr val="bg1"/>
                </a:solidFill>
                <a:latin typeface="Times New Roman" pitchFamily="18" charset="0"/>
                <a:cs typeface="Times New Roman" pitchFamily="18" charset="0"/>
              </a:rPr>
              <a:t>else!</a:t>
            </a:r>
            <a:r>
              <a:rPr lang="et-EE" sz="2200" dirty="0" smtClean="0">
                <a:solidFill>
                  <a:schemeClr val="bg1"/>
                </a:solidFill>
                <a:latin typeface="Times New Roman" pitchFamily="18" charset="0"/>
                <a:cs typeface="Times New Roman" pitchFamily="18" charset="0"/>
              </a:rPr>
              <a:t> </a:t>
            </a:r>
          </a:p>
          <a:p>
            <a:pPr>
              <a:buNone/>
            </a:pPr>
            <a:r>
              <a:rPr lang="et-EE" sz="2200" dirty="0" smtClean="0">
                <a:solidFill>
                  <a:schemeClr val="bg1"/>
                </a:solidFill>
                <a:latin typeface="Times New Roman" pitchFamily="18" charset="0"/>
                <a:cs typeface="Times New Roman" pitchFamily="18" charset="0"/>
              </a:rPr>
              <a:t>Aelita!</a:t>
            </a:r>
          </a:p>
          <a:p>
            <a:pPr>
              <a:buNone/>
            </a:pPr>
            <a:r>
              <a:rPr lang="et-EE" sz="2200" b="1" dirty="0" smtClean="0">
                <a:solidFill>
                  <a:schemeClr val="bg1"/>
                </a:solidFill>
                <a:latin typeface="Times New Roman" pitchFamily="18" charset="0"/>
                <a:cs typeface="Times New Roman" pitchFamily="18" charset="0"/>
              </a:rPr>
              <a:t>ALL </a:t>
            </a:r>
            <a:r>
              <a:rPr lang="et-EE" sz="2200" b="1" i="1" dirty="0">
                <a:solidFill>
                  <a:schemeClr val="bg1"/>
                </a:solidFill>
                <a:latin typeface="Times New Roman" pitchFamily="18" charset="0"/>
                <a:cs typeface="Times New Roman" pitchFamily="18" charset="0"/>
              </a:rPr>
              <a:t>(to Edaron</a:t>
            </a:r>
            <a:r>
              <a:rPr lang="et-EE" sz="2200" b="1" i="1" dirty="0" smtClean="0">
                <a:solidFill>
                  <a:schemeClr val="bg1"/>
                </a:solidFill>
                <a:latin typeface="Times New Roman" pitchFamily="18" charset="0"/>
                <a:cs typeface="Times New Roman" pitchFamily="18" charset="0"/>
              </a:rPr>
              <a:t>): </a:t>
            </a:r>
            <a:r>
              <a:rPr lang="en-GB" sz="2200" dirty="0" smtClean="0">
                <a:solidFill>
                  <a:schemeClr val="bg1"/>
                </a:solidFill>
                <a:latin typeface="Times New Roman" pitchFamily="18" charset="0"/>
                <a:cs typeface="Times New Roman" pitchFamily="18" charset="0"/>
              </a:rPr>
              <a:t>We </a:t>
            </a:r>
            <a:r>
              <a:rPr lang="en-GB" sz="2200" dirty="0">
                <a:solidFill>
                  <a:schemeClr val="bg1"/>
                </a:solidFill>
                <a:latin typeface="Times New Roman" pitchFamily="18" charset="0"/>
                <a:cs typeface="Times New Roman" pitchFamily="18" charset="0"/>
              </a:rPr>
              <a:t>do not wish to speak of anything else</a:t>
            </a:r>
            <a:r>
              <a:rPr lang="en-GB"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r>
              <a:rPr lang="en-GB" sz="2200" dirty="0" err="1" smtClean="0">
                <a:solidFill>
                  <a:schemeClr val="bg1"/>
                </a:solidFill>
                <a:latin typeface="Times New Roman" pitchFamily="18" charset="0"/>
                <a:cs typeface="Times New Roman" pitchFamily="18" charset="0"/>
              </a:rPr>
              <a:t>Aelita</a:t>
            </a:r>
            <a:r>
              <a:rPr lang="en-GB" sz="2200" dirty="0">
                <a:solidFill>
                  <a:schemeClr val="bg1"/>
                </a:solidFill>
                <a:latin typeface="Times New Roman" pitchFamily="18" charset="0"/>
                <a:cs typeface="Times New Roman" pitchFamily="18" charset="0"/>
              </a:rPr>
              <a:t>!</a:t>
            </a:r>
            <a:endParaRPr lang="et-EE" sz="2200" dirty="0">
              <a:solidFill>
                <a:schemeClr val="bg1"/>
              </a:solidFill>
              <a:latin typeface="Times New Roman" pitchFamily="18" charset="0"/>
              <a:cs typeface="Times New Roman" pitchFamily="18" charset="0"/>
            </a:endParaRPr>
          </a:p>
          <a:p>
            <a:pPr>
              <a:buNone/>
            </a:pPr>
            <a:r>
              <a:rPr lang="et-EE" sz="2200" b="1" dirty="0">
                <a:solidFill>
                  <a:schemeClr val="bg1"/>
                </a:solidFill>
                <a:latin typeface="Times New Roman" pitchFamily="18" charset="0"/>
                <a:cs typeface="Times New Roman" pitchFamily="18" charset="0"/>
              </a:rPr>
              <a:t>EDARON</a:t>
            </a:r>
            <a:r>
              <a:rPr lang="et-EE" sz="2200" b="1" dirty="0" smtClean="0">
                <a:solidFill>
                  <a:schemeClr val="bg1"/>
                </a:solidFill>
                <a:latin typeface="Times New Roman" pitchFamily="18" charset="0"/>
                <a:cs typeface="Times New Roman" pitchFamily="18" charset="0"/>
              </a:rPr>
              <a:t>: </a:t>
            </a:r>
            <a:r>
              <a:rPr lang="et-EE" sz="2200" dirty="0" smtClean="0">
                <a:solidFill>
                  <a:schemeClr val="bg1"/>
                </a:solidFill>
                <a:latin typeface="Times New Roman" pitchFamily="18" charset="0"/>
                <a:cs typeface="Times New Roman" pitchFamily="18" charset="0"/>
              </a:rPr>
              <a:t>Your </a:t>
            </a:r>
            <a:r>
              <a:rPr lang="et-EE" sz="2200" dirty="0">
                <a:solidFill>
                  <a:schemeClr val="bg1"/>
                </a:solidFill>
                <a:latin typeface="Times New Roman" pitchFamily="18" charset="0"/>
                <a:cs typeface="Times New Roman" pitchFamily="18" charset="0"/>
              </a:rPr>
              <a:t>choice</a:t>
            </a:r>
            <a:r>
              <a:rPr lang="et-EE" sz="2200" dirty="0" smtClean="0">
                <a:solidFill>
                  <a:schemeClr val="bg1"/>
                </a:solidFill>
                <a:latin typeface="Times New Roman" pitchFamily="18" charset="0"/>
                <a:cs typeface="Times New Roman" pitchFamily="18" charset="0"/>
              </a:rPr>
              <a:t>. But </a:t>
            </a:r>
            <a:r>
              <a:rPr lang="et-EE" sz="2200" dirty="0">
                <a:solidFill>
                  <a:schemeClr val="bg1"/>
                </a:solidFill>
                <a:latin typeface="Times New Roman" pitchFamily="18" charset="0"/>
                <a:cs typeface="Times New Roman" pitchFamily="18" charset="0"/>
              </a:rPr>
              <a:t>afterwards in </a:t>
            </a:r>
            <a:r>
              <a:rPr lang="et-EE" sz="2200" dirty="0" smtClean="0">
                <a:solidFill>
                  <a:schemeClr val="bg1"/>
                </a:solidFill>
                <a:latin typeface="Times New Roman" pitchFamily="18" charset="0"/>
                <a:cs typeface="Times New Roman" pitchFamily="18" charset="0"/>
              </a:rPr>
              <a:t>any </a:t>
            </a:r>
            <a:r>
              <a:rPr lang="et-EE" sz="2200" dirty="0">
                <a:solidFill>
                  <a:schemeClr val="bg1"/>
                </a:solidFill>
                <a:latin typeface="Times New Roman" pitchFamily="18" charset="0"/>
                <a:cs typeface="Times New Roman" pitchFamily="18" charset="0"/>
              </a:rPr>
              <a:t>case you must listen to </a:t>
            </a:r>
            <a:r>
              <a:rPr lang="et-EE" sz="2200" dirty="0" smtClean="0">
                <a:solidFill>
                  <a:schemeClr val="bg1"/>
                </a:solidFill>
                <a:latin typeface="Times New Roman" pitchFamily="18" charset="0"/>
                <a:cs typeface="Times New Roman" pitchFamily="18" charset="0"/>
              </a:rPr>
              <a:t>me!</a:t>
            </a:r>
          </a:p>
          <a:p>
            <a:pPr>
              <a:buNone/>
            </a:pPr>
            <a:r>
              <a:rPr lang="ru-RU" sz="2200" b="1" dirty="0" smtClean="0">
                <a:solidFill>
                  <a:schemeClr val="bg1"/>
                </a:solidFill>
                <a:latin typeface="Times New Roman" pitchFamily="18" charset="0"/>
                <a:cs typeface="Times New Roman" pitchFamily="18" charset="0"/>
              </a:rPr>
              <a:t>I </a:t>
            </a:r>
            <a:r>
              <a:rPr lang="ru-RU" sz="2200" b="1" dirty="0">
                <a:solidFill>
                  <a:schemeClr val="bg1"/>
                </a:solidFill>
                <a:latin typeface="Times New Roman" pitchFamily="18" charset="0"/>
                <a:cs typeface="Times New Roman" pitchFamily="18" charset="0"/>
              </a:rPr>
              <a:t>ПЕРЕВОДЧИК</a:t>
            </a:r>
            <a:r>
              <a:rPr lang="ru-RU" sz="2200" b="1" dirty="0" smtClean="0">
                <a:solidFill>
                  <a:schemeClr val="bg1"/>
                </a:solidFill>
                <a:latin typeface="Times New Roman" pitchFamily="18" charset="0"/>
                <a:cs typeface="Times New Roman" pitchFamily="18" charset="0"/>
              </a:rPr>
              <a:t>:</a:t>
            </a:r>
            <a:r>
              <a:rPr lang="et-EE" sz="2200" b="1" dirty="0" smtClean="0">
                <a:solidFill>
                  <a:schemeClr val="bg1"/>
                </a:solidFill>
                <a:latin typeface="Times New Roman" pitchFamily="18" charset="0"/>
                <a:cs typeface="Times New Roman" pitchFamily="18" charset="0"/>
              </a:rPr>
              <a:t> </a:t>
            </a:r>
            <a:r>
              <a:rPr lang="ru-RU" sz="2200" dirty="0" smtClean="0">
                <a:solidFill>
                  <a:schemeClr val="bg1"/>
                </a:solidFill>
                <a:latin typeface="Times New Roman" pitchFamily="18" charset="0"/>
                <a:cs typeface="Times New Roman" pitchFamily="18" charset="0"/>
              </a:rPr>
              <a:t>Именно</a:t>
            </a:r>
            <a:r>
              <a:rPr lang="ru-RU" sz="2200" dirty="0">
                <a:solidFill>
                  <a:schemeClr val="bg1"/>
                </a:solidFill>
                <a:latin typeface="Times New Roman" pitchFamily="18" charset="0"/>
                <a:cs typeface="Times New Roman" pitchFamily="18" charset="0"/>
              </a:rPr>
              <a:t>! Вы мысли наши читаете</a:t>
            </a:r>
            <a:r>
              <a:rPr lang="ru-RU" sz="2200" dirty="0" smtClean="0">
                <a:solidFill>
                  <a:schemeClr val="bg1"/>
                </a:solidFill>
                <a:latin typeface="Times New Roman" pitchFamily="18" charset="0"/>
                <a:cs typeface="Times New Roman" pitchFamily="18" charset="0"/>
              </a:rPr>
              <a:t>!</a:t>
            </a:r>
            <a:endParaRPr lang="et-EE" sz="2200" dirty="0">
              <a:solidFill>
                <a:schemeClr val="bg1"/>
              </a:solidFill>
              <a:latin typeface="Times New Roman" pitchFamily="18" charset="0"/>
              <a:cs typeface="Times New Roman" pitchFamily="18" charset="0"/>
            </a:endParaRPr>
          </a:p>
          <a:p>
            <a:pPr>
              <a:buNone/>
            </a:pPr>
            <a:r>
              <a:rPr lang="ru-RU" sz="2200" dirty="0">
                <a:solidFill>
                  <a:schemeClr val="bg1"/>
                </a:solidFill>
                <a:latin typeface="Times New Roman" pitchFamily="18" charset="0"/>
                <a:cs typeface="Times New Roman" pitchFamily="18" charset="0"/>
              </a:rPr>
              <a:t>Запускаем сначала, вы знаете:</a:t>
            </a:r>
            <a:endParaRPr lang="et-EE" sz="2200" dirty="0">
              <a:solidFill>
                <a:schemeClr val="bg1"/>
              </a:solidFill>
              <a:latin typeface="Times New Roman" pitchFamily="18" charset="0"/>
              <a:cs typeface="Times New Roman" pitchFamily="18" charset="0"/>
            </a:endParaRPr>
          </a:p>
          <a:p>
            <a:pPr>
              <a:buNone/>
            </a:pPr>
            <a:r>
              <a:rPr lang="ru-RU" sz="2200" dirty="0">
                <a:solidFill>
                  <a:schemeClr val="bg1"/>
                </a:solidFill>
                <a:latin typeface="Times New Roman" pitchFamily="18" charset="0"/>
                <a:cs typeface="Times New Roman" pitchFamily="18" charset="0"/>
              </a:rPr>
              <a:t>Наш эксперимент</a:t>
            </a:r>
            <a:r>
              <a:rPr lang="ru-RU"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r>
              <a:rPr lang="ru-RU" sz="2200" dirty="0" smtClean="0">
                <a:solidFill>
                  <a:schemeClr val="bg1"/>
                </a:solidFill>
                <a:latin typeface="Times New Roman" pitchFamily="18" charset="0"/>
                <a:cs typeface="Times New Roman" pitchFamily="18" charset="0"/>
              </a:rPr>
              <a:t>начнётся </a:t>
            </a:r>
            <a:r>
              <a:rPr lang="ru-RU" sz="2200" dirty="0">
                <a:solidFill>
                  <a:schemeClr val="bg1"/>
                </a:solidFill>
                <a:latin typeface="Times New Roman" pitchFamily="18" charset="0"/>
                <a:cs typeface="Times New Roman" pitchFamily="18" charset="0"/>
              </a:rPr>
              <a:t>в этот самый момент!</a:t>
            </a:r>
            <a:endParaRPr lang="et-EE" sz="2200" dirty="0">
              <a:solidFill>
                <a:schemeClr val="bg1"/>
              </a:solidFill>
              <a:latin typeface="Times New Roman" pitchFamily="18" charset="0"/>
              <a:cs typeface="Times New Roman" pitchFamily="18" charset="0"/>
            </a:endParaRPr>
          </a:p>
          <a:p>
            <a:pPr>
              <a:buNone/>
            </a:pPr>
            <a:r>
              <a:rPr lang="ru-RU" sz="2200" dirty="0">
                <a:solidFill>
                  <a:schemeClr val="bg1"/>
                </a:solidFill>
                <a:latin typeface="Times New Roman" pitchFamily="18" charset="0"/>
                <a:cs typeface="Times New Roman" pitchFamily="18" charset="0"/>
              </a:rPr>
              <a:t>Не хотим об ином говорить!</a:t>
            </a:r>
            <a:endParaRPr lang="et-EE" sz="2200" dirty="0">
              <a:solidFill>
                <a:schemeClr val="bg1"/>
              </a:solidFill>
              <a:latin typeface="Times New Roman" pitchFamily="18" charset="0"/>
              <a:cs typeface="Times New Roman" pitchFamily="18" charset="0"/>
            </a:endParaRPr>
          </a:p>
          <a:p>
            <a:pPr>
              <a:buNone/>
            </a:pPr>
            <a:r>
              <a:rPr lang="ru-RU" sz="2200" dirty="0">
                <a:solidFill>
                  <a:schemeClr val="bg1"/>
                </a:solidFill>
                <a:latin typeface="Times New Roman" pitchFamily="18" charset="0"/>
                <a:cs typeface="Times New Roman" pitchFamily="18" charset="0"/>
              </a:rPr>
              <a:t>Аэлита!</a:t>
            </a:r>
            <a:endParaRPr lang="et-EE" sz="2200" dirty="0">
              <a:solidFill>
                <a:schemeClr val="bg1"/>
              </a:solidFill>
              <a:latin typeface="Times New Roman" pitchFamily="18" charset="0"/>
              <a:cs typeface="Times New Roman" pitchFamily="18" charset="0"/>
            </a:endParaRPr>
          </a:p>
          <a:p>
            <a:pPr>
              <a:buNone/>
            </a:pPr>
            <a:r>
              <a:rPr lang="ru-RU" sz="2200" b="1" dirty="0" smtClean="0">
                <a:solidFill>
                  <a:schemeClr val="bg1"/>
                </a:solidFill>
                <a:latin typeface="Times New Roman" pitchFamily="18" charset="0"/>
                <a:cs typeface="Times New Roman" pitchFamily="18" charset="0"/>
              </a:rPr>
              <a:t>ВСЕ </a:t>
            </a:r>
            <a:r>
              <a:rPr lang="ru-RU" sz="2200" b="1" dirty="0">
                <a:solidFill>
                  <a:schemeClr val="bg1"/>
                </a:solidFill>
                <a:latin typeface="Times New Roman" pitchFamily="18" charset="0"/>
                <a:cs typeface="Times New Roman" pitchFamily="18" charset="0"/>
              </a:rPr>
              <a:t>(Эдарону</a:t>
            </a:r>
            <a:r>
              <a:rPr lang="ru-RU" sz="2200" b="1" dirty="0" smtClean="0">
                <a:solidFill>
                  <a:schemeClr val="bg1"/>
                </a:solidFill>
                <a:latin typeface="Times New Roman" pitchFamily="18" charset="0"/>
                <a:cs typeface="Times New Roman" pitchFamily="18" charset="0"/>
              </a:rPr>
              <a:t>)</a:t>
            </a:r>
            <a:r>
              <a:rPr lang="ru-RU"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r>
              <a:rPr lang="ru-RU" sz="2200" dirty="0" smtClean="0">
                <a:solidFill>
                  <a:schemeClr val="bg1"/>
                </a:solidFill>
                <a:latin typeface="Times New Roman" pitchFamily="18" charset="0"/>
                <a:cs typeface="Times New Roman" pitchFamily="18" charset="0"/>
              </a:rPr>
              <a:t>Не </a:t>
            </a:r>
            <a:r>
              <a:rPr lang="ru-RU" sz="2200" dirty="0">
                <a:solidFill>
                  <a:schemeClr val="bg1"/>
                </a:solidFill>
                <a:latin typeface="Times New Roman" pitchFamily="18" charset="0"/>
                <a:cs typeface="Times New Roman" pitchFamily="18" charset="0"/>
              </a:rPr>
              <a:t>хотим об ином говорить</a:t>
            </a:r>
            <a:r>
              <a:rPr lang="ru-RU"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r>
              <a:rPr lang="ru-RU" sz="2200" dirty="0" smtClean="0">
                <a:solidFill>
                  <a:schemeClr val="bg1"/>
                </a:solidFill>
                <a:latin typeface="Times New Roman" pitchFamily="18" charset="0"/>
                <a:cs typeface="Times New Roman" pitchFamily="18" charset="0"/>
              </a:rPr>
              <a:t>Аэлита</a:t>
            </a:r>
            <a:r>
              <a:rPr lang="ru-RU" sz="2200" dirty="0">
                <a:solidFill>
                  <a:schemeClr val="bg1"/>
                </a:solidFill>
                <a:latin typeface="Times New Roman" pitchFamily="18" charset="0"/>
                <a:cs typeface="Times New Roman" pitchFamily="18" charset="0"/>
              </a:rPr>
              <a:t>!</a:t>
            </a:r>
            <a:endParaRPr lang="et-EE" sz="2200" dirty="0">
              <a:solidFill>
                <a:schemeClr val="bg1"/>
              </a:solidFill>
              <a:latin typeface="Times New Roman" pitchFamily="18" charset="0"/>
              <a:cs typeface="Times New Roman" pitchFamily="18" charset="0"/>
            </a:endParaRPr>
          </a:p>
          <a:p>
            <a:pPr>
              <a:buNone/>
            </a:pPr>
            <a:r>
              <a:rPr lang="ru-RU" sz="2200" b="1" dirty="0">
                <a:solidFill>
                  <a:schemeClr val="bg1"/>
                </a:solidFill>
                <a:latin typeface="Times New Roman" pitchFamily="18" charset="0"/>
                <a:cs typeface="Times New Roman" pitchFamily="18" charset="0"/>
              </a:rPr>
              <a:t>ЭДАРОН</a:t>
            </a:r>
            <a:r>
              <a:rPr lang="ru-RU"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r>
              <a:rPr lang="ru-RU" sz="2200" dirty="0" smtClean="0">
                <a:solidFill>
                  <a:schemeClr val="bg1"/>
                </a:solidFill>
                <a:latin typeface="Times New Roman" pitchFamily="18" charset="0"/>
                <a:cs typeface="Times New Roman" pitchFamily="18" charset="0"/>
              </a:rPr>
              <a:t>Сами </a:t>
            </a:r>
            <a:r>
              <a:rPr lang="ru-RU" sz="2200" dirty="0">
                <a:solidFill>
                  <a:schemeClr val="bg1"/>
                </a:solidFill>
                <a:latin typeface="Times New Roman" pitchFamily="18" charset="0"/>
                <a:cs typeface="Times New Roman" pitchFamily="18" charset="0"/>
              </a:rPr>
              <a:t>знаете</a:t>
            </a:r>
            <a:r>
              <a:rPr lang="ru-RU" sz="2200" dirty="0" smtClean="0">
                <a:solidFill>
                  <a:schemeClr val="bg1"/>
                </a:solidFill>
                <a:latin typeface="Times New Roman" pitchFamily="18" charset="0"/>
                <a:cs typeface="Times New Roman" pitchFamily="18" charset="0"/>
              </a:rPr>
              <a:t>.</a:t>
            </a:r>
            <a:r>
              <a:rPr lang="et-EE" sz="2200" dirty="0" smtClean="0">
                <a:solidFill>
                  <a:schemeClr val="bg1"/>
                </a:solidFill>
                <a:latin typeface="Times New Roman" pitchFamily="18" charset="0"/>
                <a:cs typeface="Times New Roman" pitchFamily="18" charset="0"/>
              </a:rPr>
              <a:t> </a:t>
            </a:r>
            <a:r>
              <a:rPr lang="ru-RU" sz="2200" dirty="0" smtClean="0">
                <a:solidFill>
                  <a:schemeClr val="bg1"/>
                </a:solidFill>
                <a:latin typeface="Times New Roman" pitchFamily="18" charset="0"/>
                <a:cs typeface="Times New Roman" pitchFamily="18" charset="0"/>
              </a:rPr>
              <a:t>Но </a:t>
            </a:r>
            <a:r>
              <a:rPr lang="ru-RU" sz="2200" dirty="0">
                <a:solidFill>
                  <a:schemeClr val="bg1"/>
                </a:solidFill>
                <a:latin typeface="Times New Roman" pitchFamily="18" charset="0"/>
                <a:cs typeface="Times New Roman" pitchFamily="18" charset="0"/>
              </a:rPr>
              <a:t>потом в любом случае слушать меня вы будете</a:t>
            </a:r>
            <a:r>
              <a:rPr lang="ru-RU" sz="2200" dirty="0" smtClean="0">
                <a:solidFill>
                  <a:schemeClr val="bg1"/>
                </a:solidFill>
                <a:latin typeface="Times New Roman" pitchFamily="18" charset="0"/>
                <a:cs typeface="Times New Roman" pitchFamily="18" charset="0"/>
              </a:rPr>
              <a:t>.</a:t>
            </a:r>
            <a:endParaRPr lang="et-EE" sz="22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12968" cy="6381328"/>
          </a:xfrm>
        </p:spPr>
        <p:txBody>
          <a:bodyPr numCol="2">
            <a:noAutofit/>
          </a:bodyPr>
          <a:lstStyle/>
          <a:p>
            <a:pPr fontAlgn="base">
              <a:buNone/>
            </a:pPr>
            <a:r>
              <a:rPr lang="en-GB" sz="1600" b="1" dirty="0"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Oh joy, joy! I am so happy!!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Every second, every minute I feel joy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Wherever I look I see miracles.</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So much variety, so many names.</a:t>
            </a:r>
            <a:endParaRPr lang="et-EE" sz="1600" dirty="0" smtClean="0">
              <a:solidFill>
                <a:schemeClr val="bg1"/>
              </a:solidFill>
              <a:latin typeface="Times New Roman" pitchFamily="18" charset="0"/>
              <a:cs typeface="Times New Roman" pitchFamily="18" charset="0"/>
            </a:endParaRPr>
          </a:p>
          <a:p>
            <a:pPr fontAlgn="base">
              <a:buNone/>
            </a:pP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Oh joy, joy! I am so happy!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Waves of discovery wash over me</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I feel only enthusiasm for the unknown</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And the intelligent life on every world. </a:t>
            </a:r>
            <a:endParaRPr lang="et-EE" sz="1600" dirty="0" smtClean="0">
              <a:solidFill>
                <a:schemeClr val="bg1"/>
              </a:solidFill>
              <a:latin typeface="Times New Roman" pitchFamily="18" charset="0"/>
              <a:cs typeface="Times New Roman" pitchFamily="18" charset="0"/>
            </a:endParaRPr>
          </a:p>
          <a:p>
            <a:pPr fontAlgn="base">
              <a:buNone/>
            </a:pP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Oh joy, joy! I am so happy!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Giving others what you able is a joy.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To discover, to study, to think,</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How to get a message across, </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To tell what I can do, and that with knowledge </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comes only wisdom and goodness –</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To hold out our hands over the void</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and make contact and friends in the Universe – </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This joy, my joy, is so great,</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It flies like a meteor, sparking in Outer Space.</a:t>
            </a:r>
            <a:endParaRPr lang="et-EE" sz="1600" dirty="0" smtClean="0">
              <a:solidFill>
                <a:schemeClr val="bg1"/>
              </a:solidFill>
              <a:latin typeface="Times New Roman" pitchFamily="18" charset="0"/>
              <a:cs typeface="Times New Roman" pitchFamily="18" charset="0"/>
            </a:endParaRPr>
          </a:p>
          <a:p>
            <a:pPr fontAlgn="base">
              <a:buNone/>
            </a:pPr>
            <a:endParaRPr lang="ru-RU"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 </a:t>
            </a:r>
            <a:r>
              <a:rPr lang="ru-RU" sz="1600" dirty="0" smtClean="0">
                <a:solidFill>
                  <a:schemeClr val="bg1"/>
                </a:solidFill>
                <a:latin typeface="Times New Roman" pitchFamily="18" charset="0"/>
                <a:cs typeface="Times New Roman" pitchFamily="18" charset="0"/>
              </a:rPr>
              <a:t>Радость! Радость! Велика моя</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радость!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Каждый миг </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 это счастья глоток.</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Куда не глянь</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  я вижу чудо.</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Так много нового, имён так много.</a:t>
            </a:r>
            <a:endParaRPr lang="et-EE" sz="1600" dirty="0" smtClean="0">
              <a:solidFill>
                <a:schemeClr val="bg1"/>
              </a:solidFill>
              <a:latin typeface="Times New Roman" pitchFamily="18" charset="0"/>
              <a:cs typeface="Times New Roman" pitchFamily="18" charset="0"/>
            </a:endParaRPr>
          </a:p>
          <a:p>
            <a:pPr>
              <a:buNone/>
            </a:pPr>
            <a:endParaRPr lang="ru-RU"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Радость! Радость! Велика моя радость!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Только гребни волн набегают, незнаком мне отлив.</a:t>
            </a:r>
            <a:r>
              <a:rPr lang="ru-RU" sz="1600" dirty="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Умей лишь мечтать, замечать,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тогда душа будет счастье отовсюду черпать.</a:t>
            </a:r>
            <a:endParaRPr lang="et-EE" sz="1600" dirty="0" smtClean="0">
              <a:solidFill>
                <a:schemeClr val="bg1"/>
              </a:solidFill>
              <a:latin typeface="Times New Roman" pitchFamily="18" charset="0"/>
              <a:cs typeface="Times New Roman" pitchFamily="18" charset="0"/>
            </a:endParaRPr>
          </a:p>
          <a:p>
            <a:pPr>
              <a:buNone/>
            </a:pPr>
            <a:endParaRPr lang="ru-RU"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Радость! Радость! Велика моя радость!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Рада я, если пользу другим приношу.</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Открывать, учиться и думать,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как словам своим жизнь придавать,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что же сделать мне, чтоб из науки</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вырастали бы знания о доброте -  </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протянем мы руки через вселенные,</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контакты друзей породим неземные,</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так необъятен моей радости свет,</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что как метеор через космос летит её след.</a:t>
            </a:r>
            <a:endParaRPr lang="et-EE" sz="1600" dirty="0">
              <a:solidFill>
                <a:schemeClr val="bg1"/>
              </a:solidFill>
              <a:latin typeface="Times New Roman" pitchFamily="18" charset="0"/>
              <a:cs typeface="Times New Roman" pitchFamily="18" charset="0"/>
            </a:endParaRPr>
          </a:p>
        </p:txBody>
      </p:sp>
    </p:spTree>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1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10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down)">
                                      <p:cBhvr>
                                        <p:cTn id="57" dur="10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wipe(down)">
                                      <p:cBhvr>
                                        <p:cTn id="62" dur="10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wipe(down)">
                                      <p:cBhvr>
                                        <p:cTn id="67" dur="10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wipe(down)">
                                      <p:cBhvr>
                                        <p:cTn id="72" dur="10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wipe(down)">
                                      <p:cBhvr>
                                        <p:cTn id="77" dur="1000"/>
                                        <p:tgtEl>
                                          <p:spTgt spid="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Effect transition="in" filter="wipe(down)">
                                      <p:cBhvr>
                                        <p:cTn id="82" dur="1000"/>
                                        <p:tgtEl>
                                          <p:spTgt spid="3">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wipe(down)">
                                      <p:cBhvr>
                                        <p:cTn id="87" dur="1000"/>
                                        <p:tgtEl>
                                          <p:spTgt spid="3">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Effect transition="in" filter="wipe(down)">
                                      <p:cBhvr>
                                        <p:cTn id="92" dur="1000"/>
                                        <p:tgtEl>
                                          <p:spTgt spid="3">
                                            <p:txEl>
                                              <p:pRg st="19" end="1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
                                            <p:txEl>
                                              <p:pRg st="21" end="21"/>
                                            </p:txEl>
                                          </p:spTgt>
                                        </p:tgtEl>
                                        <p:attrNameLst>
                                          <p:attrName>style.visibility</p:attrName>
                                        </p:attrNameLst>
                                      </p:cBhvr>
                                      <p:to>
                                        <p:strVal val="visible"/>
                                      </p:to>
                                    </p:set>
                                    <p:animEffect transition="in" filter="wipe(down)">
                                      <p:cBhvr>
                                        <p:cTn id="97" dur="1000"/>
                                        <p:tgtEl>
                                          <p:spTgt spid="3">
                                            <p:txEl>
                                              <p:pRg st="21" end="2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
                                            <p:txEl>
                                              <p:pRg st="22" end="22"/>
                                            </p:txEl>
                                          </p:spTgt>
                                        </p:tgtEl>
                                        <p:attrNameLst>
                                          <p:attrName>style.visibility</p:attrName>
                                        </p:attrNameLst>
                                      </p:cBhvr>
                                      <p:to>
                                        <p:strVal val="visible"/>
                                      </p:to>
                                    </p:set>
                                    <p:animEffect transition="in" filter="wipe(down)">
                                      <p:cBhvr>
                                        <p:cTn id="102" dur="1000"/>
                                        <p:tgtEl>
                                          <p:spTgt spid="3">
                                            <p:txEl>
                                              <p:pRg st="22" end="22"/>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
                                            <p:txEl>
                                              <p:pRg st="23" end="23"/>
                                            </p:txEl>
                                          </p:spTgt>
                                        </p:tgtEl>
                                        <p:attrNameLst>
                                          <p:attrName>style.visibility</p:attrName>
                                        </p:attrNameLst>
                                      </p:cBhvr>
                                      <p:to>
                                        <p:strVal val="visible"/>
                                      </p:to>
                                    </p:set>
                                    <p:animEffect transition="in" filter="wipe(down)">
                                      <p:cBhvr>
                                        <p:cTn id="107" dur="1000"/>
                                        <p:tgtEl>
                                          <p:spTgt spid="3">
                                            <p:txEl>
                                              <p:pRg st="23" end="23"/>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3">
                                            <p:txEl>
                                              <p:pRg st="24" end="24"/>
                                            </p:txEl>
                                          </p:spTgt>
                                        </p:tgtEl>
                                        <p:attrNameLst>
                                          <p:attrName>style.visibility</p:attrName>
                                        </p:attrNameLst>
                                      </p:cBhvr>
                                      <p:to>
                                        <p:strVal val="visible"/>
                                      </p:to>
                                    </p:set>
                                    <p:animEffect transition="in" filter="wipe(down)">
                                      <p:cBhvr>
                                        <p:cTn id="112" dur="1000"/>
                                        <p:tgtEl>
                                          <p:spTgt spid="3">
                                            <p:txEl>
                                              <p:pRg st="24" end="24"/>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3">
                                            <p:txEl>
                                              <p:pRg st="26" end="26"/>
                                            </p:txEl>
                                          </p:spTgt>
                                        </p:tgtEl>
                                        <p:attrNameLst>
                                          <p:attrName>style.visibility</p:attrName>
                                        </p:attrNameLst>
                                      </p:cBhvr>
                                      <p:to>
                                        <p:strVal val="visible"/>
                                      </p:to>
                                    </p:set>
                                    <p:animEffect transition="in" filter="wipe(down)">
                                      <p:cBhvr>
                                        <p:cTn id="117" dur="1000"/>
                                        <p:tgtEl>
                                          <p:spTgt spid="3">
                                            <p:txEl>
                                              <p:pRg st="26" end="26"/>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3">
                                            <p:txEl>
                                              <p:pRg st="27" end="27"/>
                                            </p:txEl>
                                          </p:spTgt>
                                        </p:tgtEl>
                                        <p:attrNameLst>
                                          <p:attrName>style.visibility</p:attrName>
                                        </p:attrNameLst>
                                      </p:cBhvr>
                                      <p:to>
                                        <p:strVal val="visible"/>
                                      </p:to>
                                    </p:set>
                                    <p:animEffect transition="in" filter="wipe(down)">
                                      <p:cBhvr>
                                        <p:cTn id="122" dur="1000"/>
                                        <p:tgtEl>
                                          <p:spTgt spid="3">
                                            <p:txEl>
                                              <p:pRg st="27" end="27"/>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3">
                                            <p:txEl>
                                              <p:pRg st="28" end="28"/>
                                            </p:txEl>
                                          </p:spTgt>
                                        </p:tgtEl>
                                        <p:attrNameLst>
                                          <p:attrName>style.visibility</p:attrName>
                                        </p:attrNameLst>
                                      </p:cBhvr>
                                      <p:to>
                                        <p:strVal val="visible"/>
                                      </p:to>
                                    </p:set>
                                    <p:animEffect transition="in" filter="wipe(down)">
                                      <p:cBhvr>
                                        <p:cTn id="127" dur="1000"/>
                                        <p:tgtEl>
                                          <p:spTgt spid="3">
                                            <p:txEl>
                                              <p:pRg st="28" end="28"/>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3">
                                            <p:txEl>
                                              <p:pRg st="30" end="30"/>
                                            </p:txEl>
                                          </p:spTgt>
                                        </p:tgtEl>
                                        <p:attrNameLst>
                                          <p:attrName>style.visibility</p:attrName>
                                        </p:attrNameLst>
                                      </p:cBhvr>
                                      <p:to>
                                        <p:strVal val="visible"/>
                                      </p:to>
                                    </p:set>
                                    <p:animEffect transition="in" filter="wipe(down)">
                                      <p:cBhvr>
                                        <p:cTn id="132" dur="1000"/>
                                        <p:tgtEl>
                                          <p:spTgt spid="3">
                                            <p:txEl>
                                              <p:pRg st="30" end="3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3">
                                            <p:txEl>
                                              <p:pRg st="31" end="31"/>
                                            </p:txEl>
                                          </p:spTgt>
                                        </p:tgtEl>
                                        <p:attrNameLst>
                                          <p:attrName>style.visibility</p:attrName>
                                        </p:attrNameLst>
                                      </p:cBhvr>
                                      <p:to>
                                        <p:strVal val="visible"/>
                                      </p:to>
                                    </p:set>
                                    <p:animEffect transition="in" filter="wipe(down)">
                                      <p:cBhvr>
                                        <p:cTn id="137" dur="1000"/>
                                        <p:tgtEl>
                                          <p:spTgt spid="3">
                                            <p:txEl>
                                              <p:pRg st="31" end="31"/>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3">
                                            <p:txEl>
                                              <p:pRg st="32" end="32"/>
                                            </p:txEl>
                                          </p:spTgt>
                                        </p:tgtEl>
                                        <p:attrNameLst>
                                          <p:attrName>style.visibility</p:attrName>
                                        </p:attrNameLst>
                                      </p:cBhvr>
                                      <p:to>
                                        <p:strVal val="visible"/>
                                      </p:to>
                                    </p:set>
                                    <p:animEffect transition="in" filter="wipe(down)">
                                      <p:cBhvr>
                                        <p:cTn id="142" dur="1000"/>
                                        <p:tgtEl>
                                          <p:spTgt spid="3">
                                            <p:txEl>
                                              <p:pRg st="32" end="32"/>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3">
                                            <p:txEl>
                                              <p:pRg st="33" end="33"/>
                                            </p:txEl>
                                          </p:spTgt>
                                        </p:tgtEl>
                                        <p:attrNameLst>
                                          <p:attrName>style.visibility</p:attrName>
                                        </p:attrNameLst>
                                      </p:cBhvr>
                                      <p:to>
                                        <p:strVal val="visible"/>
                                      </p:to>
                                    </p:set>
                                    <p:animEffect transition="in" filter="wipe(down)">
                                      <p:cBhvr>
                                        <p:cTn id="147" dur="1000"/>
                                        <p:tgtEl>
                                          <p:spTgt spid="3">
                                            <p:txEl>
                                              <p:pRg st="33" end="33"/>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3">
                                            <p:txEl>
                                              <p:pRg st="34" end="34"/>
                                            </p:txEl>
                                          </p:spTgt>
                                        </p:tgtEl>
                                        <p:attrNameLst>
                                          <p:attrName>style.visibility</p:attrName>
                                        </p:attrNameLst>
                                      </p:cBhvr>
                                      <p:to>
                                        <p:strVal val="visible"/>
                                      </p:to>
                                    </p:set>
                                    <p:animEffect transition="in" filter="wipe(down)">
                                      <p:cBhvr>
                                        <p:cTn id="152" dur="1000"/>
                                        <p:tgtEl>
                                          <p:spTgt spid="3">
                                            <p:txEl>
                                              <p:pRg st="34" end="34"/>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3">
                                            <p:txEl>
                                              <p:pRg st="35" end="35"/>
                                            </p:txEl>
                                          </p:spTgt>
                                        </p:tgtEl>
                                        <p:attrNameLst>
                                          <p:attrName>style.visibility</p:attrName>
                                        </p:attrNameLst>
                                      </p:cBhvr>
                                      <p:to>
                                        <p:strVal val="visible"/>
                                      </p:to>
                                    </p:set>
                                    <p:animEffect transition="in" filter="wipe(down)">
                                      <p:cBhvr>
                                        <p:cTn id="157" dur="1000"/>
                                        <p:tgtEl>
                                          <p:spTgt spid="3">
                                            <p:txEl>
                                              <p:pRg st="35" end="35"/>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3">
                                            <p:txEl>
                                              <p:pRg st="36" end="36"/>
                                            </p:txEl>
                                          </p:spTgt>
                                        </p:tgtEl>
                                        <p:attrNameLst>
                                          <p:attrName>style.visibility</p:attrName>
                                        </p:attrNameLst>
                                      </p:cBhvr>
                                      <p:to>
                                        <p:strVal val="visible"/>
                                      </p:to>
                                    </p:set>
                                    <p:animEffect transition="in" filter="wipe(down)">
                                      <p:cBhvr>
                                        <p:cTn id="162" dur="1000"/>
                                        <p:tgtEl>
                                          <p:spTgt spid="3">
                                            <p:txEl>
                                              <p:pRg st="36" end="36"/>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3">
                                            <p:txEl>
                                              <p:pRg st="37" end="37"/>
                                            </p:txEl>
                                          </p:spTgt>
                                        </p:tgtEl>
                                        <p:attrNameLst>
                                          <p:attrName>style.visibility</p:attrName>
                                        </p:attrNameLst>
                                      </p:cBhvr>
                                      <p:to>
                                        <p:strVal val="visible"/>
                                      </p:to>
                                    </p:set>
                                    <p:animEffect transition="in" filter="wipe(down)">
                                      <p:cBhvr>
                                        <p:cTn id="167" dur="1000"/>
                                        <p:tgtEl>
                                          <p:spTgt spid="3">
                                            <p:txEl>
                                              <p:pRg st="37" end="37"/>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grpId="0" nodeType="clickEffect">
                                  <p:stCondLst>
                                    <p:cond delay="0"/>
                                  </p:stCondLst>
                                  <p:childTnLst>
                                    <p:set>
                                      <p:cBhvr>
                                        <p:cTn id="171" dur="1" fill="hold">
                                          <p:stCondLst>
                                            <p:cond delay="0"/>
                                          </p:stCondLst>
                                        </p:cTn>
                                        <p:tgtEl>
                                          <p:spTgt spid="3">
                                            <p:txEl>
                                              <p:pRg st="38" end="38"/>
                                            </p:txEl>
                                          </p:spTgt>
                                        </p:tgtEl>
                                        <p:attrNameLst>
                                          <p:attrName>style.visibility</p:attrName>
                                        </p:attrNameLst>
                                      </p:cBhvr>
                                      <p:to>
                                        <p:strVal val="visible"/>
                                      </p:to>
                                    </p:set>
                                    <p:animEffect transition="in" filter="wipe(down)">
                                      <p:cBhvr>
                                        <p:cTn id="172" dur="1000"/>
                                        <p:tgtEl>
                                          <p:spTgt spid="3">
                                            <p:txEl>
                                              <p:pRg st="38" end="38"/>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3">
                                            <p:txEl>
                                              <p:pRg st="39" end="39"/>
                                            </p:txEl>
                                          </p:spTgt>
                                        </p:tgtEl>
                                        <p:attrNameLst>
                                          <p:attrName>style.visibility</p:attrName>
                                        </p:attrNameLst>
                                      </p:cBhvr>
                                      <p:to>
                                        <p:strVal val="visible"/>
                                      </p:to>
                                    </p:set>
                                    <p:animEffect transition="in" filter="wipe(down)">
                                      <p:cBhvr>
                                        <p:cTn id="177" dur="1000"/>
                                        <p:tgtEl>
                                          <p:spTgt spid="3">
                                            <p:txEl>
                                              <p:pRg st="39" end="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568952" cy="5976664"/>
          </a:xfrm>
        </p:spPr>
        <p:txBody>
          <a:bodyPr numCol="2">
            <a:noAutofit/>
          </a:bodyPr>
          <a:lstStyle/>
          <a:p>
            <a:pPr fontAlgn="base">
              <a:buNone/>
            </a:pPr>
            <a:endParaRPr lang="ru-RU" sz="2000" b="1" dirty="0" smtClean="0">
              <a:solidFill>
                <a:schemeClr val="bg1"/>
              </a:solidFill>
              <a:latin typeface="Times New Roman" pitchFamily="18" charset="0"/>
              <a:cs typeface="Times New Roman" pitchFamily="18" charset="0"/>
            </a:endParaRPr>
          </a:p>
          <a:p>
            <a:pPr fontAlgn="base">
              <a:buNone/>
            </a:pPr>
            <a:r>
              <a:rPr lang="en-GB" sz="2000" b="1" dirty="0" smtClean="0">
                <a:solidFill>
                  <a:schemeClr val="bg1"/>
                </a:solidFill>
                <a:latin typeface="Times New Roman" pitchFamily="18" charset="0"/>
                <a:cs typeface="Times New Roman" pitchFamily="18" charset="0"/>
              </a:rPr>
              <a:t>CHOIR</a:t>
            </a:r>
            <a:r>
              <a:rPr lang="en-GB" sz="2000" b="1" dirty="0">
                <a:solidFill>
                  <a:schemeClr val="bg1"/>
                </a:solidFill>
                <a:latin typeface="Times New Roman" pitchFamily="18" charset="0"/>
                <a:cs typeface="Times New Roman" pitchFamily="18" charset="0"/>
              </a:rPr>
              <a:t>: </a:t>
            </a:r>
            <a:endParaRPr lang="et-EE" sz="2000" b="1"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To the right, to the left </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Below and high above</a:t>
            </a:r>
            <a:r>
              <a:rPr lang="en-GB" sz="2000" dirty="0" smtClean="0">
                <a:solidFill>
                  <a:schemeClr val="bg1"/>
                </a:solidFill>
                <a:latin typeface="Times New Roman" pitchFamily="18" charset="0"/>
                <a:cs typeface="Times New Roman" pitchFamily="18" charset="0"/>
              </a:rPr>
              <a:t>,</a:t>
            </a:r>
            <a:endParaRPr lang="et-EE" sz="2000" dirty="0" smtClean="0">
              <a:solidFill>
                <a:schemeClr val="bg1"/>
              </a:solidFill>
              <a:latin typeface="Times New Roman" pitchFamily="18" charset="0"/>
              <a:cs typeface="Times New Roman" pitchFamily="18" charset="0"/>
            </a:endParaRPr>
          </a:p>
          <a:p>
            <a:pPr fontAlgn="base">
              <a:buNone/>
            </a:pP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In heaven and the endless vault of the stars,</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You can find the boundless, the new and wonderful.</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In heaven and the endless vault of the stars,</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You can find the boundless, the new and wonderful.</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Watch and discover, You will see if </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You look with shining, smiling eyes!</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You look with shining, smiling eyes!</a:t>
            </a:r>
            <a:endParaRPr lang="et-EE" sz="2000" dirty="0">
              <a:solidFill>
                <a:schemeClr val="bg1"/>
              </a:solidFill>
              <a:latin typeface="Times New Roman" pitchFamily="18" charset="0"/>
              <a:cs typeface="Times New Roman" pitchFamily="18" charset="0"/>
            </a:endParaRPr>
          </a:p>
          <a:p>
            <a:pPr>
              <a:buNone/>
            </a:pPr>
            <a:endParaRPr lang="ru-RU" sz="2000" dirty="0">
              <a:solidFill>
                <a:schemeClr val="bg1"/>
              </a:solidFill>
              <a:latin typeface="Times New Roman" pitchFamily="18" charset="0"/>
              <a:cs typeface="Times New Roman" pitchFamily="18" charset="0"/>
            </a:endParaRPr>
          </a:p>
          <a:p>
            <a:pPr>
              <a:buNone/>
            </a:pPr>
            <a:endParaRPr lang="ru-RU" sz="2000" dirty="0" smtClean="0">
              <a:solidFill>
                <a:schemeClr val="bg1"/>
              </a:solidFill>
              <a:latin typeface="Times New Roman" pitchFamily="18" charset="0"/>
              <a:cs typeface="Times New Roman" pitchFamily="18" charset="0"/>
            </a:endParaRPr>
          </a:p>
          <a:p>
            <a:pPr>
              <a:buNone/>
            </a:pPr>
            <a:endParaRPr lang="ru-RU" sz="2000" dirty="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ХОР</a:t>
            </a:r>
            <a:r>
              <a:rPr lang="ru-RU" sz="2000" b="1" dirty="0">
                <a:solidFill>
                  <a:schemeClr val="bg1"/>
                </a:solidFill>
                <a:latin typeface="Times New Roman" pitchFamily="18" charset="0"/>
                <a:cs typeface="Times New Roman" pitchFamily="18" charset="0"/>
              </a:rPr>
              <a:t>:</a:t>
            </a:r>
            <a:endParaRPr lang="et-EE" sz="2000" b="1"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Справа и слева и снизу</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и далеко наверху</a:t>
            </a:r>
            <a:r>
              <a:rPr lang="ru-RU" sz="2000" dirty="0" smtClean="0">
                <a:solidFill>
                  <a:schemeClr val="bg1"/>
                </a:solidFill>
                <a:latin typeface="Times New Roman" pitchFamily="18" charset="0"/>
                <a:cs typeface="Times New Roman" pitchFamily="18" charset="0"/>
              </a:rPr>
              <a:t>,</a:t>
            </a:r>
          </a:p>
          <a:p>
            <a:pPr>
              <a:buNone/>
            </a:pPr>
            <a:endParaRPr lang="et-EE" sz="2000" dirty="0" smtClean="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где </a:t>
            </a:r>
            <a:r>
              <a:rPr lang="ru-RU" sz="2000" dirty="0">
                <a:solidFill>
                  <a:schemeClr val="bg1"/>
                </a:solidFill>
                <a:latin typeface="Times New Roman" pitchFamily="18" charset="0"/>
                <a:cs typeface="Times New Roman" pitchFamily="18" charset="0"/>
              </a:rPr>
              <a:t>звезды, и небо так необъятно,</a:t>
            </a:r>
            <a:endParaRPr lang="et-EE" sz="2000" dirty="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 мы </a:t>
            </a:r>
            <a:r>
              <a:rPr lang="ru-RU" sz="2000" dirty="0">
                <a:solidFill>
                  <a:schemeClr val="bg1"/>
                </a:solidFill>
                <a:latin typeface="Times New Roman" pitchFamily="18" charset="0"/>
                <a:cs typeface="Times New Roman" pitchFamily="18" charset="0"/>
              </a:rPr>
              <a:t>найдём, </a:t>
            </a:r>
            <a:r>
              <a:rPr lang="ru-RU" sz="2000" dirty="0" smtClean="0">
                <a:solidFill>
                  <a:schemeClr val="bg1"/>
                </a:solidFill>
                <a:latin typeface="Times New Roman" pitchFamily="18" charset="0"/>
                <a:cs typeface="Times New Roman" pitchFamily="18" charset="0"/>
              </a:rPr>
              <a:t>что</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чудестно, ново </a:t>
            </a:r>
            <a:r>
              <a:rPr lang="ru-RU" sz="2000" dirty="0">
                <a:solidFill>
                  <a:schemeClr val="bg1"/>
                </a:solidFill>
                <a:latin typeface="Times New Roman" pitchFamily="18" charset="0"/>
                <a:cs typeface="Times New Roman" pitchFamily="18" charset="0"/>
              </a:rPr>
              <a:t>и так бесконечно,</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если только умеешь видеть ты и замечать,</a:t>
            </a:r>
            <a:endParaRPr lang="et-EE" sz="2000" dirty="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мы найдём, что</a:t>
            </a:r>
            <a:r>
              <a:rPr lang="en-GB"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чудесно, ново и так бесконечно,</a:t>
            </a:r>
            <a:endParaRPr lang="et-EE" sz="2000" dirty="0" smtClean="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если </a:t>
            </a:r>
            <a:r>
              <a:rPr lang="ru-RU" sz="2000" dirty="0">
                <a:solidFill>
                  <a:schemeClr val="bg1"/>
                </a:solidFill>
                <a:latin typeface="Times New Roman" pitchFamily="18" charset="0"/>
                <a:cs typeface="Times New Roman" pitchFamily="18" charset="0"/>
              </a:rPr>
              <a:t>с улыбкой живёшь и не забываешь мечтать!</a:t>
            </a:r>
            <a:endParaRPr lang="et-EE" sz="2000" dirty="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если с улыбкой живёшь и не забываешь мечтать!</a:t>
            </a:r>
            <a:endParaRPr lang="et-EE" sz="20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lgn="ct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Once again we sit watching -</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vigilant and praying –</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come what may, for a signal to Earth! </a:t>
            </a:r>
            <a:endParaRPr lang="et-EE" sz="1800"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ТАНЯ:</a:t>
            </a:r>
            <a:r>
              <a:rPr lang="et-EE" sz="1800" b="1"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Опять </a:t>
            </a:r>
            <a:r>
              <a:rPr lang="ru-RU" sz="1800" dirty="0">
                <a:solidFill>
                  <a:schemeClr val="bg1"/>
                </a:solidFill>
                <a:latin typeface="Times New Roman" pitchFamily="18" charset="0"/>
                <a:cs typeface="Times New Roman" pitchFamily="18" charset="0"/>
              </a:rPr>
              <a:t>мы в дозоре,</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тревожась и веря — </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в хоть одно внеземное знамение!</a:t>
            </a:r>
            <a:endParaRPr lang="et-EE" sz="1800" dirty="0">
              <a:solidFill>
                <a:schemeClr val="bg1"/>
              </a:solidFill>
              <a:latin typeface="Times New Roman" pitchFamily="18" charset="0"/>
              <a:cs typeface="Times New Roman" pitchFamily="18" charset="0"/>
            </a:endParaRPr>
          </a:p>
          <a:p>
            <a:pPr algn="ct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Once again we sit watching -</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vigilant and praying –</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come what may, for a signal to Earth! </a:t>
            </a:r>
            <a:endParaRPr lang="et-EE" sz="1800"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Опять мы в дозоре,</a:t>
            </a:r>
            <a:endParaRPr lang="et-EE" sz="1800" dirty="0" smtClean="0">
              <a:solidFill>
                <a:schemeClr val="bg1"/>
              </a:solidFill>
              <a:latin typeface="Times New Roman" pitchFamily="18" charset="0"/>
              <a:cs typeface="Times New Roman" pitchFamily="18" charset="0"/>
            </a:endParaRPr>
          </a:p>
          <a:p>
            <a:pPr algn="ctr">
              <a:buNone/>
            </a:pPr>
            <a:r>
              <a:rPr lang="ru-RU" sz="1800" dirty="0" smtClean="0">
                <a:solidFill>
                  <a:schemeClr val="bg1"/>
                </a:solidFill>
                <a:latin typeface="Times New Roman" pitchFamily="18" charset="0"/>
                <a:cs typeface="Times New Roman" pitchFamily="18" charset="0"/>
              </a:rPr>
              <a:t>тревожась и веря — </a:t>
            </a:r>
            <a:endParaRPr lang="et-EE" sz="1800" dirty="0" smtClean="0">
              <a:solidFill>
                <a:schemeClr val="bg1"/>
              </a:solidFill>
              <a:latin typeface="Times New Roman" pitchFamily="18" charset="0"/>
              <a:cs typeface="Times New Roman" pitchFamily="18" charset="0"/>
            </a:endParaRPr>
          </a:p>
          <a:p>
            <a:pPr algn="ctr">
              <a:buNone/>
            </a:pPr>
            <a:r>
              <a:rPr lang="ru-RU" sz="1800" dirty="0" smtClean="0">
                <a:solidFill>
                  <a:schemeClr val="bg1"/>
                </a:solidFill>
                <a:latin typeface="Times New Roman" pitchFamily="18" charset="0"/>
                <a:cs typeface="Times New Roman" pitchFamily="18" charset="0"/>
              </a:rPr>
              <a:t>в хоть одно внеземное знамение!</a:t>
            </a:r>
            <a:endParaRPr lang="et-EE" sz="1800" dirty="0" smtClean="0">
              <a:solidFill>
                <a:schemeClr val="bg1"/>
              </a:solidFill>
              <a:latin typeface="Times New Roman" pitchFamily="18" charset="0"/>
              <a:cs typeface="Times New Roman" pitchFamily="18" charset="0"/>
            </a:endParaRPr>
          </a:p>
          <a:p>
            <a:pPr algn="ct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I have heard that if your skin is wet so is your shirt.</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Our fierce professor, </a:t>
            </a:r>
            <a:r>
              <a:rPr lang="en-GB" sz="1800" dirty="0" err="1" smtClean="0">
                <a:solidFill>
                  <a:schemeClr val="bg1"/>
                </a:solidFill>
                <a:latin typeface="Times New Roman" pitchFamily="18" charset="0"/>
                <a:cs typeface="Times New Roman" pitchFamily="18" charset="0"/>
              </a:rPr>
              <a:t>Igerik</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wants to close the space-watch project.</a:t>
            </a:r>
            <a:endParaRPr lang="et-EE" sz="1800"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Ищу и прислушиваюсь, весь взмок от усилий!</a:t>
            </a:r>
            <a:endParaRPr lang="et-EE" sz="1800" dirty="0" smtClean="0">
              <a:solidFill>
                <a:schemeClr val="bg1"/>
              </a:solidFill>
              <a:latin typeface="Times New Roman" pitchFamily="18" charset="0"/>
              <a:cs typeface="Times New Roman" pitchFamily="18" charset="0"/>
            </a:endParaRPr>
          </a:p>
          <a:p>
            <a:pPr algn="ctr">
              <a:buNone/>
            </a:pPr>
            <a:r>
              <a:rPr lang="ru-RU" sz="1800" dirty="0" smtClean="0">
                <a:solidFill>
                  <a:schemeClr val="bg1"/>
                </a:solidFill>
                <a:latin typeface="Times New Roman" pitchFamily="18" charset="0"/>
                <a:cs typeface="Times New Roman" pitchFamily="18" charset="0"/>
              </a:rPr>
              <a:t>Хочет злюка-профессор, Игерик этот,</a:t>
            </a:r>
            <a:endParaRPr lang="et-EE" sz="1800" dirty="0" smtClean="0">
              <a:solidFill>
                <a:schemeClr val="bg1"/>
              </a:solidFill>
              <a:latin typeface="Times New Roman" pitchFamily="18" charset="0"/>
              <a:cs typeface="Times New Roman" pitchFamily="18" charset="0"/>
            </a:endParaRPr>
          </a:p>
          <a:p>
            <a:pPr algn="ctr">
              <a:buNone/>
            </a:pPr>
            <a:r>
              <a:rPr lang="ru-RU" sz="1800" dirty="0" smtClean="0">
                <a:solidFill>
                  <a:schemeClr val="bg1"/>
                </a:solidFill>
                <a:latin typeface="Times New Roman" pitchFamily="18" charset="0"/>
                <a:cs typeface="Times New Roman" pitchFamily="18" charset="0"/>
              </a:rPr>
              <a:t>закрыть дозора космического проект.</a:t>
            </a:r>
            <a:endParaRPr lang="et-EE" sz="1800" dirty="0" smtClean="0">
              <a:solidFill>
                <a:schemeClr val="bg1"/>
              </a:solidFill>
              <a:latin typeface="Times New Roman" pitchFamily="18" charset="0"/>
              <a:cs typeface="Times New Roman" pitchFamily="18" charset="0"/>
            </a:endParaRPr>
          </a:p>
          <a:p>
            <a:pPr algn="ctr" fontAlgn="base">
              <a:buNone/>
            </a:pPr>
            <a:endParaRPr lang="et-EE" sz="1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63272" cy="6048672"/>
          </a:xfrm>
        </p:spPr>
        <p:txBody>
          <a:bodyPr>
            <a:noAutofit/>
          </a:bodyPr>
          <a:lstStyle/>
          <a:p>
            <a:pPr algn="ctr" fontAlgn="base">
              <a:buNone/>
            </a:pPr>
            <a:r>
              <a:rPr lang="en-GB" sz="1800" b="1" dirty="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This </a:t>
            </a:r>
            <a:r>
              <a:rPr lang="en-GB" sz="1800" dirty="0">
                <a:solidFill>
                  <a:schemeClr val="bg1"/>
                </a:solidFill>
                <a:latin typeface="Times New Roman" pitchFamily="18" charset="0"/>
                <a:cs typeface="Times New Roman" pitchFamily="18" charset="0"/>
              </a:rPr>
              <a:t>is the right! I know in my heart! </a:t>
            </a:r>
            <a:endParaRPr lang="et-EE" sz="1800" dirty="0">
              <a:solidFill>
                <a:schemeClr val="bg1"/>
              </a:solidFill>
              <a:latin typeface="Times New Roman" pitchFamily="18" charset="0"/>
              <a:cs typeface="Times New Roman" pitchFamily="18" charset="0"/>
            </a:endParaRPr>
          </a:p>
          <a:p>
            <a:pPr algn="ctr" fontAlgn="base">
              <a:buNone/>
            </a:pPr>
            <a:r>
              <a:rPr lang="en-GB" sz="1800" dirty="0">
                <a:solidFill>
                  <a:schemeClr val="bg1"/>
                </a:solidFill>
                <a:latin typeface="Times New Roman" pitchFamily="18" charset="0"/>
                <a:cs typeface="Times New Roman" pitchFamily="18" charset="0"/>
              </a:rPr>
              <a:t>Quiet now, please, while</a:t>
            </a:r>
            <a:endParaRPr lang="et-EE" sz="1800" dirty="0">
              <a:solidFill>
                <a:schemeClr val="bg1"/>
              </a:solidFill>
              <a:latin typeface="Times New Roman" pitchFamily="18" charset="0"/>
              <a:cs typeface="Times New Roman" pitchFamily="18" charset="0"/>
            </a:endParaRPr>
          </a:p>
          <a:p>
            <a:pPr algn="ctr" fontAlgn="base">
              <a:buNone/>
            </a:pPr>
            <a:r>
              <a:rPr lang="en-GB" sz="1800" dirty="0">
                <a:solidFill>
                  <a:schemeClr val="bg1"/>
                </a:solidFill>
                <a:latin typeface="Times New Roman" pitchFamily="18" charset="0"/>
                <a:cs typeface="Times New Roman" pitchFamily="18" charset="0"/>
              </a:rPr>
              <a:t>We introduce our team members </a:t>
            </a:r>
            <a:endParaRPr lang="et-EE" sz="1800" dirty="0">
              <a:solidFill>
                <a:schemeClr val="bg1"/>
              </a:solidFill>
              <a:latin typeface="Times New Roman" pitchFamily="18" charset="0"/>
              <a:cs typeface="Times New Roman" pitchFamily="18" charset="0"/>
            </a:endParaRPr>
          </a:p>
          <a:p>
            <a:pPr algn="ctr" fontAlgn="base">
              <a:buNone/>
            </a:pPr>
            <a:r>
              <a:rPr lang="en-GB" sz="1800" dirty="0">
                <a:solidFill>
                  <a:schemeClr val="bg1"/>
                </a:solidFill>
                <a:latin typeface="Times New Roman" pitchFamily="18" charset="0"/>
                <a:cs typeface="Times New Roman" pitchFamily="18" charset="0"/>
              </a:rPr>
              <a:t>And, believe me when I say we are not here to boast, </a:t>
            </a:r>
            <a:endParaRPr lang="et-EE" sz="1800" dirty="0">
              <a:solidFill>
                <a:schemeClr val="bg1"/>
              </a:solidFill>
              <a:latin typeface="Times New Roman" pitchFamily="18" charset="0"/>
              <a:cs typeface="Times New Roman" pitchFamily="18" charset="0"/>
            </a:endParaRPr>
          </a:p>
          <a:p>
            <a:pPr algn="ctr" fontAlgn="base">
              <a:buNone/>
            </a:pPr>
            <a:r>
              <a:rPr lang="en-GB" sz="1800" dirty="0">
                <a:solidFill>
                  <a:schemeClr val="bg1"/>
                </a:solidFill>
                <a:latin typeface="Times New Roman" pitchFamily="18" charset="0"/>
                <a:cs typeface="Times New Roman" pitchFamily="18" charset="0"/>
              </a:rPr>
              <a:t>We have worked well together – ten hands and five clever heads  –</a:t>
            </a:r>
            <a:endParaRPr lang="et-EE" sz="1800" dirty="0">
              <a:solidFill>
                <a:schemeClr val="bg1"/>
              </a:solidFill>
              <a:latin typeface="Times New Roman" pitchFamily="18" charset="0"/>
              <a:cs typeface="Times New Roman" pitchFamily="18" charset="0"/>
            </a:endParaRPr>
          </a:p>
          <a:p>
            <a:pPr algn="ctr" fontAlgn="base">
              <a:buNone/>
            </a:pPr>
            <a:r>
              <a:rPr lang="en-GB" sz="1800" dirty="0">
                <a:solidFill>
                  <a:schemeClr val="bg1"/>
                </a:solidFill>
                <a:latin typeface="Times New Roman" pitchFamily="18" charset="0"/>
                <a:cs typeface="Times New Roman" pitchFamily="18" charset="0"/>
              </a:rPr>
              <a:t>To prepare our Star </a:t>
            </a:r>
            <a:r>
              <a:rPr lang="en-GB" sz="1800" dirty="0" smtClean="0">
                <a:solidFill>
                  <a:schemeClr val="bg1"/>
                </a:solidFill>
                <a:latin typeface="Times New Roman" pitchFamily="18" charset="0"/>
                <a:cs typeface="Times New Roman" pitchFamily="18" charset="0"/>
              </a:rPr>
              <a:t>Gate!</a:t>
            </a:r>
            <a:endParaRPr lang="ru-RU"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Thank </a:t>
            </a:r>
            <a:r>
              <a:rPr lang="en-GB" sz="1800" dirty="0">
                <a:solidFill>
                  <a:schemeClr val="bg1"/>
                </a:solidFill>
                <a:latin typeface="Times New Roman" pitchFamily="18" charset="0"/>
                <a:cs typeface="Times New Roman" pitchFamily="18" charset="0"/>
              </a:rPr>
              <a:t>you!</a:t>
            </a:r>
            <a:endParaRPr lang="et-EE" sz="1800" dirty="0">
              <a:solidFill>
                <a:schemeClr val="bg1"/>
              </a:solidFill>
              <a:latin typeface="Times New Roman" pitchFamily="18" charset="0"/>
              <a:cs typeface="Times New Roman" pitchFamily="18" charset="0"/>
            </a:endParaRPr>
          </a:p>
          <a:p>
            <a:pPr algn="ctr" fontAlgn="base">
              <a:buNone/>
            </a:pPr>
            <a:r>
              <a:rPr lang="en-GB" sz="1800" b="1" dirty="0" smtClean="0">
                <a:solidFill>
                  <a:schemeClr val="bg1"/>
                </a:solidFill>
                <a:latin typeface="Times New Roman" pitchFamily="18" charset="0"/>
                <a:cs typeface="Times New Roman" pitchFamily="18" charset="0"/>
              </a:rPr>
              <a:t>SINGA</a:t>
            </a:r>
            <a:r>
              <a:rPr lang="en-GB"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Well</a:t>
            </a:r>
            <a:r>
              <a:rPr lang="en-GB" sz="1800" dirty="0">
                <a:solidFill>
                  <a:schemeClr val="bg1"/>
                </a:solidFill>
                <a:latin typeface="Times New Roman" pitchFamily="18" charset="0"/>
                <a:cs typeface="Times New Roman" pitchFamily="18" charset="0"/>
              </a:rPr>
              <a:t>, what can we say … except </a:t>
            </a:r>
            <a:r>
              <a:rPr lang="en-GB" sz="1800" dirty="0" err="1">
                <a:solidFill>
                  <a:schemeClr val="bg1"/>
                </a:solidFill>
                <a:latin typeface="Times New Roman" pitchFamily="18" charset="0"/>
                <a:cs typeface="Times New Roman" pitchFamily="18" charset="0"/>
              </a:rPr>
              <a:t>Aelita</a:t>
            </a:r>
            <a:endParaRPr lang="et-EE" sz="1800" dirty="0">
              <a:solidFill>
                <a:schemeClr val="bg1"/>
              </a:solidFill>
              <a:latin typeface="Times New Roman" pitchFamily="18" charset="0"/>
              <a:cs typeface="Times New Roman" pitchFamily="18" charset="0"/>
            </a:endParaRPr>
          </a:p>
          <a:p>
            <a:pPr algn="ctr" fontAlgn="base">
              <a:buNone/>
            </a:pPr>
            <a:r>
              <a:rPr lang="en-GB" sz="1800" dirty="0">
                <a:solidFill>
                  <a:schemeClr val="bg1"/>
                </a:solidFill>
                <a:latin typeface="Times New Roman" pitchFamily="18" charset="0"/>
                <a:cs typeface="Times New Roman" pitchFamily="18" charset="0"/>
              </a:rPr>
              <a:t>Gave us the ideas that gave birth to our work..</a:t>
            </a:r>
            <a:endParaRPr lang="et-EE" sz="1800" dirty="0">
              <a:solidFill>
                <a:schemeClr val="bg1"/>
              </a:solidFill>
              <a:latin typeface="Times New Roman" pitchFamily="18" charset="0"/>
              <a:cs typeface="Times New Roman" pitchFamily="18" charset="0"/>
            </a:endParaRPr>
          </a:p>
          <a:p>
            <a:pPr algn="ctr">
              <a:buNone/>
            </a:pPr>
            <a:endParaRPr lang="ru-RU" sz="700"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 Как </a:t>
            </a:r>
            <a:r>
              <a:rPr lang="ru-RU" sz="1800" dirty="0">
                <a:solidFill>
                  <a:schemeClr val="bg1"/>
                </a:solidFill>
                <a:latin typeface="Times New Roman" pitchFamily="18" charset="0"/>
                <a:cs typeface="Times New Roman" pitchFamily="18" charset="0"/>
              </a:rPr>
              <a:t>верно все это, прямо из сердца идёт!</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А теперь тишины попрошу, потому что</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о проекте расскажут члены нашей команды</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и поверьте, не место здесь хвастовству </a:t>
            </a:r>
            <a:r>
              <a:rPr lang="ru-RU" sz="1800" dirty="0" smtClean="0">
                <a:solidFill>
                  <a:schemeClr val="bg1"/>
                </a:solidFill>
                <a:latin typeface="Times New Roman" pitchFamily="18" charset="0"/>
                <a:cs typeface="Times New Roman" pitchFamily="18" charset="0"/>
              </a:rPr>
              <a:t>-  </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десять рук потрудились, пять светлых голов </a:t>
            </a:r>
            <a:r>
              <a:rPr lang="ru-RU" sz="1800" dirty="0" smtClean="0">
                <a:solidFill>
                  <a:schemeClr val="bg1"/>
                </a:solidFill>
                <a:latin typeface="Times New Roman" pitchFamily="18" charset="0"/>
                <a:cs typeface="Times New Roman" pitchFamily="18" charset="0"/>
              </a:rPr>
              <a:t> -  </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волноуловитель наш вышел на славу!</a:t>
            </a:r>
            <a:endParaRPr lang="et-EE" sz="1800" dirty="0">
              <a:solidFill>
                <a:schemeClr val="bg1"/>
              </a:solidFill>
              <a:latin typeface="Times New Roman" pitchFamily="18" charset="0"/>
              <a:cs typeface="Times New Roman" pitchFamily="18" charset="0"/>
            </a:endParaRPr>
          </a:p>
          <a:p>
            <a:pPr algn="ctr">
              <a:buNone/>
            </a:pPr>
            <a:r>
              <a:rPr lang="ru-RU" sz="1800" dirty="0" smtClean="0">
                <a:solidFill>
                  <a:schemeClr val="bg1"/>
                </a:solidFill>
                <a:latin typeface="Times New Roman" pitchFamily="18" charset="0"/>
                <a:cs typeface="Times New Roman" pitchFamily="18" charset="0"/>
              </a:rPr>
              <a:t>Да</a:t>
            </a:r>
            <a:r>
              <a:rPr lang="ru-RU" sz="1800" dirty="0">
                <a:solidFill>
                  <a:schemeClr val="bg1"/>
                </a:solidFill>
                <a:latin typeface="Times New Roman" pitchFamily="18" charset="0"/>
                <a:cs typeface="Times New Roman" pitchFamily="18" charset="0"/>
              </a:rPr>
              <a:t>, пожалуйста!</a:t>
            </a:r>
            <a:endParaRPr lang="et-EE" sz="1800" dirty="0">
              <a:solidFill>
                <a:schemeClr val="bg1"/>
              </a:solidFill>
              <a:latin typeface="Times New Roman" pitchFamily="18" charset="0"/>
              <a:cs typeface="Times New Roman" pitchFamily="18" charset="0"/>
            </a:endParaRPr>
          </a:p>
          <a:p>
            <a:pPr algn="ctr">
              <a:buNone/>
            </a:pPr>
            <a:r>
              <a:rPr lang="ru-RU" sz="1800" b="1" dirty="0">
                <a:solidFill>
                  <a:schemeClr val="bg1"/>
                </a:solidFill>
                <a:latin typeface="Times New Roman" pitchFamily="18" charset="0"/>
                <a:cs typeface="Times New Roman" pitchFamily="18" charset="0"/>
              </a:rPr>
              <a:t>СИНГА</a:t>
            </a:r>
            <a:r>
              <a:rPr lang="ru-RU" sz="1800" dirty="0" smtClean="0">
                <a:solidFill>
                  <a:schemeClr val="bg1"/>
                </a:solidFill>
                <a:latin typeface="Times New Roman" pitchFamily="18" charset="0"/>
                <a:cs typeface="Times New Roman" pitchFamily="18" charset="0"/>
              </a:rPr>
              <a:t>:  Ну </a:t>
            </a:r>
            <a:r>
              <a:rPr lang="ru-RU" sz="1800" dirty="0">
                <a:solidFill>
                  <a:schemeClr val="bg1"/>
                </a:solidFill>
                <a:latin typeface="Times New Roman" pitchFamily="18" charset="0"/>
                <a:cs typeface="Times New Roman" pitchFamily="18" charset="0"/>
              </a:rPr>
              <a:t>что же </a:t>
            </a:r>
            <a:r>
              <a:rPr lang="ru-RU" sz="1800" dirty="0" smtClean="0">
                <a:solidFill>
                  <a:schemeClr val="bg1"/>
                </a:solidFill>
                <a:latin typeface="Times New Roman" pitchFamily="18" charset="0"/>
                <a:cs typeface="Times New Roman" pitchFamily="18" charset="0"/>
              </a:rPr>
              <a:t>сказать</a:t>
            </a:r>
            <a:r>
              <a:rPr lang="ru-RU" sz="1800" dirty="0">
                <a:solidFill>
                  <a:schemeClr val="bg1"/>
                </a:solidFill>
                <a:latin typeface="Times New Roman" pitchFamily="18" charset="0"/>
                <a:cs typeface="Times New Roman" pitchFamily="18" charset="0"/>
              </a:rPr>
              <a:t>...Аэлита</a:t>
            </a:r>
            <a:endParaRPr lang="et-EE" sz="1800" dirty="0">
              <a:solidFill>
                <a:schemeClr val="bg1"/>
              </a:solidFill>
              <a:latin typeface="Times New Roman" pitchFamily="18" charset="0"/>
              <a:cs typeface="Times New Roman" pitchFamily="18" charset="0"/>
            </a:endParaRPr>
          </a:p>
          <a:p>
            <a:pPr algn="ctr">
              <a:buNone/>
            </a:pPr>
            <a:r>
              <a:rPr lang="ru-RU" sz="1800" dirty="0">
                <a:solidFill>
                  <a:schemeClr val="bg1"/>
                </a:solidFill>
                <a:latin typeface="Times New Roman" pitchFamily="18" charset="0"/>
                <a:cs typeface="Times New Roman" pitchFamily="18" charset="0"/>
              </a:rPr>
              <a:t>идеями и наставлениями нам </a:t>
            </a:r>
            <a:r>
              <a:rPr lang="ru-RU" sz="1800" dirty="0" smtClean="0">
                <a:solidFill>
                  <a:schemeClr val="bg1"/>
                </a:solidFill>
                <a:latin typeface="Times New Roman" pitchFamily="18" charset="0"/>
                <a:cs typeface="Times New Roman" pitchFamily="18" charset="0"/>
              </a:rPr>
              <a:t>помогала...</a:t>
            </a:r>
            <a:endParaRPr lang="et-EE" sz="1800" dirty="0">
              <a:solidFill>
                <a:schemeClr val="bg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a:solidFill>
                  <a:schemeClr val="bg1"/>
                </a:solidFill>
                <a:latin typeface="Times New Roman" pitchFamily="18" charset="0"/>
                <a:cs typeface="Times New Roman" pitchFamily="18" charset="0"/>
              </a:rPr>
              <a:t>RAMAI</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Right</a:t>
            </a:r>
            <a:r>
              <a:rPr lang="en-GB" sz="1600" dirty="0">
                <a:solidFill>
                  <a:schemeClr val="bg1"/>
                </a:solidFill>
                <a:latin typeface="Times New Roman" pitchFamily="18" charset="0"/>
                <a:cs typeface="Times New Roman" pitchFamily="18" charset="0"/>
              </a:rPr>
              <a:t>! Although </a:t>
            </a:r>
            <a:r>
              <a:rPr lang="en-GB" sz="1600" dirty="0" err="1">
                <a:solidFill>
                  <a:schemeClr val="bg1"/>
                </a:solidFill>
                <a:latin typeface="Times New Roman" pitchFamily="18" charset="0"/>
                <a:cs typeface="Times New Roman" pitchFamily="18" charset="0"/>
              </a:rPr>
              <a:t>w’re</a:t>
            </a:r>
            <a:r>
              <a:rPr lang="en-GB" sz="1600" dirty="0">
                <a:solidFill>
                  <a:schemeClr val="bg1"/>
                </a:solidFill>
                <a:latin typeface="Times New Roman" pitchFamily="18" charset="0"/>
                <a:cs typeface="Times New Roman" pitchFamily="18" charset="0"/>
              </a:rPr>
              <a:t> only young</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We </a:t>
            </a:r>
            <a:r>
              <a:rPr lang="en-GB" sz="1600" dirty="0">
                <a:solidFill>
                  <a:schemeClr val="bg1"/>
                </a:solidFill>
                <a:latin typeface="Times New Roman" pitchFamily="18" charset="0"/>
                <a:cs typeface="Times New Roman" pitchFamily="18" charset="0"/>
              </a:rPr>
              <a:t>are at work day and night</a:t>
            </a:r>
            <a:r>
              <a:rPr lang="en-GB" sz="1600" dirty="0" smtClean="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ELLELLE</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It’s </a:t>
            </a:r>
            <a:r>
              <a:rPr lang="en-GB" sz="1600" dirty="0">
                <a:solidFill>
                  <a:schemeClr val="bg1"/>
                </a:solidFill>
                <a:latin typeface="Times New Roman" pitchFamily="18" charset="0"/>
                <a:cs typeface="Times New Roman" pitchFamily="18" charset="0"/>
              </a:rPr>
              <a:t>easy to work, it’s easy to </a:t>
            </a:r>
            <a:r>
              <a:rPr lang="en-GB" sz="1600" dirty="0" err="1">
                <a:solidFill>
                  <a:schemeClr val="bg1"/>
                </a:solidFill>
                <a:latin typeface="Times New Roman" pitchFamily="18" charset="0"/>
                <a:cs typeface="Times New Roman" pitchFamily="18" charset="0"/>
              </a:rPr>
              <a:t>suceed</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If </a:t>
            </a:r>
            <a:r>
              <a:rPr lang="en-GB" sz="1600" dirty="0">
                <a:solidFill>
                  <a:schemeClr val="bg1"/>
                </a:solidFill>
                <a:latin typeface="Times New Roman" pitchFamily="18" charset="0"/>
                <a:cs typeface="Times New Roman" pitchFamily="18" charset="0"/>
              </a:rPr>
              <a:t>you have a team like ours</a:t>
            </a:r>
            <a:r>
              <a:rPr lang="en-GB" sz="1600" dirty="0" smtClean="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SINGA, RAMAI and ELLELLE </a:t>
            </a:r>
            <a:r>
              <a:rPr lang="en-GB" sz="1600" i="1" dirty="0">
                <a:solidFill>
                  <a:schemeClr val="bg1"/>
                </a:solidFill>
                <a:latin typeface="Times New Roman" pitchFamily="18" charset="0"/>
                <a:cs typeface="Times New Roman" pitchFamily="18" charset="0"/>
              </a:rPr>
              <a:t>(together</a:t>
            </a:r>
            <a:r>
              <a:rPr lang="en-GB" sz="1600" i="1" dirty="0" smtClean="0">
                <a:solidFill>
                  <a:schemeClr val="bg1"/>
                </a:solidFill>
                <a:latin typeface="Times New Roman" pitchFamily="18" charset="0"/>
                <a:cs typeface="Times New Roman" pitchFamily="18" charset="0"/>
              </a:rPr>
              <a:t>):</a:t>
            </a:r>
            <a:r>
              <a:rPr lang="et-EE" sz="1600" i="1"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It’s </a:t>
            </a:r>
            <a:r>
              <a:rPr lang="en-GB" sz="1600" dirty="0">
                <a:solidFill>
                  <a:schemeClr val="bg1"/>
                </a:solidFill>
                <a:latin typeface="Times New Roman" pitchFamily="18" charset="0"/>
                <a:cs typeface="Times New Roman" pitchFamily="18" charset="0"/>
              </a:rPr>
              <a:t>smart to work, its smart to win,</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To see and understand something new</a:t>
            </a:r>
            <a:r>
              <a:rPr lang="en-GB" sz="1600" dirty="0" smtClean="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VIGURET</a:t>
            </a:r>
            <a:r>
              <a:rPr lang="en-GB" sz="1600" dirty="0">
                <a:solidFill>
                  <a:schemeClr val="bg1"/>
                </a:solidFill>
                <a:latin typeface="Times New Roman" pitchFamily="18" charset="0"/>
                <a:cs typeface="Times New Roman" pitchFamily="18" charset="0"/>
              </a:rPr>
              <a:t> </a:t>
            </a:r>
            <a:r>
              <a:rPr lang="en-GB" sz="1600" i="1" dirty="0">
                <a:solidFill>
                  <a:schemeClr val="bg1"/>
                </a:solidFill>
                <a:latin typeface="Times New Roman" pitchFamily="18" charset="0"/>
                <a:cs typeface="Times New Roman" pitchFamily="18" charset="0"/>
              </a:rPr>
              <a:t>(looks at the interpreter, nods and dances the story while the Interpreter simultaneously translates</a:t>
            </a:r>
            <a:r>
              <a:rPr lang="en-GB" sz="1600" i="1" dirty="0" smtClean="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INTERPRETER</a:t>
            </a:r>
            <a:r>
              <a:rPr lang="en-GB" sz="1600" b="1" dirty="0" smtClean="0">
                <a:solidFill>
                  <a:schemeClr val="bg1"/>
                </a:solidFill>
                <a:latin typeface="Times New Roman" pitchFamily="18" charset="0"/>
                <a:cs typeface="Times New Roman" pitchFamily="18" charset="0"/>
              </a:rPr>
              <a:t>:</a:t>
            </a:r>
            <a:r>
              <a:rPr lang="et-EE" sz="1600" b="1"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Allow </a:t>
            </a:r>
            <a:r>
              <a:rPr lang="en-GB" sz="1600" dirty="0">
                <a:solidFill>
                  <a:schemeClr val="bg1"/>
                </a:solidFill>
                <a:latin typeface="Times New Roman" pitchFamily="18" charset="0"/>
                <a:cs typeface="Times New Roman" pitchFamily="18" charset="0"/>
              </a:rPr>
              <a:t>me to translate what </a:t>
            </a:r>
            <a:r>
              <a:rPr lang="en-GB" sz="1600" dirty="0" err="1">
                <a:solidFill>
                  <a:schemeClr val="bg1"/>
                </a:solidFill>
                <a:latin typeface="Times New Roman" pitchFamily="18" charset="0"/>
                <a:cs typeface="Times New Roman" pitchFamily="18" charset="0"/>
              </a:rPr>
              <a:t>Viguret</a:t>
            </a:r>
            <a:r>
              <a:rPr lang="en-GB" sz="1600" dirty="0">
                <a:solidFill>
                  <a:schemeClr val="bg1"/>
                </a:solidFill>
                <a:latin typeface="Times New Roman" pitchFamily="18" charset="0"/>
                <a:cs typeface="Times New Roman" pitchFamily="18" charset="0"/>
              </a:rPr>
              <a:t> is saying –</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He says that his </a:t>
            </a:r>
            <a:r>
              <a:rPr lang="en-GB" sz="1600" dirty="0" smtClean="0">
                <a:solidFill>
                  <a:schemeClr val="bg1"/>
                </a:solidFill>
                <a:latin typeface="Times New Roman" pitchFamily="18" charset="0"/>
                <a:cs typeface="Times New Roman" pitchFamily="18" charset="0"/>
              </a:rPr>
              <a:t>colleagues </a:t>
            </a:r>
            <a:r>
              <a:rPr lang="en-GB" sz="1600" dirty="0">
                <a:solidFill>
                  <a:schemeClr val="bg1"/>
                </a:solidFill>
                <a:latin typeface="Times New Roman" pitchFamily="18" charset="0"/>
                <a:cs typeface="Times New Roman" pitchFamily="18" charset="0"/>
              </a:rPr>
              <a:t>are the best and</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And he cannot wait for the moment when</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The Star Gate gets to work and discovers a world!</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РАМАЙ</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Да</a:t>
            </a:r>
            <a:r>
              <a:rPr lang="ru-RU" sz="1600" dirty="0">
                <a:solidFill>
                  <a:schemeClr val="bg1"/>
                </a:solidFill>
                <a:latin typeface="Times New Roman" pitchFamily="18" charset="0"/>
                <a:cs typeface="Times New Roman" pitchFamily="18" charset="0"/>
              </a:rPr>
              <a:t>, молоды мы пока все же</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но </a:t>
            </a:r>
            <a:r>
              <a:rPr lang="ru-RU" sz="1600" dirty="0">
                <a:solidFill>
                  <a:schemeClr val="bg1"/>
                </a:solidFill>
                <a:latin typeface="Times New Roman" pitchFamily="18" charset="0"/>
                <a:cs typeface="Times New Roman" pitchFamily="18" charset="0"/>
              </a:rPr>
              <a:t>трудимся дни и ночи.</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ЭЛЛЕЛЕ</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Легко </a:t>
            </a:r>
            <a:r>
              <a:rPr lang="ru-RU" sz="1600" dirty="0">
                <a:solidFill>
                  <a:schemeClr val="bg1"/>
                </a:solidFill>
                <a:latin typeface="Times New Roman" pitchFamily="18" charset="0"/>
                <a:cs typeface="Times New Roman" pitchFamily="18" charset="0"/>
              </a:rPr>
              <a:t>нам работать, легко побеждать</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в </a:t>
            </a:r>
            <a:r>
              <a:rPr lang="ru-RU" sz="1600" dirty="0">
                <a:solidFill>
                  <a:schemeClr val="bg1"/>
                </a:solidFill>
                <a:latin typeface="Times New Roman" pitchFamily="18" charset="0"/>
                <a:cs typeface="Times New Roman" pitchFamily="18" charset="0"/>
              </a:rPr>
              <a:t>команде сплочённой всегда благодать.</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СИНГА, РАМАЙ и ЭЛЛЕЛЕ (вместе</a:t>
            </a:r>
            <a:r>
              <a:rPr lang="ru-RU" sz="1600" b="1"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Гнуть </a:t>
            </a:r>
            <a:r>
              <a:rPr lang="ru-RU" sz="1600" dirty="0">
                <a:solidFill>
                  <a:schemeClr val="bg1"/>
                </a:solidFill>
                <a:latin typeface="Times New Roman" pitchFamily="18" charset="0"/>
                <a:cs typeface="Times New Roman" pitchFamily="18" charset="0"/>
              </a:rPr>
              <a:t>горб —   не беда, ведь с победой в трудах</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мы новое видим в знакомых и чуждых мирах!</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ВИГУРЕТ</a:t>
            </a:r>
            <a:r>
              <a:rPr lang="ru-RU" sz="1600" dirty="0">
                <a:solidFill>
                  <a:schemeClr val="bg1"/>
                </a:solidFill>
                <a:latin typeface="Times New Roman" pitchFamily="18" charset="0"/>
                <a:cs typeface="Times New Roman" pitchFamily="18" charset="0"/>
              </a:rPr>
              <a:t> (ищет взглядом переводчика, приводит его за руку на сцену, кивает и танцует свою историю.</a:t>
            </a:r>
            <a:r>
              <a:rPr lang="ru-RU" sz="1600" i="1" dirty="0">
                <a:solidFill>
                  <a:schemeClr val="bg1"/>
                </a:solidFill>
                <a:latin typeface="Times New Roman" pitchFamily="18" charset="0"/>
                <a:cs typeface="Times New Roman" pitchFamily="18" charset="0"/>
              </a:rPr>
              <a:t> Переводчик переводит синхронно)</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I ПЕРЕВОДЧИК</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Позвольте </a:t>
            </a:r>
            <a:r>
              <a:rPr lang="ru-RU" sz="1600" dirty="0">
                <a:solidFill>
                  <a:schemeClr val="bg1"/>
                </a:solidFill>
                <a:latin typeface="Times New Roman" pitchFamily="18" charset="0"/>
                <a:cs typeface="Times New Roman" pitchFamily="18" charset="0"/>
              </a:rPr>
              <a:t>мне слова Вигурет перевести,</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говорит, что соратники </a:t>
            </a:r>
            <a:r>
              <a:rPr lang="et-EE"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победа для неё в пути,</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что с нетерпением она момента ждёт,</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когда открывающий мир </a:t>
            </a:r>
            <a:r>
              <a:rPr lang="ru-RU" sz="1600" dirty="0" smtClean="0">
                <a:solidFill>
                  <a:schemeClr val="bg1"/>
                </a:solidFill>
                <a:latin typeface="Times New Roman" pitchFamily="18" charset="0"/>
                <a:cs typeface="Times New Roman" pitchFamily="18" charset="0"/>
              </a:rPr>
              <a:t>волноуловитель </a:t>
            </a:r>
            <a:r>
              <a:rPr lang="ru-RU" sz="1600" dirty="0">
                <a:solidFill>
                  <a:schemeClr val="bg1"/>
                </a:solidFill>
                <a:latin typeface="Times New Roman" pitchFamily="18" charset="0"/>
                <a:cs typeface="Times New Roman" pitchFamily="18" charset="0"/>
              </a:rPr>
              <a:t>работу начнёт!</a:t>
            </a: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2000" b="1" dirty="0">
                <a:solidFill>
                  <a:schemeClr val="bg1"/>
                </a:solidFill>
                <a:latin typeface="Times New Roman" pitchFamily="18" charset="0"/>
                <a:cs typeface="Times New Roman" pitchFamily="18" charset="0"/>
              </a:rPr>
              <a:t>SINGA, RAMAI and ELLELLE</a:t>
            </a:r>
            <a:r>
              <a:rPr lang="en-GB" sz="2000" dirty="0">
                <a:solidFill>
                  <a:schemeClr val="bg1"/>
                </a:solidFill>
                <a:latin typeface="Times New Roman" pitchFamily="18" charset="0"/>
                <a:cs typeface="Times New Roman" pitchFamily="18" charset="0"/>
              </a:rPr>
              <a:t> </a:t>
            </a:r>
            <a:r>
              <a:rPr lang="et-EE" sz="2000" dirty="0" smtClean="0">
                <a:solidFill>
                  <a:schemeClr val="bg1"/>
                </a:solidFill>
                <a:latin typeface="Times New Roman" pitchFamily="18" charset="0"/>
                <a:cs typeface="Times New Roman" pitchFamily="18" charset="0"/>
              </a:rPr>
              <a:t/>
            </a:r>
            <a:br>
              <a:rPr lang="et-EE" sz="2000" dirty="0" smtClean="0">
                <a:solidFill>
                  <a:schemeClr val="bg1"/>
                </a:solidFill>
                <a:latin typeface="Times New Roman" pitchFamily="18" charset="0"/>
                <a:cs typeface="Times New Roman" pitchFamily="18" charset="0"/>
              </a:rPr>
            </a:br>
            <a:r>
              <a:rPr lang="et-EE" sz="2000" dirty="0" smtClean="0">
                <a:solidFill>
                  <a:schemeClr val="bg1"/>
                </a:solidFill>
                <a:latin typeface="Times New Roman" pitchFamily="18" charset="0"/>
                <a:cs typeface="Times New Roman" pitchFamily="18" charset="0"/>
              </a:rPr>
              <a:t>(</a:t>
            </a:r>
            <a:r>
              <a:rPr lang="en-GB" sz="2000" dirty="0" smtClean="0">
                <a:solidFill>
                  <a:schemeClr val="bg1"/>
                </a:solidFill>
                <a:latin typeface="Times New Roman" pitchFamily="18" charset="0"/>
                <a:cs typeface="Times New Roman" pitchFamily="18" charset="0"/>
              </a:rPr>
              <a:t>grasp </a:t>
            </a:r>
            <a:r>
              <a:rPr lang="en-GB" sz="2000" dirty="0" err="1">
                <a:solidFill>
                  <a:schemeClr val="bg1"/>
                </a:solidFill>
                <a:latin typeface="Times New Roman" pitchFamily="18" charset="0"/>
                <a:cs typeface="Times New Roman" pitchFamily="18" charset="0"/>
              </a:rPr>
              <a:t>Viguret</a:t>
            </a:r>
            <a:r>
              <a:rPr lang="en-GB" sz="2000" dirty="0">
                <a:solidFill>
                  <a:schemeClr val="bg1"/>
                </a:solidFill>
                <a:latin typeface="Times New Roman" pitchFamily="18" charset="0"/>
                <a:cs typeface="Times New Roman" pitchFamily="18" charset="0"/>
              </a:rPr>
              <a:t> by the hand and all four dance together . </a:t>
            </a:r>
            <a:r>
              <a:rPr lang="en-GB" sz="2000" dirty="0" smtClean="0">
                <a:solidFill>
                  <a:schemeClr val="bg1"/>
                </a:solidFill>
                <a:latin typeface="Times New Roman" pitchFamily="18" charset="0"/>
                <a:cs typeface="Times New Roman" pitchFamily="18" charset="0"/>
              </a:rPr>
              <a:t>Singing</a:t>
            </a:r>
            <a:r>
              <a:rPr lang="et-EE" sz="2000" dirty="0" smtClean="0">
                <a:solidFill>
                  <a:schemeClr val="bg1"/>
                </a:solidFill>
                <a:latin typeface="Times New Roman" pitchFamily="18" charset="0"/>
                <a:cs typeface="Times New Roman" pitchFamily="18" charset="0"/>
              </a:rPr>
              <a:t>)</a:t>
            </a:r>
            <a:r>
              <a:rPr lang="en-GB" sz="2000" dirty="0" smtClean="0">
                <a:solidFill>
                  <a:schemeClr val="bg1"/>
                </a:solidFill>
                <a:latin typeface="Times New Roman" pitchFamily="18" charset="0"/>
                <a:cs typeface="Times New Roman" pitchFamily="18" charset="0"/>
              </a:rPr>
              <a:t>:</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O-yeah, how we wait for the moment when</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The Star Gate gets to work and discovers a world!</a:t>
            </a:r>
            <a:endParaRPr lang="et-EE" sz="2000" dirty="0">
              <a:solidFill>
                <a:schemeClr val="bg1"/>
              </a:solidFill>
              <a:latin typeface="Times New Roman" pitchFamily="18" charset="0"/>
              <a:cs typeface="Times New Roman" pitchFamily="18" charset="0"/>
            </a:endParaRPr>
          </a:p>
          <a:p>
            <a:pPr fontAlgn="base">
              <a:buNone/>
            </a:pPr>
            <a:r>
              <a:rPr lang="en-GB" sz="2000" b="1" dirty="0">
                <a:solidFill>
                  <a:schemeClr val="bg1"/>
                </a:solidFill>
                <a:latin typeface="Times New Roman" pitchFamily="18" charset="0"/>
                <a:cs typeface="Times New Roman" pitchFamily="18" charset="0"/>
              </a:rPr>
              <a:t> </a:t>
            </a:r>
            <a:r>
              <a:rPr lang="en-GB" sz="2000" b="1" dirty="0" smtClean="0">
                <a:solidFill>
                  <a:schemeClr val="bg1"/>
                </a:solidFill>
                <a:latin typeface="Times New Roman" pitchFamily="18" charset="0"/>
                <a:cs typeface="Times New Roman" pitchFamily="18" charset="0"/>
              </a:rPr>
              <a:t>CHOIR</a:t>
            </a:r>
            <a:r>
              <a:rPr lang="en-GB" sz="2000" b="1" dirty="0">
                <a:solidFill>
                  <a:schemeClr val="bg1"/>
                </a:solidFill>
                <a:latin typeface="Times New Roman" pitchFamily="18" charset="0"/>
                <a:cs typeface="Times New Roman" pitchFamily="18" charset="0"/>
              </a:rPr>
              <a:t>: </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And discovers a world! and We too!</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We too! How fine and good you are! </a:t>
            </a:r>
            <a:endParaRPr lang="et-EE" sz="2000" dirty="0">
              <a:solidFill>
                <a:schemeClr val="bg1"/>
              </a:solidFill>
              <a:latin typeface="Times New Roman" pitchFamily="18" charset="0"/>
              <a:cs typeface="Times New Roman" pitchFamily="18" charset="0"/>
            </a:endParaRPr>
          </a:p>
          <a:p>
            <a:pPr fontAlgn="base">
              <a:buNone/>
            </a:pPr>
            <a:r>
              <a:rPr lang="en-GB" sz="2000" dirty="0">
                <a:solidFill>
                  <a:schemeClr val="bg1"/>
                </a:solidFill>
                <a:latin typeface="Times New Roman" pitchFamily="18" charset="0"/>
                <a:cs typeface="Times New Roman" pitchFamily="18" charset="0"/>
              </a:rPr>
              <a:t>A bright new future awaits! </a:t>
            </a:r>
            <a:endParaRPr lang="et-EE" sz="2000" dirty="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СИНГА</a:t>
            </a:r>
            <a:r>
              <a:rPr lang="ru-RU" sz="2000" b="1" dirty="0">
                <a:solidFill>
                  <a:schemeClr val="bg1"/>
                </a:solidFill>
                <a:latin typeface="Times New Roman" pitchFamily="18" charset="0"/>
                <a:cs typeface="Times New Roman" pitchFamily="18" charset="0"/>
              </a:rPr>
              <a:t>, РАМАЙ и </a:t>
            </a:r>
            <a:r>
              <a:rPr lang="ru-RU" sz="2000" b="1" dirty="0" smtClean="0">
                <a:solidFill>
                  <a:schemeClr val="bg1"/>
                </a:solidFill>
                <a:latin typeface="Times New Roman" pitchFamily="18" charset="0"/>
                <a:cs typeface="Times New Roman" pitchFamily="18" charset="0"/>
              </a:rPr>
              <a:t>ЭЛЛЕЛЕ</a:t>
            </a:r>
            <a:endParaRPr lang="et-EE" sz="2000" b="1" dirty="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a:t>
            </a:r>
            <a:r>
              <a:rPr lang="ru-RU" sz="2000" dirty="0">
                <a:solidFill>
                  <a:schemeClr val="bg1"/>
                </a:solidFill>
                <a:latin typeface="Times New Roman" pitchFamily="18" charset="0"/>
                <a:cs typeface="Times New Roman" pitchFamily="18" charset="0"/>
              </a:rPr>
              <a:t>берут Вигурет за руки, танцуют вчетвером и поют):</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Ах-ах, как как ждём мы момент тот,</a:t>
            </a:r>
            <a:endParaRPr lang="et-EE" sz="2000" dirty="0">
              <a:solidFill>
                <a:schemeClr val="bg1"/>
              </a:solidFill>
              <a:latin typeface="Times New Roman" pitchFamily="18" charset="0"/>
              <a:cs typeface="Times New Roman" pitchFamily="18" charset="0"/>
            </a:endParaRPr>
          </a:p>
          <a:p>
            <a:pPr>
              <a:buNone/>
            </a:pPr>
            <a:r>
              <a:rPr lang="ru-RU" sz="2000" dirty="0">
                <a:solidFill>
                  <a:schemeClr val="bg1"/>
                </a:solidFill>
                <a:latin typeface="Times New Roman" pitchFamily="18" charset="0"/>
                <a:cs typeface="Times New Roman" pitchFamily="18" charset="0"/>
              </a:rPr>
              <a:t>когда открывающий мир волноуловитель работу начнёт!</a:t>
            </a:r>
            <a:endParaRPr lang="et-EE" sz="2000" dirty="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ХОР:</a:t>
            </a:r>
            <a:endParaRPr lang="et-EE" sz="2000" b="1" dirty="0" smtClean="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И Откроет нам мир! Мы тоже!</a:t>
            </a:r>
            <a:r>
              <a:rPr lang="et-EE" sz="2000" dirty="0" smtClean="0">
                <a:solidFill>
                  <a:schemeClr val="bg1"/>
                </a:solidFill>
                <a:latin typeface="Times New Roman" pitchFamily="18" charset="0"/>
                <a:cs typeface="Times New Roman" pitchFamily="18" charset="0"/>
              </a:rPr>
              <a:t> </a:t>
            </a:r>
            <a:endParaRPr lang="et-EE" sz="2000" dirty="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Мы тоже!</a:t>
            </a:r>
            <a:r>
              <a:rPr lang="et-EE" sz="2000" dirty="0" smtClean="0">
                <a:solidFill>
                  <a:schemeClr val="bg1"/>
                </a:solidFill>
                <a:latin typeface="Times New Roman" pitchFamily="18" charset="0"/>
                <a:cs typeface="Times New Roman" pitchFamily="18" charset="0"/>
              </a:rPr>
              <a:t> </a:t>
            </a:r>
            <a:r>
              <a:rPr lang="ru-RU" sz="2000" dirty="0" smtClean="0">
                <a:solidFill>
                  <a:schemeClr val="bg1"/>
                </a:solidFill>
                <a:latin typeface="Times New Roman" pitchFamily="18" charset="0"/>
                <a:cs typeface="Times New Roman" pitchFamily="18" charset="0"/>
              </a:rPr>
              <a:t>На славу вы все, молодцы, потрудились!</a:t>
            </a:r>
            <a:endParaRPr lang="et-EE" sz="2000" dirty="0" smtClean="0">
              <a:solidFill>
                <a:schemeClr val="bg1"/>
              </a:solidFill>
              <a:latin typeface="Times New Roman" pitchFamily="18" charset="0"/>
              <a:cs typeface="Times New Roman" pitchFamily="18" charset="0"/>
            </a:endParaRPr>
          </a:p>
          <a:p>
            <a:pPr>
              <a:buNone/>
            </a:pPr>
            <a:r>
              <a:rPr lang="ru-RU" sz="2000" dirty="0" smtClean="0">
                <a:solidFill>
                  <a:schemeClr val="bg1"/>
                </a:solidFill>
                <a:latin typeface="Times New Roman" pitchFamily="18" charset="0"/>
                <a:cs typeface="Times New Roman" pitchFamily="18" charset="0"/>
              </a:rPr>
              <a:t>От событий грядущих сердца все забились!</a:t>
            </a:r>
            <a:endParaRPr lang="et-EE" sz="2000" dirty="0" smtClean="0">
              <a:solidFill>
                <a:schemeClr val="bg1"/>
              </a:solidFill>
              <a:latin typeface="Times New Roman" pitchFamily="18" charset="0"/>
              <a:cs typeface="Times New Roman" pitchFamily="18" charset="0"/>
            </a:endParaRPr>
          </a:p>
          <a:p>
            <a:pPr>
              <a:buNone/>
            </a:pPr>
            <a:endParaRPr lang="et-EE" sz="20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Autofit/>
          </a:bodyPr>
          <a:lstStyle/>
          <a:p>
            <a:pPr>
              <a:buNone/>
            </a:pPr>
            <a:r>
              <a:rPr lang="et-EE" sz="1900" b="1" dirty="0" smtClean="0">
                <a:solidFill>
                  <a:schemeClr val="bg1"/>
                </a:solidFill>
                <a:latin typeface="Times New Roman" pitchFamily="18" charset="0"/>
                <a:cs typeface="Times New Roman" pitchFamily="18" charset="0"/>
              </a:rPr>
              <a:t>AELITA: </a:t>
            </a:r>
            <a:r>
              <a:rPr lang="et-EE" sz="1900" dirty="0" smtClean="0">
                <a:solidFill>
                  <a:schemeClr val="bg1"/>
                </a:solidFill>
                <a:latin typeface="Times New Roman" pitchFamily="18" charset="0"/>
                <a:cs typeface="Times New Roman" pitchFamily="18" charset="0"/>
              </a:rPr>
              <a:t>Unless someone has any questions…</a:t>
            </a:r>
          </a:p>
          <a:p>
            <a:pPr>
              <a:buNone/>
            </a:pPr>
            <a:r>
              <a:rPr lang="et-EE" sz="1900" b="1" dirty="0" smtClean="0">
                <a:solidFill>
                  <a:schemeClr val="bg1"/>
                </a:solidFill>
                <a:latin typeface="Times New Roman" pitchFamily="18" charset="0"/>
                <a:cs typeface="Times New Roman" pitchFamily="18" charset="0"/>
              </a:rPr>
              <a:t>FIRST VOICE</a:t>
            </a:r>
            <a:r>
              <a:rPr lang="et-EE" sz="1900" dirty="0" smtClean="0">
                <a:solidFill>
                  <a:schemeClr val="bg1"/>
                </a:solidFill>
                <a:latin typeface="Times New Roman" pitchFamily="18" charset="0"/>
                <a:cs typeface="Times New Roman" pitchFamily="18" charset="0"/>
              </a:rPr>
              <a:t>: Did you come across any obstacles?</a:t>
            </a:r>
          </a:p>
          <a:p>
            <a:pPr fontAlgn="base">
              <a:buNone/>
            </a:pPr>
            <a:r>
              <a:rPr lang="et-EE" sz="1900" b="1" dirty="0" smtClean="0">
                <a:solidFill>
                  <a:schemeClr val="bg1"/>
                </a:solidFill>
                <a:latin typeface="Times New Roman" pitchFamily="18" charset="0"/>
                <a:cs typeface="Times New Roman" pitchFamily="18" charset="0"/>
              </a:rPr>
              <a:t>AELITA: </a:t>
            </a:r>
            <a:r>
              <a:rPr lang="et-EE" sz="1900" dirty="0" smtClean="0">
                <a:solidFill>
                  <a:schemeClr val="bg1"/>
                </a:solidFill>
                <a:latin typeface="Times New Roman" pitchFamily="18" charset="0"/>
                <a:cs typeface="Times New Roman" pitchFamily="18" charset="0"/>
              </a:rPr>
              <a:t>There were hurdles and flinches and even mistakes, </a:t>
            </a:r>
          </a:p>
          <a:p>
            <a:pPr fontAlgn="base">
              <a:buNone/>
            </a:pPr>
            <a:r>
              <a:rPr lang="et-EE" sz="1900" dirty="0" smtClean="0">
                <a:solidFill>
                  <a:schemeClr val="bg1"/>
                </a:solidFill>
                <a:latin typeface="Times New Roman" pitchFamily="18" charset="0"/>
                <a:cs typeface="Times New Roman" pitchFamily="18" charset="0"/>
              </a:rPr>
              <a:t>but what matters is that your mind is awake!</a:t>
            </a:r>
          </a:p>
          <a:p>
            <a:pPr fontAlgn="base">
              <a:buNone/>
            </a:pPr>
            <a:r>
              <a:rPr lang="et-EE" sz="1900" dirty="0" smtClean="0">
                <a:solidFill>
                  <a:schemeClr val="bg1"/>
                </a:solidFill>
                <a:latin typeface="Times New Roman" pitchFamily="18" charset="0"/>
                <a:cs typeface="Times New Roman" pitchFamily="18" charset="0"/>
              </a:rPr>
              <a:t>When you have the will to work and patience,</a:t>
            </a:r>
          </a:p>
          <a:p>
            <a:pPr fontAlgn="base">
              <a:buNone/>
            </a:pPr>
            <a:r>
              <a:rPr lang="et-EE" sz="1900" dirty="0" smtClean="0">
                <a:solidFill>
                  <a:schemeClr val="bg1"/>
                </a:solidFill>
                <a:latin typeface="Times New Roman" pitchFamily="18" charset="0"/>
                <a:cs typeface="Times New Roman" pitchFamily="18" charset="0"/>
              </a:rPr>
              <a:t> furthermore, you’ll never meet a locked door.</a:t>
            </a:r>
          </a:p>
          <a:p>
            <a:pPr fontAlgn="base">
              <a:buNone/>
            </a:pPr>
            <a:r>
              <a:rPr lang="et-EE" sz="1900" b="1" dirty="0" smtClean="0">
                <a:solidFill>
                  <a:schemeClr val="bg1"/>
                </a:solidFill>
                <a:latin typeface="Times New Roman" pitchFamily="18" charset="0"/>
                <a:cs typeface="Times New Roman" pitchFamily="18" charset="0"/>
              </a:rPr>
              <a:t>QUESTION: </a:t>
            </a:r>
            <a:r>
              <a:rPr lang="et-EE" sz="1900" dirty="0" smtClean="0">
                <a:solidFill>
                  <a:schemeClr val="bg1"/>
                </a:solidFill>
                <a:latin typeface="Times New Roman" pitchFamily="18" charset="0"/>
                <a:cs typeface="Times New Roman" pitchFamily="18" charset="0"/>
              </a:rPr>
              <a:t>How </a:t>
            </a:r>
            <a:r>
              <a:rPr lang="et-EE" sz="1900" dirty="0">
                <a:solidFill>
                  <a:schemeClr val="bg1"/>
                </a:solidFill>
                <a:latin typeface="Times New Roman" pitchFamily="18" charset="0"/>
                <a:cs typeface="Times New Roman" pitchFamily="18" charset="0"/>
              </a:rPr>
              <a:t>was your cooperation with the Cosmic Agency?</a:t>
            </a:r>
          </a:p>
          <a:p>
            <a:pPr fontAlgn="base">
              <a:buNone/>
            </a:pPr>
            <a:r>
              <a:rPr lang="et-EE" sz="1900" b="1" dirty="0" smtClean="0">
                <a:solidFill>
                  <a:schemeClr val="bg1"/>
                </a:solidFill>
                <a:latin typeface="Times New Roman" pitchFamily="18" charset="0"/>
                <a:cs typeface="Times New Roman" pitchFamily="18" charset="0"/>
              </a:rPr>
              <a:t>EDARON</a:t>
            </a:r>
            <a:r>
              <a:rPr lang="et-EE" sz="1900" dirty="0" smtClean="0">
                <a:solidFill>
                  <a:schemeClr val="bg1"/>
                </a:solidFill>
                <a:latin typeface="Times New Roman" pitchFamily="18" charset="0"/>
                <a:cs typeface="Times New Roman" pitchFamily="18" charset="0"/>
              </a:rPr>
              <a:t>: I can </a:t>
            </a:r>
            <a:r>
              <a:rPr lang="et-EE" sz="1900" dirty="0">
                <a:solidFill>
                  <a:schemeClr val="bg1"/>
                </a:solidFill>
                <a:latin typeface="Times New Roman" pitchFamily="18" charset="0"/>
                <a:cs typeface="Times New Roman" pitchFamily="18" charset="0"/>
              </a:rPr>
              <a:t>answer this. Very badly, because first of all, Aelita is a woman</a:t>
            </a:r>
            <a:r>
              <a:rPr lang="et-EE" sz="1900" dirty="0" smtClean="0">
                <a:solidFill>
                  <a:schemeClr val="bg1"/>
                </a:solidFill>
                <a:latin typeface="Times New Roman" pitchFamily="18" charset="0"/>
                <a:cs typeface="Times New Roman" pitchFamily="18" charset="0"/>
              </a:rPr>
              <a:t>…</a:t>
            </a:r>
            <a:endParaRPr lang="et-EE" sz="1900" dirty="0">
              <a:solidFill>
                <a:schemeClr val="bg1"/>
              </a:solidFill>
              <a:latin typeface="Times New Roman" pitchFamily="18" charset="0"/>
              <a:cs typeface="Times New Roman" pitchFamily="18" charset="0"/>
            </a:endParaRPr>
          </a:p>
          <a:p>
            <a:pPr>
              <a:buNone/>
            </a:pPr>
            <a:r>
              <a:rPr lang="ru-RU" sz="1900" b="1" dirty="0" smtClean="0">
                <a:solidFill>
                  <a:schemeClr val="bg1"/>
                </a:solidFill>
                <a:latin typeface="Times New Roman" pitchFamily="18" charset="0"/>
                <a:cs typeface="Times New Roman" pitchFamily="18" charset="0"/>
              </a:rPr>
              <a:t>АЭЛИТА</a:t>
            </a:r>
            <a:r>
              <a:rPr lang="ru-RU" sz="1900" dirty="0" smtClean="0">
                <a:solidFill>
                  <a:schemeClr val="bg1"/>
                </a:solidFill>
                <a:latin typeface="Times New Roman" pitchFamily="18" charset="0"/>
                <a:cs typeface="Times New Roman" pitchFamily="18" charset="0"/>
              </a:rPr>
              <a:t>:</a:t>
            </a:r>
            <a:r>
              <a:rPr lang="et-EE" sz="1900" dirty="0" smtClean="0">
                <a:solidFill>
                  <a:schemeClr val="bg1"/>
                </a:solidFill>
                <a:latin typeface="Times New Roman" pitchFamily="18" charset="0"/>
                <a:cs typeface="Times New Roman" pitchFamily="18" charset="0"/>
              </a:rPr>
              <a:t> </a:t>
            </a:r>
            <a:r>
              <a:rPr lang="ru-RU" sz="1900" dirty="0" smtClean="0">
                <a:solidFill>
                  <a:schemeClr val="bg1"/>
                </a:solidFill>
                <a:latin typeface="Times New Roman" pitchFamily="18" charset="0"/>
                <a:cs typeface="Times New Roman" pitchFamily="18" charset="0"/>
              </a:rPr>
              <a:t>Если </a:t>
            </a:r>
            <a:r>
              <a:rPr lang="ru-RU" sz="1900" dirty="0">
                <a:solidFill>
                  <a:schemeClr val="bg1"/>
                </a:solidFill>
                <a:latin typeface="Times New Roman" pitchFamily="18" charset="0"/>
                <a:cs typeface="Times New Roman" pitchFamily="18" charset="0"/>
              </a:rPr>
              <a:t>только нет больше вопросов...</a:t>
            </a:r>
            <a:endParaRPr lang="et-EE" sz="1900" dirty="0">
              <a:solidFill>
                <a:schemeClr val="bg1"/>
              </a:solidFill>
              <a:latin typeface="Times New Roman" pitchFamily="18" charset="0"/>
              <a:cs typeface="Times New Roman" pitchFamily="18" charset="0"/>
            </a:endParaRPr>
          </a:p>
          <a:p>
            <a:pPr>
              <a:buNone/>
            </a:pPr>
            <a:r>
              <a:rPr lang="ru-RU" sz="1900" b="1" dirty="0">
                <a:solidFill>
                  <a:schemeClr val="bg1"/>
                </a:solidFill>
                <a:latin typeface="Times New Roman" pitchFamily="18" charset="0"/>
                <a:cs typeface="Times New Roman" pitchFamily="18" charset="0"/>
              </a:rPr>
              <a:t>I ГОЛОС</a:t>
            </a:r>
            <a:r>
              <a:rPr lang="ru-RU" sz="1900" dirty="0" smtClean="0">
                <a:solidFill>
                  <a:schemeClr val="bg1"/>
                </a:solidFill>
                <a:latin typeface="Times New Roman" pitchFamily="18" charset="0"/>
                <a:cs typeface="Times New Roman" pitchFamily="18" charset="0"/>
              </a:rPr>
              <a:t>:</a:t>
            </a:r>
            <a:r>
              <a:rPr lang="et-EE" sz="1900" dirty="0" smtClean="0">
                <a:solidFill>
                  <a:schemeClr val="bg1"/>
                </a:solidFill>
                <a:latin typeface="Times New Roman" pitchFamily="18" charset="0"/>
                <a:cs typeface="Times New Roman" pitchFamily="18" charset="0"/>
              </a:rPr>
              <a:t> </a:t>
            </a:r>
            <a:r>
              <a:rPr lang="ru-RU" sz="1900" dirty="0" smtClean="0">
                <a:solidFill>
                  <a:schemeClr val="bg1"/>
                </a:solidFill>
                <a:latin typeface="Times New Roman" pitchFamily="18" charset="0"/>
                <a:cs typeface="Times New Roman" pitchFamily="18" charset="0"/>
              </a:rPr>
              <a:t>Были </a:t>
            </a:r>
            <a:r>
              <a:rPr lang="ru-RU" sz="1900" dirty="0">
                <a:solidFill>
                  <a:schemeClr val="bg1"/>
                </a:solidFill>
                <a:latin typeface="Times New Roman" pitchFamily="18" charset="0"/>
                <a:cs typeface="Times New Roman" pitchFamily="18" charset="0"/>
              </a:rPr>
              <a:t>ли препятствия на вашем пути?</a:t>
            </a:r>
            <a:endParaRPr lang="et-EE" sz="1900" dirty="0">
              <a:solidFill>
                <a:schemeClr val="bg1"/>
              </a:solidFill>
              <a:latin typeface="Times New Roman" pitchFamily="18" charset="0"/>
              <a:cs typeface="Times New Roman" pitchFamily="18" charset="0"/>
            </a:endParaRPr>
          </a:p>
          <a:p>
            <a:pPr>
              <a:buNone/>
            </a:pPr>
            <a:r>
              <a:rPr lang="ru-RU" sz="1900" b="1" dirty="0">
                <a:solidFill>
                  <a:schemeClr val="bg1"/>
                </a:solidFill>
                <a:latin typeface="Times New Roman" pitchFamily="18" charset="0"/>
                <a:cs typeface="Times New Roman" pitchFamily="18" charset="0"/>
              </a:rPr>
              <a:t>АЭЛИТА</a:t>
            </a:r>
            <a:r>
              <a:rPr lang="ru-RU" sz="1900" dirty="0" smtClean="0">
                <a:solidFill>
                  <a:schemeClr val="bg1"/>
                </a:solidFill>
                <a:latin typeface="Times New Roman" pitchFamily="18" charset="0"/>
                <a:cs typeface="Times New Roman" pitchFamily="18" charset="0"/>
              </a:rPr>
              <a:t>:</a:t>
            </a:r>
            <a:r>
              <a:rPr lang="et-EE" sz="1900" dirty="0" smtClean="0">
                <a:solidFill>
                  <a:schemeClr val="bg1"/>
                </a:solidFill>
                <a:latin typeface="Times New Roman" pitchFamily="18" charset="0"/>
                <a:cs typeface="Times New Roman" pitchFamily="18" charset="0"/>
              </a:rPr>
              <a:t> </a:t>
            </a:r>
            <a:r>
              <a:rPr lang="ru-RU" sz="1900" dirty="0" smtClean="0">
                <a:solidFill>
                  <a:schemeClr val="bg1"/>
                </a:solidFill>
                <a:latin typeface="Times New Roman" pitchFamily="18" charset="0"/>
                <a:cs typeface="Times New Roman" pitchFamily="18" charset="0"/>
              </a:rPr>
              <a:t>Были </a:t>
            </a:r>
            <a:r>
              <a:rPr lang="ru-RU" sz="1900" dirty="0">
                <a:solidFill>
                  <a:schemeClr val="bg1"/>
                </a:solidFill>
                <a:latin typeface="Times New Roman" pitchFamily="18" charset="0"/>
                <a:cs typeface="Times New Roman" pitchFamily="18" charset="0"/>
              </a:rPr>
              <a:t>промахи, неудачи и даже ошибки,</a:t>
            </a:r>
            <a:endParaRPr lang="et-EE" sz="1900" dirty="0">
              <a:solidFill>
                <a:schemeClr val="bg1"/>
              </a:solidFill>
              <a:latin typeface="Times New Roman" pitchFamily="18" charset="0"/>
              <a:cs typeface="Times New Roman" pitchFamily="18" charset="0"/>
            </a:endParaRPr>
          </a:p>
          <a:p>
            <a:pPr>
              <a:buNone/>
            </a:pPr>
            <a:r>
              <a:rPr lang="ru-RU" sz="1900" dirty="0">
                <a:solidFill>
                  <a:schemeClr val="bg1"/>
                </a:solidFill>
                <a:latin typeface="Times New Roman" pitchFamily="18" charset="0"/>
                <a:cs typeface="Times New Roman" pitchFamily="18" charset="0"/>
              </a:rPr>
              <a:t>бывает все это, если думаем мы.</a:t>
            </a:r>
            <a:endParaRPr lang="et-EE" sz="1900" dirty="0">
              <a:solidFill>
                <a:schemeClr val="bg1"/>
              </a:solidFill>
              <a:latin typeface="Times New Roman" pitchFamily="18" charset="0"/>
              <a:cs typeface="Times New Roman" pitchFamily="18" charset="0"/>
            </a:endParaRPr>
          </a:p>
          <a:p>
            <a:pPr>
              <a:buNone/>
            </a:pPr>
            <a:r>
              <a:rPr lang="ru-RU" sz="1900" dirty="0">
                <a:solidFill>
                  <a:schemeClr val="bg1"/>
                </a:solidFill>
                <a:latin typeface="Times New Roman" pitchFamily="18" charset="0"/>
                <a:cs typeface="Times New Roman" pitchFamily="18" charset="0"/>
              </a:rPr>
              <a:t>Но если готов засучив рукава терпеливо работать,</a:t>
            </a:r>
            <a:endParaRPr lang="et-EE" sz="1900" dirty="0">
              <a:solidFill>
                <a:schemeClr val="bg1"/>
              </a:solidFill>
              <a:latin typeface="Times New Roman" pitchFamily="18" charset="0"/>
              <a:cs typeface="Times New Roman" pitchFamily="18" charset="0"/>
            </a:endParaRPr>
          </a:p>
          <a:p>
            <a:pPr>
              <a:buNone/>
            </a:pPr>
            <a:r>
              <a:rPr lang="ru-RU" sz="1900" dirty="0">
                <a:solidFill>
                  <a:schemeClr val="bg1"/>
                </a:solidFill>
                <a:latin typeface="Times New Roman" pitchFamily="18" charset="0"/>
                <a:cs typeface="Times New Roman" pitchFamily="18" charset="0"/>
              </a:rPr>
              <a:t>на пути не встретишь запертой двери ты.</a:t>
            </a:r>
            <a:endParaRPr lang="et-EE" sz="1900" dirty="0">
              <a:solidFill>
                <a:schemeClr val="bg1"/>
              </a:solidFill>
              <a:latin typeface="Times New Roman" pitchFamily="18" charset="0"/>
              <a:cs typeface="Times New Roman" pitchFamily="18" charset="0"/>
            </a:endParaRPr>
          </a:p>
          <a:p>
            <a:pPr>
              <a:buNone/>
            </a:pPr>
            <a:r>
              <a:rPr lang="ru-RU" sz="1900" b="1" dirty="0" smtClean="0">
                <a:solidFill>
                  <a:schemeClr val="bg1"/>
                </a:solidFill>
                <a:latin typeface="Times New Roman" pitchFamily="18" charset="0"/>
                <a:cs typeface="Times New Roman" pitchFamily="18" charset="0"/>
              </a:rPr>
              <a:t>ВОПРОС:</a:t>
            </a:r>
            <a:r>
              <a:rPr lang="et-EE" sz="1900" b="1" dirty="0" smtClean="0">
                <a:solidFill>
                  <a:schemeClr val="bg1"/>
                </a:solidFill>
                <a:latin typeface="Times New Roman" pitchFamily="18" charset="0"/>
                <a:cs typeface="Times New Roman" pitchFamily="18" charset="0"/>
              </a:rPr>
              <a:t> </a:t>
            </a:r>
            <a:r>
              <a:rPr lang="ru-RU" sz="1900" dirty="0" smtClean="0">
                <a:solidFill>
                  <a:schemeClr val="bg1"/>
                </a:solidFill>
                <a:latin typeface="Times New Roman" pitchFamily="18" charset="0"/>
                <a:cs typeface="Times New Roman" pitchFamily="18" charset="0"/>
              </a:rPr>
              <a:t>А </a:t>
            </a:r>
            <a:r>
              <a:rPr lang="ru-RU" sz="1900" dirty="0">
                <a:solidFill>
                  <a:schemeClr val="bg1"/>
                </a:solidFill>
                <a:latin typeface="Times New Roman" pitchFamily="18" charset="0"/>
                <a:cs typeface="Times New Roman" pitchFamily="18" charset="0"/>
              </a:rPr>
              <a:t>как проходило сотрудничество с Космическим Департаментом?</a:t>
            </a:r>
            <a:endParaRPr lang="et-EE" sz="1900" dirty="0">
              <a:solidFill>
                <a:schemeClr val="bg1"/>
              </a:solidFill>
              <a:latin typeface="Times New Roman" pitchFamily="18" charset="0"/>
              <a:cs typeface="Times New Roman" pitchFamily="18" charset="0"/>
            </a:endParaRPr>
          </a:p>
          <a:p>
            <a:pPr>
              <a:buNone/>
            </a:pPr>
            <a:r>
              <a:rPr lang="ru-RU" sz="1900" b="1" dirty="0">
                <a:solidFill>
                  <a:schemeClr val="bg1"/>
                </a:solidFill>
                <a:latin typeface="Times New Roman" pitchFamily="18" charset="0"/>
                <a:cs typeface="Times New Roman" pitchFamily="18" charset="0"/>
              </a:rPr>
              <a:t>ЭДАРОН </a:t>
            </a:r>
            <a:r>
              <a:rPr lang="ru-RU" sz="1900" dirty="0">
                <a:solidFill>
                  <a:schemeClr val="bg1"/>
                </a:solidFill>
                <a:latin typeface="Times New Roman" pitchFamily="18" charset="0"/>
                <a:cs typeface="Times New Roman" pitchFamily="18" charset="0"/>
              </a:rPr>
              <a:t>(выходит вперёд): А об этом я расскажу. Очень плохо, потому что, во-первых Аэлита </a:t>
            </a:r>
            <a:r>
              <a:rPr lang="et-EE" sz="1900" dirty="0" smtClean="0">
                <a:solidFill>
                  <a:schemeClr val="bg1"/>
                </a:solidFill>
                <a:latin typeface="Times New Roman" pitchFamily="18" charset="0"/>
                <a:cs typeface="Times New Roman" pitchFamily="18" charset="0"/>
              </a:rPr>
              <a:t>-</a:t>
            </a:r>
            <a:r>
              <a:rPr lang="ru-RU" sz="1900" dirty="0" smtClean="0">
                <a:solidFill>
                  <a:schemeClr val="bg1"/>
                </a:solidFill>
                <a:latin typeface="Times New Roman" pitchFamily="18" charset="0"/>
                <a:cs typeface="Times New Roman" pitchFamily="18" charset="0"/>
              </a:rPr>
              <a:t>  </a:t>
            </a:r>
            <a:r>
              <a:rPr lang="ru-RU" sz="1900" dirty="0">
                <a:solidFill>
                  <a:schemeClr val="bg1"/>
                </a:solidFill>
                <a:latin typeface="Times New Roman" pitchFamily="18" charset="0"/>
                <a:cs typeface="Times New Roman" pitchFamily="18" charset="0"/>
              </a:rPr>
              <a:t>женщина</a:t>
            </a:r>
            <a:r>
              <a:rPr lang="ru-RU" sz="1900" dirty="0" smtClean="0">
                <a:solidFill>
                  <a:schemeClr val="bg1"/>
                </a:solidFill>
                <a:latin typeface="Times New Roman" pitchFamily="18" charset="0"/>
                <a:cs typeface="Times New Roman" pitchFamily="18" charset="0"/>
              </a:rPr>
              <a:t>...</a:t>
            </a:r>
            <a:endParaRPr lang="et-EE" sz="19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CHOIRE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Girl, woman, what difference does it make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Why would a man have more good volitions?</a:t>
            </a:r>
            <a:endParaRPr lang="ru-RU"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ХОР</a:t>
            </a:r>
            <a:r>
              <a:rPr lang="ru-RU" sz="1800" dirty="0">
                <a:solidFill>
                  <a:schemeClr val="bg1"/>
                </a:solidFill>
                <a:latin typeface="Times New Roman" pitchFamily="18" charset="0"/>
                <a:cs typeface="Times New Roman" pitchFamily="18" charset="0"/>
              </a:rPr>
              <a:t>:</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Женщина, девушка, девочка —   в чем тут разница,</a:t>
            </a:r>
            <a:endParaRPr lang="et-EE" sz="1800" dirty="0">
              <a:solidFill>
                <a:schemeClr val="bg1"/>
              </a:solidFill>
              <a:latin typeface="Times New Roman" pitchFamily="18" charset="0"/>
              <a:cs typeface="Times New Roman" pitchFamily="18" charset="0"/>
            </a:endParaRPr>
          </a:p>
          <a:p>
            <a:pPr>
              <a:buNone/>
            </a:pPr>
            <a:r>
              <a:rPr lang="ru-RU" sz="1800" dirty="0">
                <a:solidFill>
                  <a:schemeClr val="bg1"/>
                </a:solidFill>
                <a:latin typeface="Times New Roman" pitchFamily="18" charset="0"/>
                <a:cs typeface="Times New Roman" pitchFamily="18" charset="0"/>
              </a:rPr>
              <a:t>где у мужчины намерений добрых граница</a:t>
            </a:r>
            <a:r>
              <a:rPr lang="ru-RU"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endParaRPr lang="et-EE" sz="1800" b="1" dirty="0" smtClean="0">
              <a:solidFill>
                <a:schemeClr val="bg1"/>
              </a:solidFill>
              <a:latin typeface="Times New Roman" pitchFamily="18" charset="0"/>
              <a:cs typeface="Times New Roman" pitchFamily="18" charset="0"/>
            </a:endParaRPr>
          </a:p>
          <a:p>
            <a:pPr>
              <a:buNone/>
            </a:pPr>
            <a:r>
              <a:rPr lang="et-EE" sz="1800" b="1" dirty="0" smtClean="0">
                <a:solidFill>
                  <a:schemeClr val="bg1"/>
                </a:solidFill>
                <a:latin typeface="Times New Roman" pitchFamily="18" charset="0"/>
                <a:cs typeface="Times New Roman" pitchFamily="18" charset="0"/>
              </a:rPr>
              <a:t>EDARON : Secondly she is </a:t>
            </a:r>
            <a:r>
              <a:rPr lang="en-GB" sz="1800" b="1" dirty="0" smtClean="0">
                <a:solidFill>
                  <a:schemeClr val="bg1"/>
                </a:solidFill>
                <a:latin typeface="Times New Roman" pitchFamily="18" charset="0"/>
                <a:cs typeface="Times New Roman" pitchFamily="18" charset="0"/>
              </a:rPr>
              <a:t>too</a:t>
            </a:r>
            <a:r>
              <a:rPr lang="et-EE" sz="1800" b="1" dirty="0" smtClean="0">
                <a:solidFill>
                  <a:schemeClr val="bg1"/>
                </a:solidFill>
                <a:latin typeface="Times New Roman" pitchFamily="18" charset="0"/>
                <a:cs typeface="Times New Roman" pitchFamily="18" charset="0"/>
              </a:rPr>
              <a:t> young..</a:t>
            </a:r>
            <a:r>
              <a:rPr lang="ru-RU" sz="1800" b="1"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endParaRPr lang="et-EE" sz="1800" b="1" dirty="0" smtClean="0">
              <a:solidFill>
                <a:schemeClr val="bg1"/>
              </a:solidFill>
              <a:latin typeface="Times New Roman" pitchFamily="18" charset="0"/>
              <a:cs typeface="Times New Roman" pitchFamily="18" charset="0"/>
            </a:endParaRPr>
          </a:p>
          <a:p>
            <a:pPr>
              <a:buNone/>
            </a:pPr>
            <a:endParaRPr lang="en-GB" sz="1800" b="1" dirty="0" smtClean="0">
              <a:solidFill>
                <a:schemeClr val="bg1"/>
              </a:solidFill>
              <a:latin typeface="Times New Roman" pitchFamily="18" charset="0"/>
              <a:cs typeface="Times New Roman" pitchFamily="18" charset="0"/>
            </a:endParaRPr>
          </a:p>
          <a:p>
            <a:pPr>
              <a:buNone/>
            </a:pPr>
            <a:endParaRPr lang="en-GB" sz="1800" b="1"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Choir</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What a story</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What is the trouble, </a:t>
            </a:r>
            <a:r>
              <a:rPr lang="en-GB" sz="1800" dirty="0" err="1" smtClean="0">
                <a:solidFill>
                  <a:schemeClr val="bg1"/>
                </a:solidFill>
                <a:latin typeface="Times New Roman" pitchFamily="18" charset="0"/>
                <a:cs typeface="Times New Roman" pitchFamily="18" charset="0"/>
              </a:rPr>
              <a:t>Edaron</a:t>
            </a:r>
            <a:r>
              <a:rPr lang="ru-RU"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r>
              <a:rPr lang="en-GB" sz="1800" b="1" dirty="0" err="1" smtClean="0">
                <a:solidFill>
                  <a:schemeClr val="bg1"/>
                </a:solidFill>
                <a:latin typeface="Times New Roman" pitchFamily="18" charset="0"/>
                <a:cs typeface="Times New Roman" pitchFamily="18" charset="0"/>
              </a:rPr>
              <a:t>Edaron</a:t>
            </a:r>
            <a:r>
              <a:rPr lang="ru-RU"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You know, youth lack experience and success makes them too excited</a:t>
            </a:r>
            <a:r>
              <a:rPr lang="ru-RU"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a:p>
            <a:pPr>
              <a:buNone/>
            </a:pPr>
            <a:endParaRPr lang="en-GB" sz="1200" dirty="0" smtClean="0">
              <a:solidFill>
                <a:schemeClr val="bg1"/>
              </a:solidFill>
              <a:latin typeface="Times New Roman" pitchFamily="18" charset="0"/>
              <a:cs typeface="Times New Roman" pitchFamily="18" charset="0"/>
            </a:endParaRPr>
          </a:p>
          <a:p>
            <a:pPr>
              <a:buNone/>
            </a:pPr>
            <a:endParaRPr lang="en-GB" sz="1200" b="1" dirty="0" smtClean="0">
              <a:solidFill>
                <a:schemeClr val="bg1"/>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1600" b="1" dirty="0" err="1" smtClean="0">
                <a:solidFill>
                  <a:schemeClr val="bg1"/>
                </a:solidFill>
                <a:latin typeface="Times New Roman" pitchFamily="18" charset="0"/>
                <a:cs typeface="Times New Roman" pitchFamily="18" charset="0"/>
              </a:rPr>
              <a:t>Aelita</a:t>
            </a:r>
            <a:r>
              <a:rPr lang="ru-RU" sz="1600" b="1" dirty="0" smtClean="0">
                <a:solidFill>
                  <a:schemeClr val="bg1"/>
                </a:solidFill>
                <a:latin typeface="Times New Roman" pitchFamily="18" charset="0"/>
                <a:cs typeface="Times New Roman" pitchFamily="18" charset="0"/>
              </a:rPr>
              <a:t>:</a:t>
            </a:r>
            <a:r>
              <a:rPr lang="en-GB" sz="1600" b="1"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I am sorry! I can not keep silence</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I am a realist, I understand a lot</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I can evaluate the situation with a fresh eye – I will repeat, I am a realist</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en-GB" sz="1600" dirty="0" err="1" smtClean="0">
                <a:solidFill>
                  <a:schemeClr val="bg1"/>
                </a:solidFill>
                <a:latin typeface="Times New Roman" pitchFamily="18" charset="0"/>
                <a:cs typeface="Times New Roman" pitchFamily="18" charset="0"/>
              </a:rPr>
              <a:t>Edaron</a:t>
            </a:r>
            <a:r>
              <a:rPr lang="ru-RU" sz="1600" b="1" dirty="0" smtClean="0">
                <a:solidFill>
                  <a:schemeClr val="bg1"/>
                </a:solidFill>
                <a:latin typeface="Times New Roman" pitchFamily="18" charset="0"/>
                <a:cs typeface="Times New Roman" pitchFamily="18" charset="0"/>
              </a:rPr>
              <a:t>: </a:t>
            </a:r>
            <a:r>
              <a:rPr lang="en-GB" sz="1600" b="1" dirty="0" smtClean="0">
                <a:solidFill>
                  <a:schemeClr val="bg1"/>
                </a:solidFill>
                <a:latin typeface="Times New Roman" pitchFamily="18" charset="0"/>
                <a:cs typeface="Times New Roman" pitchFamily="18" charset="0"/>
              </a:rPr>
              <a:t>Well, let me open this magic device</a:t>
            </a:r>
            <a:r>
              <a:rPr lang="ru-RU" sz="1600" b="1" dirty="0" smtClean="0">
                <a:solidFill>
                  <a:schemeClr val="bg1"/>
                </a:solidFill>
                <a:latin typeface="Times New Roman" pitchFamily="18" charset="0"/>
                <a:cs typeface="Times New Roman" pitchFamily="18" charset="0"/>
              </a:rPr>
              <a:t>. </a:t>
            </a:r>
            <a:r>
              <a:rPr lang="en-GB" sz="1600" b="1" dirty="0" smtClean="0">
                <a:solidFill>
                  <a:schemeClr val="bg1"/>
                </a:solidFill>
                <a:latin typeface="Times New Roman" pitchFamily="18" charset="0"/>
                <a:cs typeface="Times New Roman" pitchFamily="18" charset="0"/>
              </a:rPr>
              <a:t>Let us see whether it works</a:t>
            </a:r>
            <a:r>
              <a:rPr lang="ru-RU" sz="1600" b="1" dirty="0" smtClean="0">
                <a:solidFill>
                  <a:schemeClr val="bg1"/>
                </a:solidFill>
                <a:latin typeface="Times New Roman" pitchFamily="18" charset="0"/>
                <a:cs typeface="Times New Roman" pitchFamily="18" charset="0"/>
              </a:rPr>
              <a:t>.</a:t>
            </a:r>
            <a:r>
              <a:rPr lang="en-GB" sz="1600" b="1" dirty="0" smtClean="0">
                <a:solidFill>
                  <a:schemeClr val="bg1"/>
                </a:solidFill>
                <a:latin typeface="Times New Roman" pitchFamily="18" charset="0"/>
                <a:cs typeface="Times New Roman" pitchFamily="18" charset="0"/>
              </a:rPr>
              <a:t> </a:t>
            </a:r>
            <a:endParaRPr lang="et-EE" sz="1600" dirty="0" smtClean="0">
              <a:solidFill>
                <a:schemeClr val="bg1"/>
              </a:solidFill>
              <a:latin typeface="Times New Roman" pitchFamily="18" charset="0"/>
              <a:cs typeface="Times New Roman" pitchFamily="18" charset="0"/>
            </a:endParaRPr>
          </a:p>
          <a:p>
            <a:pPr>
              <a:buNone/>
            </a:pP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III </a:t>
            </a:r>
            <a:r>
              <a:rPr lang="en-GB" sz="1600" b="1" dirty="0" smtClean="0">
                <a:solidFill>
                  <a:schemeClr val="bg1"/>
                </a:solidFill>
                <a:latin typeface="Times New Roman" pitchFamily="18" charset="0"/>
                <a:cs typeface="Times New Roman" pitchFamily="18" charset="0"/>
              </a:rPr>
              <a:t>Voice</a:t>
            </a:r>
            <a:r>
              <a:rPr lang="ru-RU" sz="1600" b="1" dirty="0" smtClean="0">
                <a:solidFill>
                  <a:schemeClr val="bg1"/>
                </a:solidFill>
                <a:latin typeface="Times New Roman" pitchFamily="18" charset="0"/>
                <a:cs typeface="Times New Roman" pitchFamily="18" charset="0"/>
              </a:rPr>
              <a:t>:</a:t>
            </a:r>
            <a:r>
              <a:rPr lang="en-GB" sz="1600" b="1" dirty="0" smtClean="0">
                <a:solidFill>
                  <a:schemeClr val="bg1"/>
                </a:solidFill>
                <a:latin typeface="Times New Roman" pitchFamily="18" charset="0"/>
                <a:cs typeface="Times New Roman" pitchFamily="18" charset="0"/>
              </a:rPr>
              <a:t> And me</a:t>
            </a:r>
            <a:r>
              <a:rPr lang="ru-RU" sz="1600" b="1" dirty="0" smtClean="0">
                <a:solidFill>
                  <a:schemeClr val="bg1"/>
                </a:solidFill>
                <a:latin typeface="Times New Roman" pitchFamily="18" charset="0"/>
                <a:cs typeface="Times New Roman" pitchFamily="18" charset="0"/>
              </a:rPr>
              <a:t>? </a:t>
            </a:r>
            <a:r>
              <a:rPr lang="en-GB" sz="1600" b="1" dirty="0" smtClean="0">
                <a:solidFill>
                  <a:schemeClr val="bg1"/>
                </a:solidFill>
                <a:latin typeface="Times New Roman" pitchFamily="18" charset="0"/>
                <a:cs typeface="Times New Roman" pitchFamily="18" charset="0"/>
              </a:rPr>
              <a:t>I have got a question</a:t>
            </a:r>
            <a:r>
              <a:rPr lang="ru-RU"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et-EE" sz="1600" i="1" dirty="0" smtClean="0">
                <a:solidFill>
                  <a:schemeClr val="bg1"/>
                </a:solidFill>
                <a:latin typeface="Times New Roman" pitchFamily="18" charset="0"/>
                <a:cs typeface="Times New Roman" pitchFamily="18" charset="0"/>
              </a:rPr>
              <a:t> </a:t>
            </a:r>
            <a:r>
              <a:rPr lang="en-GB" sz="1600" b="1" dirty="0" err="1" smtClean="0">
                <a:solidFill>
                  <a:schemeClr val="bg1"/>
                </a:solidFill>
                <a:latin typeface="Times New Roman" pitchFamily="18" charset="0"/>
                <a:cs typeface="Times New Roman" pitchFamily="18" charset="0"/>
              </a:rPr>
              <a:t>Aelita</a:t>
            </a:r>
            <a:r>
              <a:rPr lang="ru-RU" sz="1600" b="1" dirty="0" smtClean="0">
                <a:solidFill>
                  <a:schemeClr val="bg1"/>
                </a:solidFill>
                <a:latin typeface="Times New Roman" pitchFamily="18" charset="0"/>
                <a:cs typeface="Times New Roman" pitchFamily="18" charset="0"/>
              </a:rPr>
              <a:t>:</a:t>
            </a:r>
            <a:r>
              <a:rPr lang="et-EE" sz="1600" b="1"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Yes, please</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III </a:t>
            </a:r>
            <a:r>
              <a:rPr lang="en-GB" sz="1600" b="1" dirty="0" smtClean="0">
                <a:solidFill>
                  <a:schemeClr val="bg1"/>
                </a:solidFill>
                <a:latin typeface="Times New Roman" pitchFamily="18" charset="0"/>
                <a:cs typeface="Times New Roman" pitchFamily="18" charset="0"/>
              </a:rPr>
              <a:t>Voice</a:t>
            </a:r>
            <a:r>
              <a:rPr lang="ru-RU" sz="1600" b="1"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Have you ever been bored?</a:t>
            </a:r>
            <a:endParaRPr lang="et-EE" sz="1600" dirty="0" smtClean="0">
              <a:solidFill>
                <a:schemeClr val="bg1"/>
              </a:solidFill>
              <a:latin typeface="Times New Roman" pitchFamily="18" charset="0"/>
              <a:cs typeface="Times New Roman" pitchFamily="18" charset="0"/>
            </a:endParaRPr>
          </a:p>
          <a:p>
            <a:pPr>
              <a:buNone/>
            </a:pPr>
            <a:r>
              <a:rPr lang="en-GB" sz="1600" dirty="0" smtClean="0">
                <a:solidFill>
                  <a:schemeClr val="bg1"/>
                </a:solidFill>
                <a:latin typeface="Times New Roman" pitchFamily="18" charset="0"/>
                <a:cs typeface="Times New Roman" pitchFamily="18" charset="0"/>
              </a:rPr>
              <a:t>Do you have any regrets that you work in a field of science</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en-GB" sz="1600" dirty="0" smtClean="0">
                <a:solidFill>
                  <a:schemeClr val="bg1"/>
                </a:solidFill>
                <a:latin typeface="Times New Roman" pitchFamily="18" charset="0"/>
                <a:cs typeface="Times New Roman" pitchFamily="18" charset="0"/>
              </a:rPr>
              <a:t>Have you any idea about the nature law</a:t>
            </a:r>
            <a:r>
              <a:rPr lang="ru-RU" sz="1600" dirty="0" smtClean="0">
                <a:solidFill>
                  <a:schemeClr val="bg1"/>
                </a:solidFill>
                <a:latin typeface="Times New Roman" pitchFamily="18" charset="0"/>
                <a:cs typeface="Times New Roman" pitchFamily="18" charset="0"/>
              </a:rPr>
              <a:t>?</a:t>
            </a:r>
            <a:endParaRPr lang="en-GB" sz="1600" b="1" dirty="0" smtClean="0">
              <a:solidFill>
                <a:schemeClr val="bg1"/>
              </a:solidFill>
              <a:latin typeface="Times New Roman" pitchFamily="18" charset="0"/>
              <a:cs typeface="Times New Roman" pitchFamily="18" charset="0"/>
            </a:endParaRPr>
          </a:p>
          <a:p>
            <a:pPr>
              <a:buNone/>
            </a:pPr>
            <a:endParaRPr lang="en-GB" sz="16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en-GB" sz="1600" b="1"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Простите!  Не могу я молчать!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Я реалист, многое я понимаю!</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Ситуацию верно смогу оценить,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с ясным взглядом всегда, я —   реалист, повторяю!</a:t>
            </a:r>
            <a:endParaRPr lang="et-EE" sz="1600" dirty="0" smtClean="0">
              <a:solidFill>
                <a:schemeClr val="bg1"/>
              </a:solidFill>
              <a:latin typeface="Times New Roman" pitchFamily="18" charset="0"/>
              <a:cs typeface="Times New Roman" pitchFamily="18" charset="0"/>
            </a:endParaRPr>
          </a:p>
          <a:p>
            <a:pPr>
              <a:buNone/>
            </a:pPr>
            <a:r>
              <a:rPr lang="et-EE" sz="1600"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ЭДАРОН (поворачивается к волноуловителю, поднимает лазер): Ну что, я открою тогда волшебный этот прибор. И посмотрим, заработает ли он.</a:t>
            </a:r>
            <a:endParaRPr lang="et-EE" sz="1600" dirty="0" smtClean="0">
              <a:solidFill>
                <a:schemeClr val="bg1"/>
              </a:solidFill>
              <a:latin typeface="Times New Roman" pitchFamily="18" charset="0"/>
              <a:cs typeface="Times New Roman" pitchFamily="18" charset="0"/>
            </a:endParaRPr>
          </a:p>
          <a:p>
            <a:pPr>
              <a:buNone/>
            </a:pP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III ГОЛОС:</a:t>
            </a:r>
            <a:r>
              <a:rPr lang="en-GB"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А я? У меня вопрос!</a:t>
            </a:r>
            <a:endParaRPr lang="et-EE" sz="1600" dirty="0" smtClean="0">
              <a:solidFill>
                <a:schemeClr val="bg1"/>
              </a:solidFill>
              <a:latin typeface="Times New Roman" pitchFamily="18" charset="0"/>
              <a:cs typeface="Times New Roman" pitchFamily="18" charset="0"/>
            </a:endParaRPr>
          </a:p>
          <a:p>
            <a:pPr>
              <a:buNone/>
            </a:pPr>
            <a:r>
              <a:rPr lang="et-EE" sz="1600" i="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АЭЛИТА:</a:t>
            </a:r>
            <a:r>
              <a:rPr lang="et-EE" sz="1600" b="1"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Пожалуйста.</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III ГОЛОС:</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Не бывает ли у вас приступов скуки?</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Не жалеете, что трудитесь на благо науки?</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Неужели не знаком вам закон природы?</a:t>
            </a:r>
            <a:endParaRPr lang="et-EE" sz="1600" dirty="0" smtClean="0">
              <a:solidFill>
                <a:schemeClr val="bg1"/>
              </a:solidFill>
              <a:latin typeface="Times New Roman" pitchFamily="18" charset="0"/>
              <a:cs typeface="Times New Roman" pitchFamily="18" charset="0"/>
            </a:endParaRPr>
          </a:p>
          <a:p>
            <a:pPr>
              <a:buNone/>
            </a:pPr>
            <a:endParaRPr lang="en-GB"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1600" dirty="0" err="1" smtClean="0">
                <a:solidFill>
                  <a:schemeClr val="bg1"/>
                </a:solidFill>
                <a:latin typeface="Times New Roman" pitchFamily="18" charset="0"/>
                <a:cs typeface="Times New Roman" pitchFamily="18" charset="0"/>
              </a:rPr>
              <a:t>Aelita</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What do you mean</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III </a:t>
            </a:r>
            <a:r>
              <a:rPr lang="en-GB" sz="1600" b="1" dirty="0" smtClean="0">
                <a:solidFill>
                  <a:schemeClr val="bg1"/>
                </a:solidFill>
                <a:latin typeface="Times New Roman" pitchFamily="18" charset="0"/>
                <a:cs typeface="Times New Roman" pitchFamily="18" charset="0"/>
              </a:rPr>
              <a:t>voice</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I mean LOVE</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en-GB" sz="1600" dirty="0" smtClean="0">
                <a:solidFill>
                  <a:schemeClr val="bg1"/>
                </a:solidFill>
                <a:latin typeface="Times New Roman" pitchFamily="18" charset="0"/>
                <a:cs typeface="Times New Roman" pitchFamily="18" charset="0"/>
              </a:rPr>
              <a:t>Is there love in your heart or you will dismiss the one who would like to merry you, will you loose your head or your heart will remain as cold as ice</a:t>
            </a:r>
            <a:r>
              <a:rPr lang="ru-RU"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a:buNone/>
            </a:pPr>
            <a:r>
              <a:rPr lang="en-GB" sz="1600" b="1" dirty="0" err="1" smtClean="0">
                <a:solidFill>
                  <a:schemeClr val="bg1"/>
                </a:solidFill>
                <a:latin typeface="Times New Roman" pitchFamily="18" charset="0"/>
                <a:cs typeface="Times New Roman" pitchFamily="18" charset="0"/>
              </a:rPr>
              <a:t>Aelita</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Personal question, but I will answer it</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nothing will change my way, I am in love with science and it is forever and all the rest for me is just boring</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And now, </a:t>
            </a:r>
            <a:r>
              <a:rPr lang="en-GB" sz="1600" dirty="0" err="1" smtClean="0">
                <a:solidFill>
                  <a:schemeClr val="bg1"/>
                </a:solidFill>
                <a:latin typeface="Times New Roman" pitchFamily="18" charset="0"/>
                <a:cs typeface="Times New Roman" pitchFamily="18" charset="0"/>
              </a:rPr>
              <a:t>Edaron</a:t>
            </a:r>
            <a:r>
              <a:rPr lang="en-GB" sz="1600" dirty="0" smtClean="0">
                <a:solidFill>
                  <a:schemeClr val="bg1"/>
                </a:solidFill>
                <a:latin typeface="Times New Roman" pitchFamily="18" charset="0"/>
                <a:cs typeface="Times New Roman" pitchFamily="18" charset="0"/>
              </a:rPr>
              <a:t>, please open this </a:t>
            </a:r>
            <a:r>
              <a:rPr lang="en-GB" sz="1600" dirty="0" err="1" smtClean="0">
                <a:solidFill>
                  <a:schemeClr val="bg1"/>
                </a:solidFill>
                <a:latin typeface="Times New Roman" pitchFamily="18" charset="0"/>
                <a:cs typeface="Times New Roman" pitchFamily="18" charset="0"/>
              </a:rPr>
              <a:t>wavecatcher</a:t>
            </a:r>
            <a:r>
              <a:rPr lang="ru-RU" sz="1600" dirty="0" smtClean="0">
                <a:solidFill>
                  <a:schemeClr val="bg1"/>
                </a:solidFill>
                <a:latin typeface="Times New Roman" pitchFamily="18" charset="0"/>
                <a:cs typeface="Times New Roman" pitchFamily="18" charset="0"/>
              </a:rPr>
              <a:t>!</a:t>
            </a:r>
            <a:endParaRPr lang="en-GB" sz="1600" b="1" dirty="0" smtClean="0">
              <a:solidFill>
                <a:schemeClr val="bg1"/>
              </a:solidFill>
              <a:latin typeface="Times New Roman" pitchFamily="18" charset="0"/>
              <a:cs typeface="Times New Roman" pitchFamily="18" charset="0"/>
            </a:endParaRPr>
          </a:p>
          <a:p>
            <a:pPr>
              <a:buNone/>
            </a:pPr>
            <a:endParaRPr lang="en-GB" sz="16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Что вы имеете в виду?</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III ГОЛОС</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Любовь в виду я имею!</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Есть ли в сердце вашем любовь,</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или прогоните вы того, кто вас замуж попросит </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 </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потеряете голову или сердце холодным оставите?</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ru-RU" sz="1600" dirty="0" smtClean="0">
                <a:solidFill>
                  <a:schemeClr val="bg1"/>
                </a:solidFill>
                <a:latin typeface="Times New Roman" pitchFamily="18" charset="0"/>
                <a:cs typeface="Times New Roman" pitchFamily="18" charset="0"/>
              </a:rPr>
              <a:t>:</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Личный это вопрос, но я вам отвечу:</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ничего путь мой не изменит,</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люблю я науку, и это навечно,</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для разума моего все иное </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скучно!</a:t>
            </a:r>
            <a:r>
              <a:rPr lang="en-GB"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А теперь, пожалуйста, Эдарон, откройте волноуловитель!</a:t>
            </a:r>
            <a:endParaRPr lang="en-GB" sz="1600" b="1" dirty="0" smtClean="0">
              <a:solidFill>
                <a:schemeClr val="bg1"/>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ru-RU" sz="1800" b="1" dirty="0" smtClean="0">
                <a:solidFill>
                  <a:schemeClr val="bg1"/>
                </a:solidFill>
                <a:latin typeface="Times New Roman" pitchFamily="18" charset="0"/>
                <a:cs typeface="Times New Roman" pitchFamily="18" charset="0"/>
              </a:rPr>
              <a:t>ХОР</a:t>
            </a:r>
            <a:r>
              <a:rPr lang="ru-RU" sz="1800" dirty="0" smtClean="0">
                <a:solidFill>
                  <a:schemeClr val="bg1"/>
                </a:solidFill>
                <a:latin typeface="Times New Roman" pitchFamily="18" charset="0"/>
                <a:cs typeface="Times New Roman" pitchFamily="18" charset="0"/>
              </a:rPr>
              <a:t>:</a:t>
            </a:r>
            <a:r>
              <a:rPr lang="en-GB"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Ах-ах, как как ждём мы момент тот,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узнаем, что мир не закончится никогда,</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что есть где-то кто-то, кто слышит, о чудо,</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что ищем его мы, и ответит нам, точно!</a:t>
            </a:r>
            <a:endParaRPr lang="en-GB"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CHOIR : </a:t>
            </a:r>
            <a:r>
              <a:rPr lang="en-GB" sz="1800" dirty="0" smtClean="0">
                <a:solidFill>
                  <a:schemeClr val="bg1"/>
                </a:solidFill>
                <a:latin typeface="Times New Roman" pitchFamily="18" charset="0"/>
                <a:cs typeface="Times New Roman" pitchFamily="18" charset="0"/>
              </a:rPr>
              <a:t>O-yeah, how we wait for the moment when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We know that the world will never end,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That someone, somewhere is listening, oh what a miracle</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That someone knows about and answers us! </a:t>
            </a:r>
            <a:r>
              <a:rPr lang="en-GB" sz="1800" dirty="0" smtClean="0">
                <a:solidFill>
                  <a:schemeClr val="bg1"/>
                </a:solidFill>
              </a:rPr>
              <a:t>	</a:t>
            </a:r>
            <a:endParaRPr lang="et-EE" sz="1800" dirty="0" smtClean="0">
              <a:solidFill>
                <a:schemeClr val="bg1"/>
              </a:solidFill>
            </a:endParaRPr>
          </a:p>
          <a:p>
            <a:pPr>
              <a:buNone/>
            </a:pPr>
            <a:endParaRPr lang="en-GB" sz="1800" b="1" dirty="0" smtClean="0">
              <a:solidFill>
                <a:schemeClr val="bg1"/>
              </a:solidFill>
              <a:latin typeface="Times New Roman" pitchFamily="18" charset="0"/>
              <a:cs typeface="Times New Roman" pitchFamily="18" charset="0"/>
            </a:endParaRPr>
          </a:p>
          <a:p>
            <a:pPr>
              <a:buNone/>
            </a:pPr>
            <a:r>
              <a:rPr lang="et-EE" sz="1800" b="1" dirty="0" smtClean="0">
                <a:solidFill>
                  <a:schemeClr val="bg1"/>
                </a:solidFill>
                <a:latin typeface="Times New Roman" pitchFamily="18" charset="0"/>
                <a:cs typeface="Times New Roman" pitchFamily="18" charset="0"/>
              </a:rPr>
              <a:t>EDARON:</a:t>
            </a:r>
            <a:r>
              <a:rPr lang="en-GB" sz="1800" b="1" dirty="0" smtClean="0">
                <a:solidFill>
                  <a:schemeClr val="bg1"/>
                </a:solidFill>
                <a:latin typeface="Times New Roman" pitchFamily="18" charset="0"/>
                <a:cs typeface="Times New Roman" pitchFamily="18" charset="0"/>
              </a:rPr>
              <a:t> </a:t>
            </a:r>
            <a:r>
              <a:rPr lang="et-EE" sz="1800" b="1" dirty="0" smtClean="0">
                <a:solidFill>
                  <a:schemeClr val="bg1"/>
                </a:solidFill>
                <a:latin typeface="Times New Roman" pitchFamily="18" charset="0"/>
                <a:cs typeface="Times New Roman" pitchFamily="18" charset="0"/>
              </a:rPr>
              <a:t>What now? Bah. </a:t>
            </a:r>
            <a:endParaRPr lang="et-EE" sz="1800" dirty="0" smtClean="0">
              <a:solidFill>
                <a:schemeClr val="bg1"/>
              </a:solidFill>
              <a:latin typeface="Times New Roman" pitchFamily="18" charset="0"/>
              <a:cs typeface="Times New Roman" pitchFamily="18" charset="0"/>
            </a:endParaRPr>
          </a:p>
          <a:p>
            <a:pPr>
              <a:buNone/>
            </a:pPr>
            <a:r>
              <a:rPr lang="et-EE" sz="1800" b="1" dirty="0" smtClean="0">
                <a:solidFill>
                  <a:schemeClr val="bg1"/>
                </a:solidFill>
                <a:latin typeface="Times New Roman" pitchFamily="18" charset="0"/>
                <a:cs typeface="Times New Roman" pitchFamily="18" charset="0"/>
              </a:rPr>
              <a:t>SINGA:</a:t>
            </a:r>
            <a:r>
              <a:rPr lang="en-GB" sz="1800" b="1" dirty="0" smtClean="0">
                <a:solidFill>
                  <a:schemeClr val="bg1"/>
                </a:solidFill>
                <a:latin typeface="Times New Roman" pitchFamily="18" charset="0"/>
                <a:cs typeface="Times New Roman" pitchFamily="18" charset="0"/>
              </a:rPr>
              <a:t> </a:t>
            </a:r>
            <a:r>
              <a:rPr lang="et-EE" sz="1800" dirty="0" smtClean="0">
                <a:solidFill>
                  <a:schemeClr val="bg1"/>
                </a:solidFill>
                <a:latin typeface="Times New Roman" pitchFamily="18" charset="0"/>
                <a:cs typeface="Times New Roman" pitchFamily="18" charset="0"/>
              </a:rPr>
              <a:t>Shut up and listen! (gives him a sweet) Here! Take! (Edaron takes the sweet and puts it into his mouth)</a:t>
            </a:r>
          </a:p>
          <a:p>
            <a:pPr>
              <a:buNone/>
            </a:pPr>
            <a:r>
              <a:rPr lang="et-EE" sz="1800" b="1" dirty="0" smtClean="0">
                <a:solidFill>
                  <a:schemeClr val="bg1"/>
                </a:solidFill>
                <a:latin typeface="Times New Roman" pitchFamily="18" charset="0"/>
                <a:cs typeface="Times New Roman" pitchFamily="18" charset="0"/>
              </a:rPr>
              <a:t>VIGURET:</a:t>
            </a:r>
            <a:r>
              <a:rPr lang="en-GB" sz="1800" b="1" dirty="0" smtClean="0">
                <a:solidFill>
                  <a:schemeClr val="bg1"/>
                </a:solidFill>
                <a:latin typeface="Times New Roman" pitchFamily="18" charset="0"/>
                <a:cs typeface="Times New Roman" pitchFamily="18" charset="0"/>
              </a:rPr>
              <a:t> </a:t>
            </a:r>
            <a:r>
              <a:rPr lang="et-EE" sz="1800" dirty="0" smtClean="0">
                <a:solidFill>
                  <a:schemeClr val="bg1"/>
                </a:solidFill>
                <a:latin typeface="Times New Roman" pitchFamily="18" charset="0"/>
                <a:cs typeface="Times New Roman" pitchFamily="18" charset="0"/>
              </a:rPr>
              <a:t>Aelita!Where shall we focus?</a:t>
            </a:r>
          </a:p>
          <a:p>
            <a:pPr>
              <a:buNone/>
            </a:pPr>
            <a:r>
              <a:rPr lang="et-EE" sz="1800" dirty="0" smtClean="0">
                <a:solidFill>
                  <a:schemeClr val="bg1"/>
                </a:solidFill>
                <a:latin typeface="Times New Roman" pitchFamily="18" charset="0"/>
                <a:cs typeface="Times New Roman" pitchFamily="18" charset="0"/>
              </a:rPr>
              <a:t> </a:t>
            </a:r>
          </a:p>
          <a:p>
            <a:pPr>
              <a:buNone/>
            </a:pPr>
            <a:r>
              <a:rPr lang="ru-RU" sz="1800" b="1" dirty="0" smtClean="0">
                <a:solidFill>
                  <a:schemeClr val="bg1"/>
                </a:solidFill>
                <a:latin typeface="Times New Roman" pitchFamily="18" charset="0"/>
                <a:cs typeface="Times New Roman" pitchFamily="18" charset="0"/>
              </a:rPr>
              <a:t>ЭДАРОН:</a:t>
            </a:r>
            <a:r>
              <a:rPr lang="en-GB" sz="1800" b="1" dirty="0" smtClean="0">
                <a:solidFill>
                  <a:schemeClr val="bg1"/>
                </a:solidFill>
                <a:latin typeface="Times New Roman" pitchFamily="18" charset="0"/>
                <a:cs typeface="Times New Roman" pitchFamily="18" charset="0"/>
              </a:rPr>
              <a:t> </a:t>
            </a:r>
            <a:r>
              <a:rPr lang="ru-RU" sz="1800" b="1" dirty="0" smtClean="0">
                <a:solidFill>
                  <a:schemeClr val="bg1"/>
                </a:solidFill>
                <a:latin typeface="Times New Roman" pitchFamily="18" charset="0"/>
                <a:cs typeface="Times New Roman" pitchFamily="18" charset="0"/>
              </a:rPr>
              <a:t>И это все? Фи.</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СИНГА:</a:t>
            </a:r>
            <a:r>
              <a:rPr lang="en-GB" sz="1800" b="1"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Слушайте, замолчите-ка! (даёт ему конфету) Пях! (Эдарон берет конфету и кладёт в рот)</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ВИГУРЕТ:</a:t>
            </a:r>
            <a:r>
              <a:rPr lang="en-GB" sz="1800" b="1"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Аэлита! На чем мы будем фокусироваться?</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numCol="2">
            <a:noAutofit/>
          </a:bodyPr>
          <a:lstStyle/>
          <a:p>
            <a:pPr>
              <a:buNone/>
            </a:pPr>
            <a:r>
              <a:rPr lang="et-EE" sz="2000" b="1" dirty="0" smtClean="0">
                <a:solidFill>
                  <a:schemeClr val="bg1"/>
                </a:solidFill>
                <a:latin typeface="Times New Roman" pitchFamily="18" charset="0"/>
                <a:cs typeface="Times New Roman" pitchFamily="18" charset="0"/>
              </a:rPr>
              <a:t>AELITA:</a:t>
            </a:r>
          </a:p>
          <a:p>
            <a:pPr>
              <a:buNone/>
            </a:pPr>
            <a:r>
              <a:rPr lang="et-EE" sz="2000" dirty="0" smtClean="0">
                <a:solidFill>
                  <a:schemeClr val="bg1"/>
                </a:solidFill>
                <a:latin typeface="Times New Roman" pitchFamily="18" charset="0"/>
                <a:cs typeface="Times New Roman" pitchFamily="18" charset="0"/>
              </a:rPr>
              <a:t>We’ll do such a hocus pocus</a:t>
            </a:r>
          </a:p>
          <a:p>
            <a:pPr>
              <a:buNone/>
            </a:pPr>
            <a:r>
              <a:rPr lang="et-EE" sz="2000" dirty="0" smtClean="0">
                <a:solidFill>
                  <a:schemeClr val="bg1"/>
                </a:solidFill>
                <a:latin typeface="Times New Roman" pitchFamily="18" charset="0"/>
                <a:cs typeface="Times New Roman" pitchFamily="18" charset="0"/>
              </a:rPr>
              <a:t>That our ray reaches a fine small country</a:t>
            </a:r>
          </a:p>
          <a:p>
            <a:pPr>
              <a:buNone/>
            </a:pPr>
            <a:r>
              <a:rPr lang="et-EE" sz="2000" dirty="0" smtClean="0">
                <a:solidFill>
                  <a:schemeClr val="bg1"/>
                </a:solidFill>
                <a:latin typeface="Times New Roman" pitchFamily="18" charset="0"/>
                <a:cs typeface="Times New Roman" pitchFamily="18" charset="0"/>
              </a:rPr>
              <a:t>That’s peaceful and filled</a:t>
            </a:r>
          </a:p>
          <a:p>
            <a:pPr>
              <a:buNone/>
            </a:pPr>
            <a:r>
              <a:rPr lang="et-EE" sz="2000" dirty="0" smtClean="0">
                <a:solidFill>
                  <a:schemeClr val="bg1"/>
                </a:solidFill>
                <a:latin typeface="Times New Roman" pitchFamily="18" charset="0"/>
                <a:cs typeface="Times New Roman" pitchFamily="18" charset="0"/>
              </a:rPr>
              <a:t>With excellent young minds</a:t>
            </a:r>
          </a:p>
          <a:p>
            <a:pPr>
              <a:buNone/>
            </a:pPr>
            <a:r>
              <a:rPr lang="et-EE" sz="2000" dirty="0" smtClean="0">
                <a:solidFill>
                  <a:schemeClr val="bg1"/>
                </a:solidFill>
                <a:latin typeface="Times New Roman" pitchFamily="18" charset="0"/>
                <a:cs typeface="Times New Roman" pitchFamily="18" charset="0"/>
              </a:rPr>
              <a:t>Where thoughts and deeds have been great</a:t>
            </a:r>
          </a:p>
          <a:p>
            <a:pPr>
              <a:buNone/>
            </a:pPr>
            <a:r>
              <a:rPr lang="et-EE" sz="2000" dirty="0" smtClean="0">
                <a:solidFill>
                  <a:schemeClr val="bg1"/>
                </a:solidFill>
                <a:latin typeface="Times New Roman" pitchFamily="18" charset="0"/>
                <a:cs typeface="Times New Roman" pitchFamily="18" charset="0"/>
              </a:rPr>
              <a:t>Like Skype, or EstCube, or human gene model</a:t>
            </a:r>
          </a:p>
          <a:p>
            <a:pPr>
              <a:buNone/>
            </a:pPr>
            <a:r>
              <a:rPr lang="et-EE" sz="2000" dirty="0" smtClean="0">
                <a:solidFill>
                  <a:schemeClr val="bg1"/>
                </a:solidFill>
                <a:latin typeface="Times New Roman" pitchFamily="18" charset="0"/>
                <a:cs typeface="Times New Roman" pitchFamily="18" charset="0"/>
              </a:rPr>
              <a:t>The capital is Tallinn, but a student from Tartu</a:t>
            </a:r>
          </a:p>
          <a:p>
            <a:pPr>
              <a:buNone/>
            </a:pPr>
            <a:r>
              <a:rPr lang="et-EE" sz="2000" dirty="0" smtClean="0">
                <a:solidFill>
                  <a:schemeClr val="bg1"/>
                </a:solidFill>
                <a:latin typeface="Times New Roman" pitchFamily="18" charset="0"/>
                <a:cs typeface="Times New Roman" pitchFamily="18" charset="0"/>
              </a:rPr>
              <a:t>In the observatory of Tõravere suits us more</a:t>
            </a:r>
          </a:p>
          <a:p>
            <a:pPr>
              <a:buNone/>
            </a:pPr>
            <a:r>
              <a:rPr lang="et-EE" sz="2000" dirty="0" smtClean="0">
                <a:solidFill>
                  <a:schemeClr val="bg1"/>
                </a:solidFill>
                <a:latin typeface="Times New Roman" pitchFamily="18" charset="0"/>
                <a:cs typeface="Times New Roman" pitchFamily="18" charset="0"/>
              </a:rPr>
              <a:t>Their minds are more open and kind</a:t>
            </a:r>
            <a:r>
              <a:rPr lang="ru-RU" sz="2000" dirty="0" smtClean="0">
                <a:solidFill>
                  <a:schemeClr val="bg1"/>
                </a:solidFill>
                <a:latin typeface="Times New Roman" pitchFamily="18" charset="0"/>
                <a:cs typeface="Times New Roman" pitchFamily="18" charset="0"/>
              </a:rPr>
              <a:t>!</a:t>
            </a:r>
          </a:p>
          <a:p>
            <a:pPr>
              <a:buNone/>
            </a:pPr>
            <a:r>
              <a:rPr lang="et-EE" sz="2000" dirty="0" smtClean="0">
                <a:solidFill>
                  <a:schemeClr val="bg1"/>
                </a:solidFill>
                <a:latin typeface="Times New Roman" pitchFamily="18" charset="0"/>
                <a:cs typeface="Times New Roman" pitchFamily="18" charset="0"/>
              </a:rPr>
              <a:t>Le</a:t>
            </a:r>
            <a:r>
              <a:rPr lang="en-US" sz="2000" dirty="0" err="1" smtClean="0">
                <a:solidFill>
                  <a:schemeClr val="bg1"/>
                </a:solidFill>
                <a:latin typeface="Times New Roman" pitchFamily="18" charset="0"/>
                <a:cs typeface="Times New Roman" pitchFamily="18" charset="0"/>
              </a:rPr>
              <a:t>t`s</a:t>
            </a:r>
            <a:r>
              <a:rPr lang="en-US" sz="2000" dirty="0" smtClean="0">
                <a:solidFill>
                  <a:schemeClr val="bg1"/>
                </a:solidFill>
                <a:latin typeface="Times New Roman" pitchFamily="18" charset="0"/>
                <a:cs typeface="Times New Roman" pitchFamily="18" charset="0"/>
              </a:rPr>
              <a:t> go!</a:t>
            </a:r>
          </a:p>
          <a:p>
            <a:pPr>
              <a:buNone/>
            </a:pPr>
            <a:endParaRPr lang="en-US" sz="1800" dirty="0" smtClean="0">
              <a:solidFill>
                <a:schemeClr val="bg1"/>
              </a:solidFill>
              <a:latin typeface="Times New Roman" pitchFamily="18" charset="0"/>
              <a:cs typeface="Times New Roman" pitchFamily="18" charset="0"/>
            </a:endParaRPr>
          </a:p>
          <a:p>
            <a:pPr>
              <a:buNone/>
            </a:pPr>
            <a:r>
              <a:rPr lang="ru-RU" sz="20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Давайте сделаем фокус такой,</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что луч наш направим на хорошую маленькую страну,</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где мир царит и где полно молодёжи,</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чьи головы полны идей разнородных,</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где придумали-сделали много вещей интересных,</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как Skype или EstCube или генов модели.</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Столица там Таллинн, но из Тарту студент</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нам больше подходит в данный момент,</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в обсерватории</a:t>
            </a:r>
            <a:r>
              <a:rPr lang="en-GB" sz="1900" dirty="0" smtClean="0">
                <a:solidFill>
                  <a:schemeClr val="bg1"/>
                </a:solidFill>
                <a:latin typeface="Times New Roman" pitchFamily="18" charset="0"/>
                <a:cs typeface="Times New Roman" pitchFamily="18" charset="0"/>
              </a:rPr>
              <a:t> </a:t>
            </a:r>
            <a:r>
              <a:rPr lang="ru-RU" sz="1900" dirty="0" smtClean="0">
                <a:solidFill>
                  <a:schemeClr val="bg1"/>
                </a:solidFill>
                <a:latin typeface="Times New Roman" pitchFamily="18" charset="0"/>
                <a:cs typeface="Times New Roman" pitchFamily="18" charset="0"/>
              </a:rPr>
              <a:t>Тыравере добрее и радушнее люди.</a:t>
            </a:r>
            <a:endParaRPr lang="et-EE" sz="1900" dirty="0" smtClean="0">
              <a:solidFill>
                <a:schemeClr val="bg1"/>
              </a:solidFill>
              <a:latin typeface="Times New Roman" pitchFamily="18" charset="0"/>
              <a:cs typeface="Times New Roman" pitchFamily="18" charset="0"/>
            </a:endParaRPr>
          </a:p>
          <a:p>
            <a:pPr>
              <a:buNone/>
            </a:pPr>
            <a:r>
              <a:rPr lang="ru-RU" sz="1900" dirty="0" smtClean="0">
                <a:solidFill>
                  <a:schemeClr val="bg1"/>
                </a:solidFill>
                <a:latin typeface="Times New Roman" pitchFamily="18" charset="0"/>
                <a:cs typeface="Times New Roman" pitchFamily="18" charset="0"/>
              </a:rPr>
              <a:t>Поехали!</a:t>
            </a:r>
            <a:endParaRPr lang="en-GB" sz="1900" dirty="0" smtClean="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KAJAR</a:t>
            </a:r>
            <a:r>
              <a:rPr lang="en-GB" sz="1600" dirty="0" smtClean="0">
                <a:solidFill>
                  <a:schemeClr val="bg1"/>
                </a:solidFill>
                <a:latin typeface="Times New Roman" pitchFamily="18" charset="0"/>
                <a:cs typeface="Times New Roman" pitchFamily="18" charset="0"/>
              </a:rPr>
              <a:t>: </a:t>
            </a:r>
            <a:r>
              <a:rPr lang="en-GB" sz="1600" dirty="0" err="1"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 have you ever seen a star so bright?</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For some reason it seems it’s no ordinary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Astral body, but…moving somehow.</a:t>
            </a:r>
            <a:endParaRPr lang="et-EE" sz="1600" dirty="0" smtClean="0">
              <a:solidFill>
                <a:schemeClr val="bg1"/>
              </a:solidFill>
              <a:latin typeface="Times New Roman" pitchFamily="18" charset="0"/>
              <a:cs typeface="Times New Roman" pitchFamily="18" charset="0"/>
            </a:endParaRPr>
          </a:p>
          <a:p>
            <a:pPr fontAlgn="base">
              <a:buNone/>
            </a:pPr>
            <a:r>
              <a:rPr lang="en-GB" sz="1600" dirty="0" err="1"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 are you listening? Say something!</a:t>
            </a:r>
            <a:endParaRPr lang="et-EE"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r>
              <a:rPr lang="et-EE" sz="1600" b="1" dirty="0" smtClean="0">
                <a:solidFill>
                  <a:schemeClr val="bg1"/>
                </a:solidFill>
                <a:latin typeface="Times New Roman" pitchFamily="18" charset="0"/>
                <a:cs typeface="Times New Roman" pitchFamily="18" charset="0"/>
              </a:rPr>
              <a:t>TANJA</a:t>
            </a:r>
            <a:r>
              <a:rPr lang="et-EE"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et-EE" sz="1600" dirty="0" smtClean="0">
                <a:solidFill>
                  <a:schemeClr val="bg1"/>
                </a:solidFill>
                <a:latin typeface="Times New Roman" pitchFamily="18" charset="0"/>
                <a:cs typeface="Times New Roman" pitchFamily="18" charset="0"/>
              </a:rPr>
              <a:t>Look over there, dear Kajar, I’m speechless.</a:t>
            </a:r>
          </a:p>
          <a:p>
            <a:pPr>
              <a:buNone/>
            </a:pPr>
            <a:r>
              <a:rPr lang="et-EE" sz="1600" dirty="0" smtClean="0">
                <a:solidFill>
                  <a:schemeClr val="bg1"/>
                </a:solidFill>
                <a:latin typeface="Times New Roman" pitchFamily="18" charset="0"/>
                <a:cs typeface="Times New Roman" pitchFamily="18" charset="0"/>
              </a:rPr>
              <a:t>I have dreamt years, mindlessly</a:t>
            </a:r>
            <a:r>
              <a:rPr lang="en-US" sz="1600" dirty="0" smtClean="0">
                <a:solidFill>
                  <a:schemeClr val="bg1"/>
                </a:solidFill>
                <a:latin typeface="Times New Roman" pitchFamily="18" charset="0"/>
                <a:cs typeface="Times New Roman" pitchFamily="18" charset="0"/>
              </a:rPr>
              <a:t> </a:t>
            </a:r>
            <a:endParaRPr lang="et-EE" sz="1600" dirty="0" smtClean="0">
              <a:solidFill>
                <a:schemeClr val="bg1"/>
              </a:solidFill>
              <a:latin typeface="Times New Roman" pitchFamily="18" charset="0"/>
              <a:cs typeface="Times New Roman" pitchFamily="18" charset="0"/>
            </a:endParaRPr>
          </a:p>
          <a:p>
            <a:pPr>
              <a:buNone/>
            </a:pPr>
            <a:r>
              <a:rPr lang="et-EE" sz="1600" dirty="0" smtClean="0">
                <a:solidFill>
                  <a:schemeClr val="bg1"/>
                </a:solidFill>
                <a:latin typeface="Times New Roman" pitchFamily="18" charset="0"/>
                <a:cs typeface="Times New Roman" pitchFamily="18" charset="0"/>
              </a:rPr>
              <a:t>That while guarding this telescope </a:t>
            </a:r>
          </a:p>
          <a:p>
            <a:pPr>
              <a:buNone/>
            </a:pPr>
            <a:r>
              <a:rPr lang="et-EE" sz="1600" dirty="0" smtClean="0">
                <a:solidFill>
                  <a:schemeClr val="bg1"/>
                </a:solidFill>
                <a:latin typeface="Times New Roman" pitchFamily="18" charset="0"/>
                <a:cs typeface="Times New Roman" pitchFamily="18" charset="0"/>
              </a:rPr>
              <a:t>A gate straight to space might open.</a:t>
            </a:r>
          </a:p>
          <a:p>
            <a:pPr>
              <a:buNone/>
            </a:pPr>
            <a:r>
              <a:rPr lang="et-EE" sz="1600" dirty="0" smtClean="0">
                <a:solidFill>
                  <a:schemeClr val="bg1"/>
                </a:solidFill>
                <a:latin typeface="Times New Roman" pitchFamily="18" charset="0"/>
                <a:cs typeface="Times New Roman" pitchFamily="18" charset="0"/>
              </a:rPr>
              <a:t>Look carefully, the wall facing us has gone</a:t>
            </a:r>
          </a:p>
          <a:p>
            <a:pPr>
              <a:buNone/>
            </a:pPr>
            <a:r>
              <a:rPr lang="et-EE" sz="1600" dirty="0" smtClean="0">
                <a:solidFill>
                  <a:schemeClr val="bg1"/>
                </a:solidFill>
                <a:latin typeface="Times New Roman" pitchFamily="18" charset="0"/>
                <a:cs typeface="Times New Roman" pitchFamily="18" charset="0"/>
              </a:rPr>
              <a:t>Some creatures are looking and seeing us here…</a:t>
            </a:r>
          </a:p>
          <a:p>
            <a:pPr>
              <a:buNone/>
            </a:pPr>
            <a:r>
              <a:rPr lang="et-EE" sz="1600" dirty="0" smtClean="0">
                <a:solidFill>
                  <a:schemeClr val="bg1"/>
                </a:solidFill>
                <a:latin typeface="Times New Roman" pitchFamily="18" charset="0"/>
                <a:cs typeface="Times New Roman" pitchFamily="18" charset="0"/>
              </a:rPr>
              <a:t> </a:t>
            </a:r>
            <a:endParaRPr lang="en-US"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Таня, ты видела такую яркую звезду?</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Кажется мне, это не просто небесное тело,</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а...движется оно.</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Таня, слышишь? Скажи что-нибудь!</a:t>
            </a:r>
            <a:endParaRPr lang="en-US"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Смотри сюда, милый Каяр, я слова потеряла.</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Мечтала годами я неимоверно,</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чтобы в телескопе Тыравере</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открыть в космос прямую дорогу.</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Смотри внимательно, пропала стена перед нами,</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существа неземные смотрят оттуда на нас...</a:t>
            </a:r>
            <a:endParaRPr lang="en-US"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lgn="ct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It can’t be so, this is very wrong!</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There is life beyond this world.</a:t>
            </a:r>
            <a:endParaRPr lang="et-EE" sz="1800" dirty="0" smtClean="0">
              <a:solidFill>
                <a:schemeClr val="bg1"/>
              </a:solidFill>
              <a:latin typeface="Times New Roman" pitchFamily="18" charset="0"/>
              <a:cs typeface="Times New Roman" pitchFamily="18" charset="0"/>
            </a:endParaRPr>
          </a:p>
          <a:p>
            <a:pPr algn="ct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Yes, there must be. </a:t>
            </a:r>
            <a:r>
              <a:rPr lang="en-GB" sz="1800" b="1" dirty="0" smtClean="0">
                <a:solidFill>
                  <a:schemeClr val="bg1"/>
                </a:solidFill>
                <a:latin typeface="Times New Roman" pitchFamily="18" charset="0"/>
                <a:cs typeface="Times New Roman" pitchFamily="18" charset="0"/>
              </a:rPr>
              <a:t>Yes, there must be. Yes, you’re right, she’s deeply wrong, extraterrestrial life must exist!</a:t>
            </a:r>
            <a:endParaRPr lang="ru-RU" sz="1800" b="1" dirty="0" smtClean="0">
              <a:solidFill>
                <a:schemeClr val="bg1"/>
              </a:solidFill>
              <a:latin typeface="Times New Roman" pitchFamily="18" charset="0"/>
              <a:cs typeface="Times New Roman" pitchFamily="18" charset="0"/>
            </a:endParaRPr>
          </a:p>
          <a:p>
            <a:pPr algn="ctr">
              <a:buNone/>
            </a:pPr>
            <a:endParaRPr lang="ru-RU" sz="1800" b="1"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Но нет на это у него права, он глубоко заблуждается!</a:t>
            </a:r>
            <a:endParaRPr lang="et-EE" sz="1800" dirty="0" smtClean="0">
              <a:solidFill>
                <a:schemeClr val="bg1"/>
              </a:solidFill>
              <a:latin typeface="Times New Roman" pitchFamily="18" charset="0"/>
              <a:cs typeface="Times New Roman" pitchFamily="18" charset="0"/>
            </a:endParaRPr>
          </a:p>
          <a:p>
            <a:pPr algn="ctr">
              <a:buNone/>
            </a:pPr>
            <a:r>
              <a:rPr lang="ru-RU" sz="1800" dirty="0" smtClean="0">
                <a:solidFill>
                  <a:schemeClr val="bg1"/>
                </a:solidFill>
                <a:latin typeface="Times New Roman" pitchFamily="18" charset="0"/>
                <a:cs typeface="Times New Roman" pitchFamily="18" charset="0"/>
              </a:rPr>
              <a:t>Есть жизнь внеземная!</a:t>
            </a:r>
            <a:endParaRPr lang="et-EE" sz="1800" dirty="0" smtClean="0">
              <a:solidFill>
                <a:schemeClr val="bg1"/>
              </a:solidFill>
              <a:latin typeface="Times New Roman" pitchFamily="18" charset="0"/>
              <a:cs typeface="Times New Roman" pitchFamily="18" charset="0"/>
            </a:endParaRPr>
          </a:p>
          <a:p>
            <a:pPr algn="ct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 Yes, you are right he is deeply wrong, there must be extraterrestrial life!</a:t>
            </a:r>
          </a:p>
          <a:p>
            <a:pPr algn="ctr">
              <a:buNone/>
            </a:pPr>
            <a:endParaRPr lang="en-GB" sz="1800" dirty="0" smtClean="0">
              <a:solidFill>
                <a:schemeClr val="bg1"/>
              </a:solidFill>
              <a:latin typeface="Times New Roman" pitchFamily="18" charset="0"/>
              <a:cs typeface="Times New Roman" pitchFamily="18" charset="0"/>
            </a:endParaRPr>
          </a:p>
          <a:p>
            <a:pPr algn="ct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Maybe, on the other side of the stars a flight is being planned</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to our dear-beloved Earth.</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 </a:t>
            </a:r>
            <a:endParaRPr lang="et-EE" sz="1800" dirty="0" smtClean="0">
              <a:solidFill>
                <a:schemeClr val="bg1"/>
              </a:solidFill>
              <a:latin typeface="Times New Roman" pitchFamily="18" charset="0"/>
              <a:cs typeface="Times New Roman" pitchFamily="18" charset="0"/>
            </a:endParaRPr>
          </a:p>
          <a:p>
            <a:pPr algn="ctr" fontAlgn="base">
              <a:buNone/>
            </a:pPr>
            <a:r>
              <a:rPr lang="en-GB" sz="1800" b="1" dirty="0" smtClean="0">
                <a:solidFill>
                  <a:schemeClr val="bg1"/>
                </a:solidFill>
                <a:latin typeface="Times New Roman" pitchFamily="18" charset="0"/>
                <a:cs typeface="Times New Roman" pitchFamily="18" charset="0"/>
              </a:rPr>
              <a:t>KAJAR and TANJA</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In </a:t>
            </a:r>
            <a:r>
              <a:rPr lang="en-GB" sz="1800" dirty="0" err="1" smtClean="0">
                <a:solidFill>
                  <a:schemeClr val="bg1"/>
                </a:solidFill>
                <a:latin typeface="Times New Roman" pitchFamily="18" charset="0"/>
                <a:cs typeface="Times New Roman" pitchFamily="18" charset="0"/>
              </a:rPr>
              <a:t>Tõravere</a:t>
            </a:r>
            <a:r>
              <a:rPr lang="en-GB" sz="1800" dirty="0" smtClean="0">
                <a:solidFill>
                  <a:schemeClr val="bg1"/>
                </a:solidFill>
                <a:latin typeface="Times New Roman" pitchFamily="18" charset="0"/>
                <a:cs typeface="Times New Roman" pitchFamily="18" charset="0"/>
              </a:rPr>
              <a:t> Observatory we wait eagerly</a:t>
            </a:r>
            <a:endParaRPr lang="et-EE" sz="1800" dirty="0" smtClean="0">
              <a:solidFill>
                <a:schemeClr val="bg1"/>
              </a:solidFill>
              <a:latin typeface="Times New Roman" pitchFamily="18" charset="0"/>
              <a:cs typeface="Times New Roman" pitchFamily="18" charset="0"/>
            </a:endParaRPr>
          </a:p>
          <a:p>
            <a:pPr algn="ctr" fontAlgn="base">
              <a:buNone/>
            </a:pPr>
            <a:r>
              <a:rPr lang="en-GB" sz="1800" dirty="0" smtClean="0">
                <a:solidFill>
                  <a:schemeClr val="bg1"/>
                </a:solidFill>
                <a:latin typeface="Times New Roman" pitchFamily="18" charset="0"/>
                <a:cs typeface="Times New Roman" pitchFamily="18" charset="0"/>
              </a:rPr>
              <a:t>for this someone to contact Earth</a:t>
            </a:r>
            <a:endParaRPr lang="et-EE" sz="1800" dirty="0" smtClean="0">
              <a:solidFill>
                <a:schemeClr val="bg1"/>
              </a:solidFill>
              <a:latin typeface="Times New Roman" pitchFamily="18" charset="0"/>
              <a:cs typeface="Times New Roman" pitchFamily="18" charset="0"/>
            </a:endParaRPr>
          </a:p>
          <a:p>
            <a:pPr algn="ctr">
              <a:buNone/>
            </a:pPr>
            <a:endParaRPr lang="et-EE" sz="1800" dirty="0" smtClean="0">
              <a:solidFill>
                <a:schemeClr val="bg1"/>
              </a:solidFill>
              <a:latin typeface="Times New Roman" pitchFamily="18" charset="0"/>
              <a:cs typeface="Times New Roman" pitchFamily="18" charset="0"/>
            </a:endParaRPr>
          </a:p>
          <a:p>
            <a:pPr algn="ctr">
              <a:buNone/>
            </a:pPr>
            <a:endParaRPr lang="et-EE" sz="1800" dirty="0">
              <a:solidFill>
                <a:schemeClr val="bg1"/>
              </a:solidFill>
              <a:latin typeface="Times New Roman" pitchFamily="18" charset="0"/>
              <a:cs typeface="Times New Roman" pitchFamily="18" charset="0"/>
            </a:endParaRPr>
          </a:p>
          <a:p>
            <a:pPr algn="ct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t-EE" sz="1600" b="1" dirty="0" smtClean="0">
                <a:solidFill>
                  <a:schemeClr val="bg1"/>
                </a:solidFill>
                <a:latin typeface="Times New Roman" pitchFamily="18" charset="0"/>
                <a:cs typeface="Times New Roman" pitchFamily="18" charset="0"/>
              </a:rPr>
              <a:t>KAJAR</a:t>
            </a:r>
            <a:r>
              <a:rPr lang="et-EE"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et-EE" sz="1600" dirty="0" smtClean="0">
                <a:solidFill>
                  <a:schemeClr val="bg1"/>
                </a:solidFill>
                <a:latin typeface="Times New Roman" pitchFamily="18" charset="0"/>
                <a:cs typeface="Times New Roman" pitchFamily="18" charset="0"/>
              </a:rPr>
              <a:t>Help! Hallucinations! Spirits, foxfires, 3D television!</a:t>
            </a:r>
          </a:p>
          <a:p>
            <a:pPr>
              <a:buNone/>
            </a:pPr>
            <a:r>
              <a:rPr lang="et-EE" sz="1600" b="1" dirty="0" smtClean="0">
                <a:solidFill>
                  <a:schemeClr val="bg1"/>
                </a:solidFill>
                <a:latin typeface="Times New Roman" pitchFamily="18" charset="0"/>
                <a:cs typeface="Times New Roman" pitchFamily="18" charset="0"/>
              </a:rPr>
              <a:t>TANJA</a:t>
            </a:r>
            <a:r>
              <a:rPr lang="et-EE"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et-EE" sz="1600" dirty="0" smtClean="0">
                <a:solidFill>
                  <a:schemeClr val="bg1"/>
                </a:solidFill>
                <a:latin typeface="Times New Roman" pitchFamily="18" charset="0"/>
                <a:cs typeface="Times New Roman" pitchFamily="18" charset="0"/>
              </a:rPr>
              <a:t>You’re Estonian, you should be brave and tough</a:t>
            </a:r>
            <a:r>
              <a:rPr lang="en-US" sz="1600" dirty="0" smtClean="0">
                <a:solidFill>
                  <a:schemeClr val="bg1"/>
                </a:solidFill>
                <a:latin typeface="Times New Roman" pitchFamily="18" charset="0"/>
                <a:cs typeface="Times New Roman" pitchFamily="18" charset="0"/>
              </a:rPr>
              <a:t> o</a:t>
            </a:r>
            <a:r>
              <a:rPr lang="et-EE" sz="1600" dirty="0" smtClean="0">
                <a:solidFill>
                  <a:schemeClr val="bg1"/>
                </a:solidFill>
                <a:latin typeface="Times New Roman" pitchFamily="18" charset="0"/>
                <a:cs typeface="Times New Roman" pitchFamily="18" charset="0"/>
              </a:rPr>
              <a:t>pen your eyes, are you a man or just fluff?</a:t>
            </a: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Помогите! Галлюцинация! Черти, блики, 3D телевидение!</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Сам эстонец, смелым должен быть и бесстрашным,</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глаза открывай, мужчина ты или каша?</a:t>
            </a:r>
            <a:endParaRPr lang="en-US"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People! Earthlings! Do not be afraid of us,</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The Charter of the Universe ensures your safety!</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The All-Universe Conference delegates</a:t>
            </a:r>
            <a:endParaRPr lang="et-EE" sz="1600" dirty="0" smtClean="0">
              <a:solidFill>
                <a:schemeClr val="bg1"/>
              </a:solidFill>
              <a:latin typeface="Times New Roman" pitchFamily="18" charset="0"/>
              <a:cs typeface="Times New Roman" pitchFamily="18" charset="0"/>
            </a:endParaRPr>
          </a:p>
          <a:p>
            <a:pPr fontAlgn="base">
              <a:buNone/>
            </a:pPr>
            <a:r>
              <a:rPr lang="en-GB" sz="1600" dirty="0" smtClean="0">
                <a:solidFill>
                  <a:schemeClr val="bg1"/>
                </a:solidFill>
                <a:latin typeface="Times New Roman" pitchFamily="18" charset="0"/>
                <a:cs typeface="Times New Roman" pitchFamily="18" charset="0"/>
              </a:rPr>
              <a:t>Greet you and wish you well!</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 Can you really speak our language?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If we are of one mind, The common good makes all languages comprehensible. </a:t>
            </a:r>
            <a:endParaRPr lang="et-EE"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Люди! Земляне! Приветствуйте нас без страха,</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неприкосновенность дарует вам космоса харта!</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Межкосмической конференции участники</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приветствуют вас и желают всех благ!</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Откуда знаком вам наш язык?</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a:t>
            </a:r>
            <a:r>
              <a:rPr lang="ru-RU" sz="1600" dirty="0" smtClean="0">
                <a:solidFill>
                  <a:schemeClr val="bg1"/>
                </a:solidFill>
                <a:latin typeface="Times New Roman" pitchFamily="18" charset="0"/>
                <a:cs typeface="Times New Roman" pitchFamily="18" charset="0"/>
              </a:rPr>
              <a:t>:</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Если близки нам ваши идеи,</a:t>
            </a:r>
            <a:r>
              <a:rPr lang="en-US"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то доброта помогает нам язык понимать.</a:t>
            </a:r>
            <a:endParaRPr lang="en-US"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 How true! That’s not rocket science!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Hello Universe! Is it possible that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My destiny now opens before me?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What is your name, daughter of the Universe?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It’s good to see you!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Do you have a phone number or </a:t>
            </a:r>
            <a:r>
              <a:rPr lang="en-GB" sz="1800" dirty="0" err="1" smtClean="0">
                <a:solidFill>
                  <a:schemeClr val="bg1"/>
                </a:solidFill>
                <a:latin typeface="Times New Roman" pitchFamily="18" charset="0"/>
                <a:cs typeface="Times New Roman" pitchFamily="18" charset="0"/>
              </a:rPr>
              <a:t>Instagram</a:t>
            </a:r>
            <a:r>
              <a:rPr lang="en-GB" sz="1800" dirty="0" smtClean="0">
                <a:solidFill>
                  <a:schemeClr val="bg1"/>
                </a:solidFill>
                <a:latin typeface="Times New Roman" pitchFamily="18" charset="0"/>
                <a:cs typeface="Times New Roman" pitchFamily="18" charset="0"/>
              </a:rPr>
              <a:t> account? </a:t>
            </a:r>
            <a:endParaRPr lang="et-EE" sz="1800" dirty="0" smtClean="0">
              <a:solidFill>
                <a:schemeClr val="bg1"/>
              </a:solidFill>
              <a:latin typeface="Times New Roman" pitchFamily="18" charset="0"/>
              <a:cs typeface="Times New Roman" pitchFamily="18" charset="0"/>
            </a:endParaRPr>
          </a:p>
          <a:p>
            <a:pPr>
              <a:buNone/>
            </a:pPr>
            <a:r>
              <a:rPr lang="en-GB" sz="1800" dirty="0" smtClean="0">
                <a:solidFill>
                  <a:schemeClr val="bg1"/>
                </a:solidFill>
                <a:latin typeface="Times New Roman" pitchFamily="18" charset="0"/>
                <a:cs typeface="Times New Roman" pitchFamily="18" charset="0"/>
              </a:rPr>
              <a:t>Come here, come to Earth, what’s next!</a:t>
            </a:r>
          </a:p>
          <a:p>
            <a:pPr>
              <a:buNone/>
            </a:pPr>
            <a:endParaRPr lang="en-GB"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Верно, это вам не ядерная физика.</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Алло, космос! Возможно ли это,</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что судьба предо мной вдруг открыла?</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Как имя твоё, космическая девушка?</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Что делать мне, чтоб твой взгляд заслужить?</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Телефон есть у тебя или Инстаграм?</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На землю лети, нас разделяют шаги!</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Oh, how interesting … a miracle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For me too ! I have found you!</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My name is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My home is on planet Lassos, light years away</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But only a small step…</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KAJAR</a:t>
            </a:r>
            <a:r>
              <a:rPr lang="en-GB" sz="1800" dirty="0" smtClean="0">
                <a:solidFill>
                  <a:schemeClr val="bg1"/>
                </a:solidFill>
                <a:latin typeface="Times New Roman" pitchFamily="18" charset="0"/>
                <a:cs typeface="Times New Roman" pitchFamily="18" charset="0"/>
              </a:rPr>
              <a:t>: And by </a:t>
            </a:r>
            <a:r>
              <a:rPr lang="en-GB" sz="1800" dirty="0" err="1" smtClean="0">
                <a:solidFill>
                  <a:schemeClr val="bg1"/>
                </a:solidFill>
                <a:latin typeface="Times New Roman" pitchFamily="18" charset="0"/>
                <a:cs typeface="Times New Roman" pitchFamily="18" charset="0"/>
              </a:rPr>
              <a:t>Instagram</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It’s better To meet face to face.</a:t>
            </a:r>
          </a:p>
          <a:p>
            <a:pPr fontAlgn="base">
              <a:buNone/>
            </a:pPr>
            <a:r>
              <a:rPr lang="en-GB" sz="1800" dirty="0" smtClean="0">
                <a:solidFill>
                  <a:schemeClr val="bg1"/>
                </a:solidFill>
                <a:latin typeface="Times New Roman" pitchFamily="18" charset="0"/>
                <a:cs typeface="Times New Roman" pitchFamily="18" charset="0"/>
              </a:rPr>
              <a:t>KAJAR: But there are worlds between us!</a:t>
            </a:r>
            <a:endParaRPr lang="et-EE" sz="1800" dirty="0" smtClean="0">
              <a:solidFill>
                <a:schemeClr val="bg1"/>
              </a:solidFill>
              <a:latin typeface="Times New Roman" pitchFamily="18" charset="0"/>
              <a:cs typeface="Times New Roman" pitchFamily="18" charset="0"/>
            </a:endParaRPr>
          </a:p>
          <a:p>
            <a:pPr>
              <a:buNone/>
            </a:pPr>
            <a:endParaRPr lang="en-US" sz="1800" b="1"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Ой, как интересно...я чудо ищу...</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И я! И я нашёл его!</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Меня Аэлита зовут,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мой дом на планете Лассос, в годах световых</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лишь шаг это, точно...</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А Инстаграм?</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Нет, потому что прямое общение</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лучше всего, таково моё мнение.</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КАЯР</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Но нас разделяет миров расстояние!</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750" b="1" dirty="0" smtClean="0">
                <a:solidFill>
                  <a:schemeClr val="bg1"/>
                </a:solidFill>
                <a:latin typeface="Times New Roman" pitchFamily="18" charset="0"/>
                <a:cs typeface="Times New Roman" pitchFamily="18" charset="0"/>
              </a:rPr>
              <a:t>AELITA</a:t>
            </a:r>
            <a:r>
              <a:rPr lang="en-GB" sz="1750" dirty="0" smtClean="0">
                <a:solidFill>
                  <a:schemeClr val="bg1"/>
                </a:solidFill>
                <a:latin typeface="Times New Roman" pitchFamily="18" charset="0"/>
                <a:cs typeface="Times New Roman" pitchFamily="18" charset="0"/>
              </a:rPr>
              <a:t>: This is no problem.</a:t>
            </a:r>
            <a:endParaRPr lang="et-EE" sz="1750" dirty="0" smtClean="0">
              <a:solidFill>
                <a:schemeClr val="bg1"/>
              </a:solidFill>
              <a:latin typeface="Times New Roman" pitchFamily="18" charset="0"/>
              <a:cs typeface="Times New Roman" pitchFamily="18" charset="0"/>
            </a:endParaRPr>
          </a:p>
          <a:p>
            <a:pPr fontAlgn="base">
              <a:buNone/>
            </a:pPr>
            <a:r>
              <a:rPr lang="en-GB" sz="1750" dirty="0" smtClean="0">
                <a:solidFill>
                  <a:schemeClr val="bg1"/>
                </a:solidFill>
                <a:latin typeface="Times New Roman" pitchFamily="18" charset="0"/>
                <a:cs typeface="Times New Roman" pitchFamily="18" charset="0"/>
              </a:rPr>
              <a:t>We have a great new Star Gate,</a:t>
            </a:r>
            <a:endParaRPr lang="et-EE" sz="1750" dirty="0" smtClean="0">
              <a:solidFill>
                <a:schemeClr val="bg1"/>
              </a:solidFill>
              <a:latin typeface="Times New Roman" pitchFamily="18" charset="0"/>
              <a:cs typeface="Times New Roman" pitchFamily="18" charset="0"/>
            </a:endParaRPr>
          </a:p>
          <a:p>
            <a:pPr fontAlgn="base">
              <a:buNone/>
            </a:pPr>
            <a:r>
              <a:rPr lang="en-GB" sz="1750" dirty="0" smtClean="0">
                <a:solidFill>
                  <a:schemeClr val="bg1"/>
                </a:solidFill>
                <a:latin typeface="Times New Roman" pitchFamily="18" charset="0"/>
                <a:cs typeface="Times New Roman" pitchFamily="18" charset="0"/>
              </a:rPr>
              <a:t>That can bring anything together …</a:t>
            </a:r>
            <a:endParaRPr lang="et-EE" sz="1750" dirty="0" smtClean="0">
              <a:solidFill>
                <a:schemeClr val="bg1"/>
              </a:solidFill>
              <a:latin typeface="Times New Roman" pitchFamily="18" charset="0"/>
              <a:cs typeface="Times New Roman" pitchFamily="18" charset="0"/>
            </a:endParaRPr>
          </a:p>
          <a:p>
            <a:pPr fontAlgn="base">
              <a:buNone/>
            </a:pPr>
            <a:r>
              <a:rPr lang="en-GB" sz="1750" b="1" dirty="0" smtClean="0">
                <a:solidFill>
                  <a:schemeClr val="bg1"/>
                </a:solidFill>
                <a:latin typeface="Times New Roman" pitchFamily="18" charset="0"/>
                <a:cs typeface="Times New Roman" pitchFamily="18" charset="0"/>
              </a:rPr>
              <a:t>TANJA</a:t>
            </a:r>
            <a:r>
              <a:rPr lang="en-GB" sz="1750" dirty="0" smtClean="0">
                <a:solidFill>
                  <a:schemeClr val="bg1"/>
                </a:solidFill>
                <a:latin typeface="Times New Roman" pitchFamily="18" charset="0"/>
                <a:cs typeface="Times New Roman" pitchFamily="18" charset="0"/>
              </a:rPr>
              <a:t>: How wonderful! Will you come to us or shall we come to you?</a:t>
            </a:r>
            <a:endParaRPr lang="et-EE" sz="1750" dirty="0" smtClean="0">
              <a:solidFill>
                <a:schemeClr val="bg1"/>
              </a:solidFill>
              <a:latin typeface="Times New Roman" pitchFamily="18" charset="0"/>
              <a:cs typeface="Times New Roman" pitchFamily="18" charset="0"/>
            </a:endParaRPr>
          </a:p>
          <a:p>
            <a:pPr fontAlgn="base">
              <a:buNone/>
            </a:pPr>
            <a:r>
              <a:rPr lang="en-GB" sz="1750" dirty="0" smtClean="0">
                <a:solidFill>
                  <a:schemeClr val="bg1"/>
                </a:solidFill>
                <a:latin typeface="Times New Roman" pitchFamily="18" charset="0"/>
                <a:cs typeface="Times New Roman" pitchFamily="18" charset="0"/>
              </a:rPr>
              <a:t>By the way, I'm </a:t>
            </a:r>
            <a:r>
              <a:rPr lang="en-GB" sz="1750" dirty="0" err="1" smtClean="0">
                <a:solidFill>
                  <a:schemeClr val="bg1"/>
                </a:solidFill>
                <a:latin typeface="Times New Roman" pitchFamily="18" charset="0"/>
                <a:cs typeface="Times New Roman" pitchFamily="18" charset="0"/>
              </a:rPr>
              <a:t>Tanja</a:t>
            </a:r>
            <a:r>
              <a:rPr lang="en-GB" sz="1750" dirty="0" smtClean="0">
                <a:solidFill>
                  <a:schemeClr val="bg1"/>
                </a:solidFill>
                <a:latin typeface="Times New Roman" pitchFamily="18" charset="0"/>
                <a:cs typeface="Times New Roman" pitchFamily="18" charset="0"/>
              </a:rPr>
              <a:t>, and my helper has </a:t>
            </a:r>
            <a:endParaRPr lang="et-EE" sz="1750" dirty="0" smtClean="0">
              <a:solidFill>
                <a:schemeClr val="bg1"/>
              </a:solidFill>
              <a:latin typeface="Times New Roman" pitchFamily="18" charset="0"/>
              <a:cs typeface="Times New Roman" pitchFamily="18" charset="0"/>
            </a:endParaRPr>
          </a:p>
          <a:p>
            <a:pPr fontAlgn="base">
              <a:buNone/>
            </a:pPr>
            <a:r>
              <a:rPr lang="en-GB" sz="1750" dirty="0" smtClean="0">
                <a:solidFill>
                  <a:schemeClr val="bg1"/>
                </a:solidFill>
                <a:latin typeface="Times New Roman" pitchFamily="18" charset="0"/>
                <a:cs typeface="Times New Roman" pitchFamily="18" charset="0"/>
              </a:rPr>
              <a:t>A fine name …</a:t>
            </a:r>
            <a:endParaRPr lang="et-EE" sz="1750" dirty="0" smtClean="0">
              <a:solidFill>
                <a:schemeClr val="bg1"/>
              </a:solidFill>
              <a:latin typeface="Times New Roman" pitchFamily="18" charset="0"/>
              <a:cs typeface="Times New Roman" pitchFamily="18" charset="0"/>
            </a:endParaRPr>
          </a:p>
          <a:p>
            <a:pPr fontAlgn="base">
              <a:buNone/>
            </a:pPr>
            <a:r>
              <a:rPr lang="en-GB" sz="1750" b="1" dirty="0" smtClean="0">
                <a:solidFill>
                  <a:schemeClr val="bg1"/>
                </a:solidFill>
                <a:latin typeface="Times New Roman" pitchFamily="18" charset="0"/>
                <a:cs typeface="Times New Roman" pitchFamily="18" charset="0"/>
              </a:rPr>
              <a:t>KAJAR</a:t>
            </a:r>
            <a:r>
              <a:rPr lang="en-GB" sz="1750" dirty="0" smtClean="0">
                <a:solidFill>
                  <a:schemeClr val="bg1"/>
                </a:solidFill>
                <a:latin typeface="Times New Roman" pitchFamily="18" charset="0"/>
                <a:cs typeface="Times New Roman" pitchFamily="18" charset="0"/>
              </a:rPr>
              <a:t>: I am </a:t>
            </a:r>
            <a:r>
              <a:rPr lang="en-GB" sz="1750" dirty="0" err="1" smtClean="0">
                <a:solidFill>
                  <a:schemeClr val="bg1"/>
                </a:solidFill>
                <a:latin typeface="Times New Roman" pitchFamily="18" charset="0"/>
                <a:cs typeface="Times New Roman" pitchFamily="18" charset="0"/>
              </a:rPr>
              <a:t>Kajar</a:t>
            </a:r>
            <a:r>
              <a:rPr lang="en-GB" sz="1750" dirty="0" smtClean="0">
                <a:solidFill>
                  <a:schemeClr val="bg1"/>
                </a:solidFill>
                <a:latin typeface="Times New Roman" pitchFamily="18" charset="0"/>
                <a:cs typeface="Times New Roman" pitchFamily="18" charset="0"/>
              </a:rPr>
              <a:t>.</a:t>
            </a:r>
            <a:endParaRPr lang="et-EE" sz="1750" dirty="0" smtClean="0">
              <a:solidFill>
                <a:schemeClr val="bg1"/>
              </a:solidFill>
              <a:latin typeface="Times New Roman" pitchFamily="18" charset="0"/>
              <a:cs typeface="Times New Roman" pitchFamily="18" charset="0"/>
            </a:endParaRPr>
          </a:p>
          <a:p>
            <a:pPr fontAlgn="base">
              <a:buNone/>
            </a:pPr>
            <a:r>
              <a:rPr lang="en-GB" sz="1750" b="1" dirty="0" smtClean="0">
                <a:solidFill>
                  <a:schemeClr val="bg1"/>
                </a:solidFill>
                <a:latin typeface="Times New Roman" pitchFamily="18" charset="0"/>
                <a:cs typeface="Times New Roman" pitchFamily="18" charset="0"/>
              </a:rPr>
              <a:t>AELITA</a:t>
            </a:r>
            <a:r>
              <a:rPr lang="en-GB" sz="1750" dirty="0" smtClean="0">
                <a:solidFill>
                  <a:schemeClr val="bg1"/>
                </a:solidFill>
                <a:latin typeface="Times New Roman" pitchFamily="18" charset="0"/>
                <a:cs typeface="Times New Roman" pitchFamily="18" charset="0"/>
              </a:rPr>
              <a:t>: </a:t>
            </a:r>
            <a:r>
              <a:rPr lang="en-GB" sz="1750" dirty="0" err="1" smtClean="0">
                <a:solidFill>
                  <a:schemeClr val="bg1"/>
                </a:solidFill>
                <a:latin typeface="Times New Roman" pitchFamily="18" charset="0"/>
                <a:cs typeface="Times New Roman" pitchFamily="18" charset="0"/>
              </a:rPr>
              <a:t>Kajar</a:t>
            </a:r>
            <a:r>
              <a:rPr lang="en-GB" sz="1750" dirty="0" smtClean="0">
                <a:solidFill>
                  <a:schemeClr val="bg1"/>
                </a:solidFill>
                <a:latin typeface="Times New Roman" pitchFamily="18" charset="0"/>
                <a:cs typeface="Times New Roman" pitchFamily="18" charset="0"/>
              </a:rPr>
              <a:t>, </a:t>
            </a:r>
            <a:r>
              <a:rPr lang="en-GB" sz="1750" dirty="0" err="1" smtClean="0">
                <a:solidFill>
                  <a:schemeClr val="bg1"/>
                </a:solidFill>
                <a:latin typeface="Times New Roman" pitchFamily="18" charset="0"/>
                <a:cs typeface="Times New Roman" pitchFamily="18" charset="0"/>
              </a:rPr>
              <a:t>Kajar</a:t>
            </a:r>
            <a:r>
              <a:rPr lang="en-GB" sz="1750" dirty="0" smtClean="0">
                <a:solidFill>
                  <a:schemeClr val="bg1"/>
                </a:solidFill>
                <a:latin typeface="Times New Roman" pitchFamily="18" charset="0"/>
                <a:cs typeface="Times New Roman" pitchFamily="18" charset="0"/>
              </a:rPr>
              <a:t>… This name really resounds …</a:t>
            </a:r>
            <a:endParaRPr lang="et-EE" sz="1750" dirty="0" smtClean="0">
              <a:solidFill>
                <a:schemeClr val="bg1"/>
              </a:solidFill>
              <a:latin typeface="Times New Roman" pitchFamily="18" charset="0"/>
              <a:cs typeface="Times New Roman" pitchFamily="18" charset="0"/>
            </a:endParaRPr>
          </a:p>
          <a:p>
            <a:pPr fontAlgn="base">
              <a:buNone/>
            </a:pPr>
            <a:r>
              <a:rPr lang="en-GB" sz="1750" b="1" dirty="0" smtClean="0">
                <a:solidFill>
                  <a:schemeClr val="bg1"/>
                </a:solidFill>
                <a:latin typeface="Times New Roman" pitchFamily="18" charset="0"/>
                <a:cs typeface="Times New Roman" pitchFamily="18" charset="0"/>
              </a:rPr>
              <a:t>EDARON</a:t>
            </a:r>
            <a:r>
              <a:rPr lang="en-GB" sz="1750" dirty="0" smtClean="0">
                <a:solidFill>
                  <a:schemeClr val="bg1"/>
                </a:solidFill>
                <a:latin typeface="Times New Roman" pitchFamily="18" charset="0"/>
                <a:cs typeface="Times New Roman" pitchFamily="18" charset="0"/>
              </a:rPr>
              <a:t> (</a:t>
            </a:r>
            <a:r>
              <a:rPr lang="en-GB" sz="1750" i="1" dirty="0" smtClean="0">
                <a:solidFill>
                  <a:schemeClr val="bg1"/>
                </a:solidFill>
                <a:latin typeface="Times New Roman" pitchFamily="18" charset="0"/>
                <a:cs typeface="Times New Roman" pitchFamily="18" charset="0"/>
              </a:rPr>
              <a:t>interrupts</a:t>
            </a:r>
            <a:r>
              <a:rPr lang="en-GB" sz="1750" dirty="0" smtClean="0">
                <a:solidFill>
                  <a:schemeClr val="bg1"/>
                </a:solidFill>
                <a:latin typeface="Times New Roman" pitchFamily="18" charset="0"/>
                <a:cs typeface="Times New Roman" pitchFamily="18" charset="0"/>
              </a:rPr>
              <a:t>): This experiment will end in tears</a:t>
            </a:r>
            <a:endParaRPr lang="et-EE" sz="1750" dirty="0" smtClean="0">
              <a:solidFill>
                <a:schemeClr val="bg1"/>
              </a:solidFill>
              <a:latin typeface="Times New Roman" pitchFamily="18" charset="0"/>
              <a:cs typeface="Times New Roman" pitchFamily="18" charset="0"/>
            </a:endParaRPr>
          </a:p>
          <a:p>
            <a:pPr fontAlgn="base">
              <a:buNone/>
            </a:pPr>
            <a:r>
              <a:rPr lang="en-GB" sz="1750" b="1" dirty="0" smtClean="0">
                <a:solidFill>
                  <a:schemeClr val="bg1"/>
                </a:solidFill>
                <a:latin typeface="Times New Roman" pitchFamily="18" charset="0"/>
                <a:cs typeface="Times New Roman" pitchFamily="18" charset="0"/>
              </a:rPr>
              <a:t>AELITA</a:t>
            </a:r>
            <a:r>
              <a:rPr lang="en-GB" sz="1750" dirty="0" smtClean="0">
                <a:solidFill>
                  <a:schemeClr val="bg1"/>
                </a:solidFill>
                <a:latin typeface="Times New Roman" pitchFamily="18" charset="0"/>
                <a:cs typeface="Times New Roman" pitchFamily="18" charset="0"/>
              </a:rPr>
              <a:t>: The experiment is under way. We have contact and can …</a:t>
            </a:r>
            <a:endParaRPr lang="et-EE" sz="1750" dirty="0" smtClean="0">
              <a:solidFill>
                <a:schemeClr val="bg1"/>
              </a:solidFill>
              <a:latin typeface="Times New Roman" pitchFamily="18" charset="0"/>
              <a:cs typeface="Times New Roman" pitchFamily="18" charset="0"/>
            </a:endParaRPr>
          </a:p>
          <a:p>
            <a:pPr>
              <a:buNone/>
            </a:pPr>
            <a:endParaRPr lang="en-US" sz="175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АЭЛИТА</a:t>
            </a:r>
            <a:r>
              <a:rPr lang="ru-RU" sz="1750" dirty="0" smtClean="0">
                <a:solidFill>
                  <a:schemeClr val="bg1"/>
                </a:solidFill>
                <a:latin typeface="Times New Roman" pitchFamily="18" charset="0"/>
                <a:cs typeface="Times New Roman" pitchFamily="18" charset="0"/>
              </a:rPr>
              <a:t>:</a:t>
            </a:r>
            <a:r>
              <a:rPr lang="en-US" sz="1750" dirty="0" smtClean="0">
                <a:solidFill>
                  <a:schemeClr val="bg1"/>
                </a:solidFill>
                <a:latin typeface="Times New Roman" pitchFamily="18" charset="0"/>
                <a:cs typeface="Times New Roman" pitchFamily="18" charset="0"/>
              </a:rPr>
              <a:t> </a:t>
            </a:r>
            <a:r>
              <a:rPr lang="ru-RU" sz="1750" dirty="0" smtClean="0">
                <a:solidFill>
                  <a:schemeClr val="bg1"/>
                </a:solidFill>
                <a:latin typeface="Times New Roman" pitchFamily="18" charset="0"/>
                <a:cs typeface="Times New Roman" pitchFamily="18" charset="0"/>
              </a:rPr>
              <a:t>Ерунда, новый наш телескоп</a:t>
            </a:r>
            <a:r>
              <a:rPr lang="en-US" sz="1750" dirty="0" smtClean="0">
                <a:solidFill>
                  <a:schemeClr val="bg1"/>
                </a:solidFill>
                <a:latin typeface="Times New Roman" pitchFamily="18" charset="0"/>
                <a:cs typeface="Times New Roman" pitchFamily="18" charset="0"/>
              </a:rPr>
              <a:t> </a:t>
            </a:r>
            <a:r>
              <a:rPr lang="ru-RU" sz="1750" dirty="0" smtClean="0">
                <a:solidFill>
                  <a:schemeClr val="bg1"/>
                </a:solidFill>
                <a:latin typeface="Times New Roman" pitchFamily="18" charset="0"/>
                <a:cs typeface="Times New Roman" pitchFamily="18" charset="0"/>
              </a:rPr>
              <a:t>откуда угодно все донесёт...</a:t>
            </a:r>
            <a:endParaRPr lang="et-EE" sz="175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ТАНЯ</a:t>
            </a:r>
            <a:r>
              <a:rPr lang="ru-RU" sz="1750" dirty="0" smtClean="0">
                <a:solidFill>
                  <a:schemeClr val="bg1"/>
                </a:solidFill>
                <a:latin typeface="Times New Roman" pitchFamily="18" charset="0"/>
                <a:cs typeface="Times New Roman" pitchFamily="18" charset="0"/>
              </a:rPr>
              <a:t>:</a:t>
            </a:r>
            <a:r>
              <a:rPr lang="en-US" sz="1750" dirty="0" smtClean="0">
                <a:solidFill>
                  <a:schemeClr val="bg1"/>
                </a:solidFill>
                <a:latin typeface="Times New Roman" pitchFamily="18" charset="0"/>
                <a:cs typeface="Times New Roman" pitchFamily="18" charset="0"/>
              </a:rPr>
              <a:t> </a:t>
            </a:r>
            <a:r>
              <a:rPr lang="ru-RU" sz="1750" dirty="0" smtClean="0">
                <a:solidFill>
                  <a:schemeClr val="bg1"/>
                </a:solidFill>
                <a:latin typeface="Times New Roman" pitchFamily="18" charset="0"/>
                <a:cs typeface="Times New Roman" pitchFamily="18" charset="0"/>
              </a:rPr>
              <a:t>Отлично, вы к нам, ли мы к вам приедем?</a:t>
            </a:r>
            <a:r>
              <a:rPr lang="en-US" sz="1750" dirty="0" smtClean="0">
                <a:solidFill>
                  <a:schemeClr val="bg1"/>
                </a:solidFill>
                <a:latin typeface="Times New Roman" pitchFamily="18" charset="0"/>
                <a:cs typeface="Times New Roman" pitchFamily="18" charset="0"/>
              </a:rPr>
              <a:t> </a:t>
            </a:r>
            <a:r>
              <a:rPr lang="ru-RU" sz="1750" dirty="0" smtClean="0">
                <a:solidFill>
                  <a:schemeClr val="bg1"/>
                </a:solidFill>
                <a:latin typeface="Times New Roman" pitchFamily="18" charset="0"/>
                <a:cs typeface="Times New Roman" pitchFamily="18" charset="0"/>
              </a:rPr>
              <a:t>Меня зовут Таня, а помощника имя</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ты знаешь, так оно красиво...</a:t>
            </a:r>
            <a:endParaRPr lang="et-EE" sz="175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КАЯР</a:t>
            </a:r>
            <a:r>
              <a:rPr lang="ru-RU" sz="1750" dirty="0" smtClean="0">
                <a:solidFill>
                  <a:schemeClr val="bg1"/>
                </a:solidFill>
                <a:latin typeface="Times New Roman" pitchFamily="18" charset="0"/>
                <a:cs typeface="Times New Roman" pitchFamily="18" charset="0"/>
              </a:rPr>
              <a:t>:</a:t>
            </a:r>
            <a:r>
              <a:rPr lang="en-US" sz="1750" dirty="0" smtClean="0">
                <a:solidFill>
                  <a:schemeClr val="bg1"/>
                </a:solidFill>
                <a:latin typeface="Times New Roman" pitchFamily="18" charset="0"/>
                <a:cs typeface="Times New Roman" pitchFamily="18" charset="0"/>
              </a:rPr>
              <a:t> </a:t>
            </a:r>
            <a:r>
              <a:rPr lang="ru-RU" sz="1750" dirty="0" smtClean="0">
                <a:solidFill>
                  <a:schemeClr val="bg1"/>
                </a:solidFill>
                <a:latin typeface="Times New Roman" pitchFamily="18" charset="0"/>
                <a:cs typeface="Times New Roman" pitchFamily="18" charset="0"/>
              </a:rPr>
              <a:t>Я —   Каяр.</a:t>
            </a:r>
            <a:endParaRPr lang="et-EE" sz="175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АЭЛИТА</a:t>
            </a:r>
            <a:r>
              <a:rPr lang="ru-RU" sz="1750" dirty="0" smtClean="0">
                <a:solidFill>
                  <a:schemeClr val="bg1"/>
                </a:solidFill>
                <a:latin typeface="Times New Roman" pitchFamily="18" charset="0"/>
                <a:cs typeface="Times New Roman" pitchFamily="18" charset="0"/>
              </a:rPr>
              <a:t>: Каяр, Каяр...Да, приятно вторит это имя...</a:t>
            </a:r>
            <a:endParaRPr lang="et-EE" sz="175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EDARON (перебивает): Итак, эксперимент удался.</a:t>
            </a:r>
            <a:endParaRPr lang="et-EE" sz="175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АЭЛИТА: Эксперимент только начался. У нас есть контакт и мы можем...</a:t>
            </a:r>
            <a:endParaRPr lang="et-EE" sz="1750" dirty="0" smtClean="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EDARON</a:t>
            </a:r>
            <a:r>
              <a:rPr lang="en-GB" sz="1600" dirty="0" smtClean="0">
                <a:solidFill>
                  <a:schemeClr val="bg1"/>
                </a:solidFill>
                <a:latin typeface="Times New Roman" pitchFamily="18" charset="0"/>
                <a:cs typeface="Times New Roman" pitchFamily="18" charset="0"/>
              </a:rPr>
              <a:t>: Please do not ignore the senior officials. We point out the letter of the law and will allow no more.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But…</a:t>
            </a:r>
            <a:endParaRPr lang="et-EE"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ЭДАРОН: </a:t>
            </a:r>
            <a:r>
              <a:rPr lang="ru-RU" sz="1600" dirty="0" smtClean="0">
                <a:solidFill>
                  <a:schemeClr val="bg1"/>
                </a:solidFill>
                <a:latin typeface="Times New Roman" pitchFamily="18" charset="0"/>
                <a:cs typeface="Times New Roman" pitchFamily="18" charset="0"/>
              </a:rPr>
              <a:t>Не перебивайте вышестоящего начальника. Мы поставили точку, и большего нам не нужно</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АЭЛИТА: </a:t>
            </a:r>
            <a:r>
              <a:rPr lang="ru-RU" sz="1600" dirty="0" smtClean="0">
                <a:solidFill>
                  <a:schemeClr val="bg1"/>
                </a:solidFill>
                <a:latin typeface="Times New Roman" pitchFamily="18" charset="0"/>
                <a:cs typeface="Times New Roman" pitchFamily="18" charset="0"/>
              </a:rPr>
              <a:t>Но...</a:t>
            </a:r>
            <a:endParaRPr lang="en-US"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a:t>
            </a:r>
            <a:r>
              <a:rPr lang="en-GB" sz="1600" dirty="0" smtClean="0">
                <a:solidFill>
                  <a:schemeClr val="bg1"/>
                </a:solidFill>
                <a:latin typeface="Times New Roman" pitchFamily="18" charset="0"/>
                <a:cs typeface="Times New Roman" pitchFamily="18" charset="0"/>
              </a:rPr>
              <a:t>: Hello! Hello!</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 Don’t lose us! (</a:t>
            </a:r>
            <a:r>
              <a:rPr lang="en-GB" sz="1600" i="1" dirty="0" smtClean="0">
                <a:solidFill>
                  <a:schemeClr val="bg1"/>
                </a:solidFill>
                <a:latin typeface="Times New Roman" pitchFamily="18" charset="0"/>
                <a:cs typeface="Times New Roman" pitchFamily="18" charset="0"/>
              </a:rPr>
              <a:t>a whistle, a rumble, the connection begins to fade)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Hello, hello! Stay on air, people!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a:t>
            </a:r>
            <a:r>
              <a:rPr lang="en-GB" sz="1600" dirty="0" smtClean="0">
                <a:solidFill>
                  <a:schemeClr val="bg1"/>
                </a:solidFill>
                <a:latin typeface="Times New Roman" pitchFamily="18" charset="0"/>
                <a:cs typeface="Times New Roman" pitchFamily="18" charset="0"/>
              </a:rPr>
              <a:t>: </a:t>
            </a:r>
            <a:r>
              <a:rPr lang="en-GB" sz="1600" dirty="0" err="1" smtClean="0">
                <a:solidFill>
                  <a:schemeClr val="bg1"/>
                </a:solidFill>
                <a:latin typeface="Times New Roman" pitchFamily="18" charset="0"/>
                <a:cs typeface="Times New Roman" pitchFamily="18" charset="0"/>
              </a:rPr>
              <a:t>Aelita</a:t>
            </a:r>
            <a:r>
              <a:rPr lang="en-GB" sz="1600" dirty="0" smtClean="0">
                <a:solidFill>
                  <a:schemeClr val="bg1"/>
                </a:solidFill>
                <a:latin typeface="Times New Roman" pitchFamily="18" charset="0"/>
                <a:cs typeface="Times New Roman" pitchFamily="18" charset="0"/>
              </a:rPr>
              <a:t>! Wait!</a:t>
            </a:r>
            <a:endParaRPr lang="et-EE" sz="1600" dirty="0" smtClean="0">
              <a:solidFill>
                <a:schemeClr val="bg1"/>
              </a:solidFill>
              <a:latin typeface="Times New Roman" pitchFamily="18" charset="0"/>
              <a:cs typeface="Times New Roman" pitchFamily="18" charset="0"/>
            </a:endParaRPr>
          </a:p>
          <a:p>
            <a:pPr>
              <a:buNone/>
            </a:pPr>
            <a:endParaRPr lang="en-US"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Алло! Алло!</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ТАНЯ: Не пропадайте! (свист, шум, ругань —   связь начинает пропадать)</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АЭЛИТА:</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Привет, привет! Оставайтесь на связи, люди!</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smtClean="0">
                <a:solidFill>
                  <a:schemeClr val="bg1"/>
                </a:solidFill>
                <a:latin typeface="Times New Roman" pitchFamily="18" charset="0"/>
                <a:cs typeface="Times New Roman" pitchFamily="18" charset="0"/>
              </a:rPr>
              <a:t>: Аэлита! Погоди!</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 </a:t>
            </a: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ELLELLE: We’ve lost contact.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RAMAI: People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 Oh.</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 (</a:t>
            </a:r>
            <a:r>
              <a:rPr lang="en-GB" sz="1800" b="1" i="1" dirty="0" smtClean="0">
                <a:solidFill>
                  <a:schemeClr val="bg1"/>
                </a:solidFill>
                <a:latin typeface="Times New Roman" pitchFamily="18" charset="0"/>
                <a:cs typeface="Times New Roman" pitchFamily="18" charset="0"/>
              </a:rPr>
              <a:t>jauntily</a:t>
            </a:r>
            <a:r>
              <a:rPr lang="en-GB" sz="1800" b="1" dirty="0" smtClean="0">
                <a:solidFill>
                  <a:schemeClr val="bg1"/>
                </a:solidFill>
                <a:latin typeface="Times New Roman" pitchFamily="18" charset="0"/>
                <a:cs typeface="Times New Roman" pitchFamily="18" charset="0"/>
              </a:rPr>
              <a:t>): Look! Nothing can be done. Planet Earth was there and now it</a:t>
            </a:r>
            <a:r>
              <a:rPr lang="en-GB" sz="1800" dirty="0" smtClean="0">
                <a:solidFill>
                  <a:schemeClr val="bg1"/>
                </a:solidFill>
                <a:latin typeface="Times New Roman" pitchFamily="18" charset="0"/>
                <a:cs typeface="Times New Roman" pitchFamily="18" charset="0"/>
              </a:rPr>
              <a:t>’</a:t>
            </a:r>
            <a:r>
              <a:rPr lang="en-GB" sz="1800" b="1" dirty="0" smtClean="0">
                <a:solidFill>
                  <a:schemeClr val="bg1"/>
                </a:solidFill>
                <a:latin typeface="Times New Roman" pitchFamily="18" charset="0"/>
                <a:cs typeface="Times New Roman" pitchFamily="18" charset="0"/>
              </a:rPr>
              <a:t>s gone.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INTERPRETER: Professor </a:t>
            </a:r>
            <a:r>
              <a:rPr lang="en-GB" sz="1800" b="1" dirty="0" err="1" smtClean="0">
                <a:solidFill>
                  <a:schemeClr val="bg1"/>
                </a:solidFill>
                <a:latin typeface="Times New Roman" pitchFamily="18" charset="0"/>
                <a:cs typeface="Times New Roman" pitchFamily="18" charset="0"/>
              </a:rPr>
              <a:t>Aelita</a:t>
            </a:r>
            <a:r>
              <a:rPr lang="en-GB" sz="1800" b="1" dirty="0" smtClean="0">
                <a:solidFill>
                  <a:schemeClr val="bg1"/>
                </a:solidFill>
                <a:latin typeface="Times New Roman" pitchFamily="18" charset="0"/>
                <a:cs typeface="Times New Roman" pitchFamily="18" charset="0"/>
              </a:rPr>
              <a:t>! What shall we do?</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We must go to Earth ourselves.</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a:t>
            </a:r>
            <a:r>
              <a:rPr lang="en-GB" sz="1800" dirty="0" smtClean="0">
                <a:solidFill>
                  <a:schemeClr val="bg1"/>
                </a:solidFill>
                <a:latin typeface="Times New Roman" pitchFamily="18" charset="0"/>
                <a:cs typeface="Times New Roman" pitchFamily="18" charset="0"/>
              </a:rPr>
              <a:t>: Well said! What’s at stake? Maybe all the Universe? </a:t>
            </a:r>
            <a:endParaRPr lang="et-EE" sz="1800" dirty="0" smtClean="0">
              <a:solidFill>
                <a:schemeClr val="bg1"/>
              </a:solidFill>
              <a:latin typeface="Times New Roman" pitchFamily="18" charset="0"/>
              <a:cs typeface="Times New Roman" pitchFamily="18" charset="0"/>
            </a:endParaRPr>
          </a:p>
          <a:p>
            <a:pPr>
              <a:buNone/>
            </a:pPr>
            <a:endParaRPr lang="en-US"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ЭЛЛЕЛЕ:</a:t>
            </a:r>
            <a:r>
              <a:rPr lang="en-US" sz="1800" b="1" dirty="0" smtClean="0">
                <a:solidFill>
                  <a:schemeClr val="bg1"/>
                </a:solidFill>
                <a:latin typeface="Times New Roman" pitchFamily="18" charset="0"/>
                <a:cs typeface="Times New Roman" pitchFamily="18" charset="0"/>
              </a:rPr>
              <a:t> </a:t>
            </a:r>
            <a:r>
              <a:rPr lang="ru-RU" sz="1800" b="1" dirty="0" smtClean="0">
                <a:solidFill>
                  <a:schemeClr val="bg1"/>
                </a:solidFill>
                <a:latin typeface="Times New Roman" pitchFamily="18" charset="0"/>
                <a:cs typeface="Times New Roman" pitchFamily="18" charset="0"/>
              </a:rPr>
              <a:t>Контакт был потерян.</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РАМАЙ</a:t>
            </a:r>
            <a:r>
              <a:rPr lang="en-US" sz="1800" b="1" dirty="0" smtClean="0">
                <a:solidFill>
                  <a:schemeClr val="bg1"/>
                </a:solidFill>
                <a:latin typeface="Times New Roman" pitchFamily="18" charset="0"/>
                <a:cs typeface="Times New Roman" pitchFamily="18" charset="0"/>
              </a:rPr>
              <a:t>: </a:t>
            </a:r>
            <a:r>
              <a:rPr lang="ru-RU" sz="1800" b="1" dirty="0" smtClean="0">
                <a:solidFill>
                  <a:schemeClr val="bg1"/>
                </a:solidFill>
                <a:latin typeface="Times New Roman" pitchFamily="18" charset="0"/>
                <a:cs typeface="Times New Roman" pitchFamily="18" charset="0"/>
              </a:rPr>
              <a:t>Люди...</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en-US" sz="1800" b="1" dirty="0" smtClean="0">
                <a:solidFill>
                  <a:schemeClr val="bg1"/>
                </a:solidFill>
                <a:latin typeface="Times New Roman" pitchFamily="18" charset="0"/>
                <a:cs typeface="Times New Roman" pitchFamily="18" charset="0"/>
              </a:rPr>
              <a:t> </a:t>
            </a:r>
            <a:r>
              <a:rPr lang="ru-RU" sz="1800" b="1" dirty="0" smtClean="0">
                <a:solidFill>
                  <a:schemeClr val="bg1"/>
                </a:solidFill>
                <a:latin typeface="Times New Roman" pitchFamily="18" charset="0"/>
                <a:cs typeface="Times New Roman" pitchFamily="18" charset="0"/>
              </a:rPr>
              <a:t>Ох.</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 (бодро): </a:t>
            </a:r>
            <a:r>
              <a:rPr lang="ru-RU" sz="1800" dirty="0" smtClean="0">
                <a:solidFill>
                  <a:schemeClr val="bg1"/>
                </a:solidFill>
                <a:latin typeface="Times New Roman" pitchFamily="18" charset="0"/>
                <a:cs typeface="Times New Roman" pitchFamily="18" charset="0"/>
              </a:rPr>
              <a:t>Вот видите! Ничего не поделать. Была планета Земля и больше нет.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I ПЕРЕВОДЧИК:</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Профессор Аэлита! Что нам делать?</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 Нам нужно самим лететь на Землю.</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 Легко сказать! А сколько это стоит</a:t>
            </a:r>
            <a:r>
              <a:rPr lang="en-US"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Наверное, космические суммы</a:t>
            </a:r>
            <a:r>
              <a:rPr lang="en-US"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AELITA: </a:t>
            </a:r>
            <a:r>
              <a:rPr lang="en-GB" sz="1800" dirty="0" err="1" smtClean="0">
                <a:solidFill>
                  <a:schemeClr val="bg1"/>
                </a:solidFill>
                <a:latin typeface="Times New Roman" pitchFamily="18" charset="0"/>
                <a:cs typeface="Times New Roman" pitchFamily="18" charset="0"/>
              </a:rPr>
              <a:t>Edaron</a:t>
            </a:r>
            <a:r>
              <a:rPr lang="en-GB" sz="1800" dirty="0" smtClean="0">
                <a:solidFill>
                  <a:schemeClr val="bg1"/>
                </a:solidFill>
                <a:latin typeface="Times New Roman" pitchFamily="18" charset="0"/>
                <a:cs typeface="Times New Roman" pitchFamily="18" charset="0"/>
              </a:rPr>
              <a:t>, I have already told you: The Star Gate can take us anywhere, no matter where, using just the power of the mind and at no cost.</a:t>
            </a:r>
            <a:r>
              <a:rPr lang="en-GB" sz="1800" b="1" dirty="0" smtClean="0">
                <a:solidFill>
                  <a:schemeClr val="bg1"/>
                </a:solidFill>
                <a:latin typeface="Times New Roman" pitchFamily="18" charset="0"/>
                <a:cs typeface="Times New Roman" pitchFamily="18" charset="0"/>
              </a:rPr>
              <a:t>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 </a:t>
            </a:r>
            <a:r>
              <a:rPr lang="en-GB" sz="1800" dirty="0" smtClean="0">
                <a:solidFill>
                  <a:schemeClr val="bg1"/>
                </a:solidFill>
                <a:latin typeface="Times New Roman" pitchFamily="18" charset="0"/>
                <a:cs typeface="Times New Roman" pitchFamily="18" charset="0"/>
              </a:rPr>
              <a:t>Well, if it’s free then I’ll allow it. Maybe. Actually – no. I will go to Earth alone.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 Why?</a:t>
            </a:r>
            <a:endParaRPr lang="en-US" sz="1800" dirty="0" smtClean="0">
              <a:solidFill>
                <a:schemeClr val="bg1"/>
              </a:solidFill>
            </a:endParaRPr>
          </a:p>
          <a:p>
            <a:pPr>
              <a:buNone/>
            </a:pPr>
            <a:r>
              <a:rPr lang="ru-RU" sz="1800" b="1" dirty="0" smtClean="0">
                <a:solidFill>
                  <a:schemeClr val="bg1"/>
                </a:solidFill>
                <a:latin typeface="Times New Roman" pitchFamily="18" charset="0"/>
                <a:cs typeface="Times New Roman" pitchFamily="18" charset="0"/>
              </a:rPr>
              <a:t>АЭЛИТА: </a:t>
            </a:r>
            <a:r>
              <a:rPr lang="ru-RU" sz="1800" dirty="0" smtClean="0">
                <a:solidFill>
                  <a:schemeClr val="bg1"/>
                </a:solidFill>
                <a:latin typeface="Times New Roman" pitchFamily="18" charset="0"/>
                <a:cs typeface="Times New Roman" pitchFamily="18" charset="0"/>
              </a:rPr>
              <a:t>Эдарон, я же сказала: волноуловитель донесёт любого куда угодно с помощью силы мысли, совершенно бесплатно</a:t>
            </a:r>
            <a:r>
              <a:rPr lang="ru-RU" sz="1800" b="1"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 </a:t>
            </a:r>
            <a:r>
              <a:rPr lang="ru-RU" sz="1800" dirty="0" smtClean="0">
                <a:solidFill>
                  <a:schemeClr val="bg1"/>
                </a:solidFill>
                <a:latin typeface="Times New Roman" pitchFamily="18" charset="0"/>
                <a:cs typeface="Times New Roman" pitchFamily="18" charset="0"/>
              </a:rPr>
              <a:t>Ну если бесплатно, то я, может быть, и дам разрешение. Может быть. Но на самом деле —   Нет. Я поеду на землю один</a:t>
            </a:r>
            <a:r>
              <a:rPr lang="ru-RU" sz="1800" b="1"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 </a:t>
            </a:r>
            <a:r>
              <a:rPr lang="ru-RU" sz="1800" dirty="0" smtClean="0">
                <a:solidFill>
                  <a:schemeClr val="bg1"/>
                </a:solidFill>
                <a:latin typeface="Times New Roman" pitchFamily="18" charset="0"/>
                <a:cs typeface="Times New Roman" pitchFamily="18" charset="0"/>
              </a:rPr>
              <a:t>Как?</a:t>
            </a:r>
            <a:endParaRPr lang="et-EE" sz="1800" dirty="0" smtClean="0">
              <a:solidFill>
                <a:schemeClr val="bg1"/>
              </a:solidFill>
              <a:latin typeface="Times New Roman" pitchFamily="18" charset="0"/>
              <a:cs typeface="Times New Roman" pitchFamily="18" charset="0"/>
            </a:endParaRPr>
          </a:p>
          <a:p>
            <a:pPr fontAlgn="base">
              <a:buNone/>
            </a:pPr>
            <a:endParaRPr lang="en-GB" sz="400" b="1"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 </a:t>
            </a:r>
            <a:r>
              <a:rPr lang="en-GB" sz="1800" dirty="0" smtClean="0">
                <a:solidFill>
                  <a:schemeClr val="bg1"/>
                </a:solidFill>
                <a:latin typeface="Times New Roman" pitchFamily="18" charset="0"/>
                <a:cs typeface="Times New Roman" pitchFamily="18" charset="0"/>
              </a:rPr>
              <a:t>To make sure everything is under control.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AELITA: </a:t>
            </a:r>
            <a:r>
              <a:rPr lang="en-GB" sz="1800" dirty="0" smtClean="0">
                <a:solidFill>
                  <a:schemeClr val="bg1"/>
                </a:solidFill>
                <a:latin typeface="Times New Roman" pitchFamily="18" charset="0"/>
                <a:cs typeface="Times New Roman" pitchFamily="18" charset="0"/>
              </a:rPr>
              <a:t>For shame! Look at all the work my students have done and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CHOIR: </a:t>
            </a:r>
            <a:r>
              <a:rPr lang="en-GB" sz="1800" dirty="0" smtClean="0">
                <a:solidFill>
                  <a:schemeClr val="bg1"/>
                </a:solidFill>
                <a:latin typeface="Times New Roman" pitchFamily="18" charset="0"/>
                <a:cs typeface="Times New Roman" pitchFamily="18" charset="0"/>
              </a:rPr>
              <a:t>For shame! For shame! For shame!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 </a:t>
            </a:r>
            <a:r>
              <a:rPr lang="en-GB" sz="1800" dirty="0" smtClean="0">
                <a:solidFill>
                  <a:schemeClr val="bg1"/>
                </a:solidFill>
                <a:latin typeface="Times New Roman" pitchFamily="18" charset="0"/>
                <a:cs typeface="Times New Roman" pitchFamily="18" charset="0"/>
              </a:rPr>
              <a:t>Well … OK. Choose the envoys. Myself and one other … </a:t>
            </a:r>
          </a:p>
          <a:p>
            <a:pPr fontAlgn="base">
              <a:buNone/>
            </a:pPr>
            <a:endParaRPr lang="en-US" sz="10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 Тогда все точно будет под контролем.</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АЭЛИТА</a:t>
            </a:r>
            <a:r>
              <a:rPr lang="ru-RU" sz="1800" dirty="0" smtClean="0">
                <a:solidFill>
                  <a:schemeClr val="bg1"/>
                </a:solidFill>
                <a:latin typeface="Times New Roman" pitchFamily="18" charset="0"/>
                <a:cs typeface="Times New Roman" pitchFamily="18" charset="0"/>
              </a:rPr>
              <a:t>: Это нечестно! Смотрите! Мои ученики проделали столько работы и...</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ХОР</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Это нечестно! Это нечестно! Это нечестно!</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 Ну... тогда ладно. Выберем послов. Меня и ещё кого-нибудь.</a:t>
            </a: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CHOIR: </a:t>
            </a:r>
            <a:r>
              <a:rPr lang="en-GB" sz="1800" dirty="0" smtClean="0">
                <a:solidFill>
                  <a:schemeClr val="bg1"/>
                </a:solidFill>
                <a:latin typeface="Times New Roman" pitchFamily="18" charset="0"/>
                <a:cs typeface="Times New Roman" pitchFamily="18" charset="0"/>
              </a:rPr>
              <a:t>Who are the envoys? Who are the envoys?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From the end of the Universe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We send our representatives with greetings to Earth!</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Who are the envoys? Who are the envoys?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The Earth journey is a miracle! Let’s have a party!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Who are the envoys? Who are the envoys?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We want to get to know and learn from people,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We are on our way now, all of us!</a:t>
            </a:r>
          </a:p>
          <a:p>
            <a:pPr fontAlgn="base">
              <a:buNone/>
            </a:pPr>
            <a:endParaRPr lang="en-GB"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ХОР</a:t>
            </a:r>
            <a:r>
              <a:rPr lang="ru-RU" sz="1800" dirty="0" smtClean="0">
                <a:solidFill>
                  <a:schemeClr val="bg1"/>
                </a:solidFill>
                <a:latin typeface="Times New Roman" pitchFamily="18" charset="0"/>
                <a:cs typeface="Times New Roman" pitchFamily="18" charset="0"/>
              </a:rPr>
              <a:t>:</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Кто послы? </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Кто послы? </a:t>
            </a:r>
            <a:endParaRPr lang="en-US"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Из всех космоса дальних краёв</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отправляйтесь с пожеланием здоровья землянам!</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Кто послы? </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Кто послы? </a:t>
            </a:r>
            <a:endParaRPr lang="en-US"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Путешествие  —   это праздник и чудо!</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Кто послы? </a:t>
            </a:r>
            <a:r>
              <a:rPr lang="en-US"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Кто послы? </a:t>
            </a:r>
            <a:endParaRPr lang="en-US"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Хотим мы поближе людей узнать,</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в дорогу сейчас же отправим мы рать!</a:t>
            </a:r>
            <a:endParaRPr lang="et-EE" sz="1800" dirty="0" smtClean="0">
              <a:solidFill>
                <a:schemeClr val="bg1"/>
              </a:solidFill>
              <a:latin typeface="Times New Roman" pitchFamily="18" charset="0"/>
              <a:cs typeface="Times New Roman" pitchFamily="18" charset="0"/>
            </a:endParaRPr>
          </a:p>
          <a:p>
            <a:pPr fontAlgn="base">
              <a:buNone/>
            </a:pP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lgn="ctr">
              <a:buNone/>
            </a:pPr>
            <a:endParaRPr lang="en-US" sz="2400" b="1" dirty="0" smtClean="0">
              <a:solidFill>
                <a:schemeClr val="bg1"/>
              </a:solidFill>
              <a:latin typeface="Times New Roman" pitchFamily="18" charset="0"/>
              <a:cs typeface="Times New Roman" pitchFamily="18" charset="0"/>
            </a:endParaRPr>
          </a:p>
          <a:p>
            <a:pPr algn="ctr">
              <a:buNone/>
            </a:pPr>
            <a:endParaRPr lang="en-US" sz="2400" b="1" dirty="0" smtClean="0">
              <a:solidFill>
                <a:schemeClr val="bg1"/>
              </a:solidFill>
              <a:latin typeface="Times New Roman" pitchFamily="18" charset="0"/>
              <a:cs typeface="Times New Roman" pitchFamily="18" charset="0"/>
            </a:endParaRPr>
          </a:p>
          <a:p>
            <a:pPr algn="ctr">
              <a:buNone/>
            </a:pPr>
            <a:r>
              <a:rPr lang="ru-RU" sz="2400" b="1" dirty="0" smtClean="0">
                <a:solidFill>
                  <a:schemeClr val="bg1"/>
                </a:solidFill>
                <a:latin typeface="Times New Roman" pitchFamily="18" charset="0"/>
                <a:cs typeface="Times New Roman" pitchFamily="18" charset="0"/>
              </a:rPr>
              <a:t>ХОР</a:t>
            </a:r>
            <a:r>
              <a:rPr lang="ru-RU"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Подготовьте скорей делегацию,</a:t>
            </a:r>
            <a:endParaRPr lang="et-EE" sz="2400" dirty="0" smtClean="0">
              <a:solidFill>
                <a:schemeClr val="bg1"/>
              </a:solidFill>
              <a:latin typeface="Times New Roman" pitchFamily="18" charset="0"/>
              <a:cs typeface="Times New Roman" pitchFamily="18" charset="0"/>
            </a:endParaRPr>
          </a:p>
          <a:p>
            <a:pPr algn="ctr">
              <a:buNone/>
            </a:pPr>
            <a:r>
              <a:rPr lang="ru-RU" sz="2400" dirty="0" smtClean="0">
                <a:solidFill>
                  <a:schemeClr val="bg1"/>
                </a:solidFill>
                <a:latin typeface="Times New Roman" pitchFamily="18" charset="0"/>
                <a:cs typeface="Times New Roman" pitchFamily="18" charset="0"/>
              </a:rPr>
              <a:t>в путь отправим новую генерацию!</a:t>
            </a:r>
            <a:endParaRPr lang="et-EE" sz="2400" dirty="0" smtClean="0">
              <a:solidFill>
                <a:schemeClr val="bg1"/>
              </a:solidFill>
              <a:latin typeface="Times New Roman" pitchFamily="18" charset="0"/>
              <a:cs typeface="Times New Roman" pitchFamily="18" charset="0"/>
            </a:endParaRPr>
          </a:p>
          <a:p>
            <a:pPr algn="ctr">
              <a:buNone/>
            </a:pPr>
            <a:r>
              <a:rPr lang="ru-RU" sz="2400" b="1" dirty="0" smtClean="0">
                <a:solidFill>
                  <a:schemeClr val="bg1"/>
                </a:solidFill>
                <a:latin typeface="Times New Roman" pitchFamily="18" charset="0"/>
                <a:cs typeface="Times New Roman" pitchFamily="18" charset="0"/>
              </a:rPr>
              <a:t>АЭЛИТА</a:t>
            </a:r>
            <a:r>
              <a:rPr lang="ru-RU"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Да! Мы все поедем, да-да!</a:t>
            </a:r>
            <a:endParaRPr lang="et-EE" sz="2400" dirty="0" smtClean="0">
              <a:solidFill>
                <a:schemeClr val="bg1"/>
              </a:solidFill>
              <a:latin typeface="Times New Roman" pitchFamily="18" charset="0"/>
              <a:cs typeface="Times New Roman" pitchFamily="18" charset="0"/>
            </a:endParaRPr>
          </a:p>
          <a:p>
            <a:pPr algn="ctr">
              <a:buNone/>
            </a:pPr>
            <a:r>
              <a:rPr lang="ru-RU" sz="2400" b="1" dirty="0" smtClean="0">
                <a:solidFill>
                  <a:schemeClr val="bg1"/>
                </a:solidFill>
                <a:latin typeface="Times New Roman" pitchFamily="18" charset="0"/>
                <a:cs typeface="Times New Roman" pitchFamily="18" charset="0"/>
              </a:rPr>
              <a:t>СИНГА, РАМАЙ, ВИГУРЕТ и ЭЛЛЕЛЕ</a:t>
            </a:r>
            <a:r>
              <a:rPr lang="ru-RU"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Да-да!</a:t>
            </a:r>
            <a:endParaRPr lang="en-US" sz="2400" dirty="0" smtClean="0">
              <a:solidFill>
                <a:schemeClr val="bg1"/>
              </a:solidFill>
              <a:latin typeface="Times New Roman" pitchFamily="18" charset="0"/>
              <a:cs typeface="Times New Roman" pitchFamily="18" charset="0"/>
            </a:endParaRPr>
          </a:p>
          <a:p>
            <a:pPr algn="ctr">
              <a:buNone/>
            </a:pPr>
            <a:endParaRPr lang="en-US" sz="2400" dirty="0" smtClean="0">
              <a:solidFill>
                <a:schemeClr val="bg1"/>
              </a:solidFill>
              <a:latin typeface="Times New Roman" pitchFamily="18" charset="0"/>
              <a:cs typeface="Times New Roman" pitchFamily="18" charset="0"/>
            </a:endParaRPr>
          </a:p>
          <a:p>
            <a:pPr algn="ctr" fontAlgn="base">
              <a:buNone/>
            </a:pPr>
            <a:r>
              <a:rPr lang="en-GB" sz="2400" b="1" dirty="0" smtClean="0">
                <a:solidFill>
                  <a:schemeClr val="bg1"/>
                </a:solidFill>
                <a:latin typeface="Times New Roman" pitchFamily="18" charset="0"/>
                <a:cs typeface="Times New Roman" pitchFamily="18" charset="0"/>
              </a:rPr>
              <a:t>CHOIR</a:t>
            </a:r>
            <a:r>
              <a:rPr lang="en-GB" sz="2400" dirty="0" smtClean="0">
                <a:solidFill>
                  <a:schemeClr val="bg1"/>
                </a:solidFill>
                <a:latin typeface="Times New Roman" pitchFamily="18" charset="0"/>
                <a:cs typeface="Times New Roman" pitchFamily="18" charset="0"/>
              </a:rPr>
              <a:t>: Get ready delegation! </a:t>
            </a:r>
            <a:endParaRPr lang="et-EE" sz="2400" dirty="0" smtClean="0">
              <a:solidFill>
                <a:schemeClr val="bg1"/>
              </a:solidFill>
              <a:latin typeface="Times New Roman" pitchFamily="18" charset="0"/>
              <a:cs typeface="Times New Roman" pitchFamily="18" charset="0"/>
            </a:endParaRPr>
          </a:p>
          <a:p>
            <a:pPr algn="ctr" fontAlgn="base">
              <a:buNone/>
            </a:pPr>
            <a:r>
              <a:rPr lang="en-GB" sz="2400" dirty="0" smtClean="0">
                <a:solidFill>
                  <a:schemeClr val="bg1"/>
                </a:solidFill>
                <a:latin typeface="Times New Roman" pitchFamily="18" charset="0"/>
                <a:cs typeface="Times New Roman" pitchFamily="18" charset="0"/>
              </a:rPr>
              <a:t>A new generation is on its way!</a:t>
            </a:r>
            <a:endParaRPr lang="et-EE" sz="2400" dirty="0" smtClean="0">
              <a:solidFill>
                <a:schemeClr val="bg1"/>
              </a:solidFill>
              <a:latin typeface="Times New Roman" pitchFamily="18" charset="0"/>
              <a:cs typeface="Times New Roman" pitchFamily="18" charset="0"/>
            </a:endParaRPr>
          </a:p>
          <a:p>
            <a:pPr algn="ctr" fontAlgn="base">
              <a:buNone/>
            </a:pPr>
            <a:r>
              <a:rPr lang="en-GB" sz="2400" b="1" dirty="0" smtClean="0">
                <a:solidFill>
                  <a:schemeClr val="bg1"/>
                </a:solidFill>
                <a:latin typeface="Times New Roman" pitchFamily="18" charset="0"/>
                <a:cs typeface="Times New Roman" pitchFamily="18" charset="0"/>
              </a:rPr>
              <a:t>AELITA</a:t>
            </a:r>
            <a:r>
              <a:rPr lang="en-GB" sz="2400" dirty="0" smtClean="0">
                <a:solidFill>
                  <a:schemeClr val="bg1"/>
                </a:solidFill>
                <a:latin typeface="Times New Roman" pitchFamily="18" charset="0"/>
                <a:cs typeface="Times New Roman" pitchFamily="18" charset="0"/>
              </a:rPr>
              <a:t>: Yes! And we’re all going, yeah, yeah!</a:t>
            </a:r>
            <a:endParaRPr lang="et-EE" sz="2400" dirty="0" smtClean="0">
              <a:solidFill>
                <a:schemeClr val="bg1"/>
              </a:solidFill>
              <a:latin typeface="Times New Roman" pitchFamily="18" charset="0"/>
              <a:cs typeface="Times New Roman" pitchFamily="18" charset="0"/>
            </a:endParaRPr>
          </a:p>
          <a:p>
            <a:pPr algn="ctr" fontAlgn="base">
              <a:buNone/>
            </a:pPr>
            <a:r>
              <a:rPr lang="en-GB" sz="2400" dirty="0" smtClean="0">
                <a:solidFill>
                  <a:schemeClr val="bg1"/>
                </a:solidFill>
                <a:latin typeface="Times New Roman" pitchFamily="18" charset="0"/>
                <a:cs typeface="Times New Roman" pitchFamily="18" charset="0"/>
              </a:rPr>
              <a:t> </a:t>
            </a:r>
            <a:r>
              <a:rPr lang="en-GB" sz="2400" b="1" dirty="0" smtClean="0">
                <a:solidFill>
                  <a:schemeClr val="bg1"/>
                </a:solidFill>
                <a:latin typeface="Times New Roman" pitchFamily="18" charset="0"/>
                <a:cs typeface="Times New Roman" pitchFamily="18" charset="0"/>
              </a:rPr>
              <a:t>SINGA</a:t>
            </a:r>
            <a:r>
              <a:rPr lang="en-GB" sz="2400" dirty="0" smtClean="0">
                <a:solidFill>
                  <a:schemeClr val="bg1"/>
                </a:solidFill>
                <a:latin typeface="Times New Roman" pitchFamily="18" charset="0"/>
                <a:cs typeface="Times New Roman" pitchFamily="18" charset="0"/>
              </a:rPr>
              <a:t>, </a:t>
            </a:r>
            <a:r>
              <a:rPr lang="en-GB" sz="2400" b="1" dirty="0" smtClean="0">
                <a:solidFill>
                  <a:schemeClr val="bg1"/>
                </a:solidFill>
                <a:latin typeface="Times New Roman" pitchFamily="18" charset="0"/>
                <a:cs typeface="Times New Roman" pitchFamily="18" charset="0"/>
              </a:rPr>
              <a:t>RAMAI</a:t>
            </a:r>
            <a:r>
              <a:rPr lang="en-GB" sz="2400" dirty="0" smtClean="0">
                <a:solidFill>
                  <a:schemeClr val="bg1"/>
                </a:solidFill>
                <a:latin typeface="Times New Roman" pitchFamily="18" charset="0"/>
                <a:cs typeface="Times New Roman" pitchFamily="18" charset="0"/>
              </a:rPr>
              <a:t>, </a:t>
            </a:r>
            <a:r>
              <a:rPr lang="en-GB" sz="2400" b="1" dirty="0" smtClean="0">
                <a:solidFill>
                  <a:schemeClr val="bg1"/>
                </a:solidFill>
                <a:latin typeface="Times New Roman" pitchFamily="18" charset="0"/>
                <a:cs typeface="Times New Roman" pitchFamily="18" charset="0"/>
              </a:rPr>
              <a:t>VIGURET</a:t>
            </a:r>
            <a:r>
              <a:rPr lang="en-GB" sz="2400" dirty="0" smtClean="0">
                <a:solidFill>
                  <a:schemeClr val="bg1"/>
                </a:solidFill>
                <a:latin typeface="Times New Roman" pitchFamily="18" charset="0"/>
                <a:cs typeface="Times New Roman" pitchFamily="18" charset="0"/>
              </a:rPr>
              <a:t> and </a:t>
            </a:r>
            <a:r>
              <a:rPr lang="en-GB" sz="2400" b="1" dirty="0" smtClean="0">
                <a:solidFill>
                  <a:schemeClr val="bg1"/>
                </a:solidFill>
                <a:latin typeface="Times New Roman" pitchFamily="18" charset="0"/>
                <a:cs typeface="Times New Roman" pitchFamily="18" charset="0"/>
              </a:rPr>
              <a:t>ELLELLE</a:t>
            </a:r>
            <a:r>
              <a:rPr lang="en-GB" sz="2400" dirty="0" smtClean="0">
                <a:solidFill>
                  <a:schemeClr val="bg1"/>
                </a:solidFill>
                <a:latin typeface="Times New Roman" pitchFamily="18" charset="0"/>
                <a:cs typeface="Times New Roman" pitchFamily="18" charset="0"/>
              </a:rPr>
              <a:t>: Yeah, yeah!</a:t>
            </a:r>
            <a:endParaRPr lang="et-EE" sz="2400" dirty="0" smtClean="0">
              <a:solidFill>
                <a:schemeClr val="bg1"/>
              </a:solidFill>
              <a:latin typeface="Times New Roman" pitchFamily="18" charset="0"/>
              <a:cs typeface="Times New Roman" pitchFamily="18" charset="0"/>
            </a:endParaRPr>
          </a:p>
          <a:p>
            <a:pPr algn="ctr" fontAlgn="base"/>
            <a:endParaRPr lang="et-EE" sz="2400" dirty="0" smtClean="0">
              <a:solidFill>
                <a:schemeClr val="bg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lgn="ctr">
              <a:buNone/>
            </a:pPr>
            <a:endParaRPr lang="en-US" sz="2400" b="1" dirty="0" smtClean="0">
              <a:solidFill>
                <a:schemeClr val="bg1"/>
              </a:solidFill>
              <a:latin typeface="Times New Roman" pitchFamily="18" charset="0"/>
              <a:cs typeface="Times New Roman" pitchFamily="18" charset="0"/>
            </a:endParaRPr>
          </a:p>
          <a:p>
            <a:pPr algn="ctr">
              <a:buNone/>
            </a:pPr>
            <a:r>
              <a:rPr lang="ru-RU" sz="2400" b="1" dirty="0" smtClean="0">
                <a:solidFill>
                  <a:schemeClr val="bg1"/>
                </a:solidFill>
                <a:latin typeface="Times New Roman" pitchFamily="18" charset="0"/>
                <a:cs typeface="Times New Roman" pitchFamily="18" charset="0"/>
              </a:rPr>
              <a:t>ХОР</a:t>
            </a:r>
            <a:r>
              <a:rPr lang="ru-RU"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Дорогу молодым,</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наши звезды они,</a:t>
            </a:r>
            <a:endParaRPr lang="et-EE" sz="2400" dirty="0" smtClean="0">
              <a:solidFill>
                <a:schemeClr val="bg1"/>
              </a:solidFill>
              <a:latin typeface="Times New Roman" pitchFamily="18" charset="0"/>
              <a:cs typeface="Times New Roman" pitchFamily="18" charset="0"/>
            </a:endParaRPr>
          </a:p>
          <a:p>
            <a:pPr algn="ctr">
              <a:buNone/>
            </a:pPr>
            <a:r>
              <a:rPr lang="ru-RU" sz="2400" dirty="0" smtClean="0">
                <a:solidFill>
                  <a:schemeClr val="bg1"/>
                </a:solidFill>
                <a:latin typeface="Times New Roman" pitchFamily="18" charset="0"/>
                <a:cs typeface="Times New Roman" pitchFamily="18" charset="0"/>
              </a:rPr>
              <a:t>от нас принимают,</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что было и будет,</a:t>
            </a:r>
            <a:endParaRPr lang="et-EE" sz="2400" dirty="0" smtClean="0">
              <a:solidFill>
                <a:schemeClr val="bg1"/>
              </a:solidFill>
              <a:latin typeface="Times New Roman" pitchFamily="18" charset="0"/>
              <a:cs typeface="Times New Roman" pitchFamily="18" charset="0"/>
            </a:endParaRPr>
          </a:p>
          <a:p>
            <a:pPr algn="ctr">
              <a:buNone/>
            </a:pPr>
            <a:r>
              <a:rPr lang="ru-RU" sz="2400" dirty="0" smtClean="0">
                <a:solidFill>
                  <a:schemeClr val="bg1"/>
                </a:solidFill>
                <a:latin typeface="Times New Roman" pitchFamily="18" charset="0"/>
                <a:cs typeface="Times New Roman" pitchFamily="18" charset="0"/>
              </a:rPr>
              <a:t>сердца их пылают</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мечтами о чуде,</a:t>
            </a:r>
            <a:r>
              <a:rPr lang="en-US" sz="2400" dirty="0" smtClean="0">
                <a:solidFill>
                  <a:schemeClr val="bg1"/>
                </a:solidFill>
                <a:latin typeface="Times New Roman" pitchFamily="18" charset="0"/>
                <a:cs typeface="Times New Roman" pitchFamily="18" charset="0"/>
              </a:rPr>
              <a:t> </a:t>
            </a:r>
          </a:p>
          <a:p>
            <a:pPr algn="ctr">
              <a:buNone/>
            </a:pPr>
            <a:r>
              <a:rPr lang="ru-RU" sz="2400" dirty="0" smtClean="0">
                <a:solidFill>
                  <a:schemeClr val="bg1"/>
                </a:solidFill>
                <a:latin typeface="Times New Roman" pitchFamily="18" charset="0"/>
                <a:cs typeface="Times New Roman" pitchFamily="18" charset="0"/>
              </a:rPr>
              <a:t>повсюду радость</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способны видеть они!</a:t>
            </a:r>
            <a:endParaRPr lang="et-EE" sz="2400" dirty="0" smtClean="0">
              <a:solidFill>
                <a:schemeClr val="bg1"/>
              </a:solidFill>
              <a:latin typeface="Times New Roman" pitchFamily="18" charset="0"/>
              <a:cs typeface="Times New Roman" pitchFamily="18" charset="0"/>
            </a:endParaRPr>
          </a:p>
          <a:p>
            <a:pPr algn="ctr">
              <a:buNone/>
            </a:pPr>
            <a:r>
              <a:rPr lang="ru-RU" sz="2400" b="1" dirty="0" smtClean="0">
                <a:solidFill>
                  <a:schemeClr val="bg1"/>
                </a:solidFill>
                <a:latin typeface="Times New Roman" pitchFamily="18" charset="0"/>
                <a:cs typeface="Times New Roman" pitchFamily="18" charset="0"/>
              </a:rPr>
              <a:t>АЭЛИТА</a:t>
            </a:r>
            <a:r>
              <a:rPr lang="ru-RU"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В дорогу! Быстрее в дорогу</a:t>
            </a:r>
            <a:endParaRPr lang="en-US" sz="2400" dirty="0" smtClean="0">
              <a:solidFill>
                <a:schemeClr val="bg1"/>
              </a:solidFill>
              <a:latin typeface="Times New Roman" pitchFamily="18" charset="0"/>
              <a:cs typeface="Times New Roman" pitchFamily="18" charset="0"/>
            </a:endParaRPr>
          </a:p>
          <a:p>
            <a:pPr algn="ctr">
              <a:buNone/>
            </a:pPr>
            <a:endParaRPr lang="en-US" sz="2400" dirty="0" smtClean="0">
              <a:solidFill>
                <a:schemeClr val="bg1"/>
              </a:solidFill>
              <a:latin typeface="Times New Roman" pitchFamily="18" charset="0"/>
              <a:cs typeface="Times New Roman" pitchFamily="18" charset="0"/>
            </a:endParaRPr>
          </a:p>
          <a:p>
            <a:pPr algn="ctr" fontAlgn="base">
              <a:buNone/>
            </a:pPr>
            <a:r>
              <a:rPr lang="en-GB" sz="2400" b="1" dirty="0" smtClean="0">
                <a:solidFill>
                  <a:schemeClr val="bg1"/>
                </a:solidFill>
                <a:latin typeface="Times New Roman" pitchFamily="18" charset="0"/>
                <a:cs typeface="Times New Roman" pitchFamily="18" charset="0"/>
              </a:rPr>
              <a:t>CHOIR</a:t>
            </a:r>
            <a:r>
              <a:rPr lang="en-GB" sz="2400" dirty="0" smtClean="0">
                <a:solidFill>
                  <a:schemeClr val="bg1"/>
                </a:solidFill>
                <a:latin typeface="Times New Roman" pitchFamily="18" charset="0"/>
                <a:cs typeface="Times New Roman" pitchFamily="18" charset="0"/>
              </a:rPr>
              <a:t>: On your way, young people! </a:t>
            </a:r>
            <a:endParaRPr lang="et-EE" sz="2400" dirty="0" smtClean="0">
              <a:solidFill>
                <a:schemeClr val="bg1"/>
              </a:solidFill>
              <a:latin typeface="Times New Roman" pitchFamily="18" charset="0"/>
              <a:cs typeface="Times New Roman" pitchFamily="18" charset="0"/>
            </a:endParaRPr>
          </a:p>
          <a:p>
            <a:pPr algn="ctr" fontAlgn="base">
              <a:buNone/>
            </a:pPr>
            <a:r>
              <a:rPr lang="en-GB" sz="2400" dirty="0" smtClean="0">
                <a:solidFill>
                  <a:schemeClr val="bg1"/>
                </a:solidFill>
                <a:latin typeface="Times New Roman" pitchFamily="18" charset="0"/>
                <a:cs typeface="Times New Roman" pitchFamily="18" charset="0"/>
              </a:rPr>
              <a:t> Our heroes are those, who will take over from us </a:t>
            </a:r>
          </a:p>
          <a:p>
            <a:pPr algn="ctr" fontAlgn="base">
              <a:buNone/>
            </a:pPr>
            <a:r>
              <a:rPr lang="en-GB" sz="2400" dirty="0" smtClean="0">
                <a:solidFill>
                  <a:schemeClr val="bg1"/>
                </a:solidFill>
                <a:latin typeface="Times New Roman" pitchFamily="18" charset="0"/>
                <a:cs typeface="Times New Roman" pitchFamily="18" charset="0"/>
              </a:rPr>
              <a:t>Everything there is and that which is to come </a:t>
            </a:r>
            <a:endParaRPr lang="et-EE" sz="2400" dirty="0" smtClean="0">
              <a:solidFill>
                <a:schemeClr val="bg1"/>
              </a:solidFill>
              <a:latin typeface="Times New Roman" pitchFamily="18" charset="0"/>
              <a:cs typeface="Times New Roman" pitchFamily="18" charset="0"/>
            </a:endParaRPr>
          </a:p>
          <a:p>
            <a:pPr algn="ctr" fontAlgn="base">
              <a:buNone/>
            </a:pPr>
            <a:r>
              <a:rPr lang="en-GB" sz="2400" dirty="0" smtClean="0">
                <a:solidFill>
                  <a:schemeClr val="bg1"/>
                </a:solidFill>
                <a:latin typeface="Times New Roman" pitchFamily="18" charset="0"/>
                <a:cs typeface="Times New Roman" pitchFamily="18" charset="0"/>
              </a:rPr>
              <a:t>In whose hearts burn the will to accomplish miracles </a:t>
            </a:r>
          </a:p>
          <a:p>
            <a:pPr algn="ctr" fontAlgn="base">
              <a:buNone/>
            </a:pPr>
            <a:r>
              <a:rPr lang="en-GB" sz="2400" dirty="0" smtClean="0">
                <a:solidFill>
                  <a:schemeClr val="bg1"/>
                </a:solidFill>
                <a:latin typeface="Times New Roman" pitchFamily="18" charset="0"/>
                <a:cs typeface="Times New Roman" pitchFamily="18" charset="0"/>
              </a:rPr>
              <a:t>The will to recognise! Joy everywhere!</a:t>
            </a:r>
          </a:p>
          <a:p>
            <a:pPr algn="ctr" fontAlgn="base">
              <a:buNone/>
            </a:pPr>
            <a:r>
              <a:rPr lang="en-GB" sz="2400" b="1" dirty="0" smtClean="0">
                <a:solidFill>
                  <a:schemeClr val="bg1"/>
                </a:solidFill>
                <a:latin typeface="Times New Roman" pitchFamily="18" charset="0"/>
                <a:cs typeface="Times New Roman" pitchFamily="18" charset="0"/>
              </a:rPr>
              <a:t>AELITA</a:t>
            </a:r>
            <a:r>
              <a:rPr lang="en-GB" sz="2400" dirty="0" smtClean="0">
                <a:solidFill>
                  <a:schemeClr val="bg1"/>
                </a:solidFill>
                <a:latin typeface="Times New Roman" pitchFamily="18" charset="0"/>
                <a:cs typeface="Times New Roman" pitchFamily="18" charset="0"/>
              </a:rPr>
              <a:t>: We’re on our way! Let’s go!</a:t>
            </a:r>
            <a:endParaRPr lang="et-EE" sz="2400" dirty="0" smtClean="0">
              <a:solidFill>
                <a:schemeClr val="bg1"/>
              </a:solidFill>
              <a:latin typeface="Times New Roman" pitchFamily="18" charset="0"/>
              <a:cs typeface="Times New Roman" pitchFamily="18" charset="0"/>
            </a:endParaRPr>
          </a:p>
          <a:p>
            <a:pPr fontAlgn="base">
              <a:buNone/>
            </a:pPr>
            <a:endParaRPr lang="et-EE" sz="2400" dirty="0" smtClean="0">
              <a:solidFill>
                <a:schemeClr val="bg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ru-RU" sz="1700" b="1" dirty="0" smtClean="0">
                <a:solidFill>
                  <a:schemeClr val="bg1"/>
                </a:solidFill>
                <a:latin typeface="Times New Roman" pitchFamily="18" charset="0"/>
                <a:cs typeface="Times New Roman" pitchFamily="18" charset="0"/>
              </a:rPr>
              <a:t>ТАНЯ</a:t>
            </a:r>
            <a:r>
              <a:rPr lang="ru-RU" sz="1700" dirty="0" smtClean="0">
                <a:solidFill>
                  <a:schemeClr val="bg1"/>
                </a:solidFill>
                <a:latin typeface="Times New Roman" pitchFamily="18" charset="0"/>
                <a:cs typeface="Times New Roman" pitchFamily="18" charset="0"/>
              </a:rPr>
              <a:t>:</a:t>
            </a:r>
            <a:r>
              <a:rPr lang="et-EE" sz="1700" dirty="0" smtClean="0">
                <a:solidFill>
                  <a:schemeClr val="bg1"/>
                </a:solidFill>
                <a:latin typeface="Times New Roman" pitchFamily="18" charset="0"/>
                <a:cs typeface="Times New Roman" pitchFamily="18" charset="0"/>
              </a:rPr>
              <a:t> </a:t>
            </a:r>
            <a:r>
              <a:rPr lang="ru-RU" sz="1700" dirty="0" smtClean="0">
                <a:solidFill>
                  <a:schemeClr val="bg1"/>
                </a:solidFill>
                <a:latin typeface="Times New Roman" pitchFamily="18" charset="0"/>
                <a:cs typeface="Times New Roman" pitchFamily="18" charset="0"/>
              </a:rPr>
              <a:t>Быть может там в звездной дали планирует кто-то полет на нашу Землю родную.</a:t>
            </a:r>
            <a:endParaRPr lang="et-EE" sz="1700" dirty="0" smtClean="0">
              <a:solidFill>
                <a:schemeClr val="bg1"/>
              </a:solidFill>
              <a:latin typeface="Times New Roman" pitchFamily="18" charset="0"/>
              <a:cs typeface="Times New Roman" pitchFamily="18" charset="0"/>
            </a:endParaRPr>
          </a:p>
          <a:p>
            <a:pPr>
              <a:buNone/>
            </a:pPr>
            <a:r>
              <a:rPr lang="ru-RU" sz="1700" b="1" dirty="0" smtClean="0">
                <a:solidFill>
                  <a:schemeClr val="bg1"/>
                </a:solidFill>
                <a:latin typeface="Times New Roman" pitchFamily="18" charset="0"/>
                <a:cs typeface="Times New Roman" pitchFamily="18" charset="0"/>
              </a:rPr>
              <a:t>КАЯР</a:t>
            </a:r>
            <a:r>
              <a:rPr lang="ru-RU" sz="1700" dirty="0" smtClean="0">
                <a:solidFill>
                  <a:schemeClr val="bg1"/>
                </a:solidFill>
                <a:latin typeface="Times New Roman" pitchFamily="18" charset="0"/>
                <a:cs typeface="Times New Roman" pitchFamily="18" charset="0"/>
              </a:rPr>
              <a:t>:</a:t>
            </a:r>
            <a:r>
              <a:rPr lang="et-EE" sz="1700" dirty="0" smtClean="0">
                <a:solidFill>
                  <a:schemeClr val="bg1"/>
                </a:solidFill>
                <a:latin typeface="Times New Roman" pitchFamily="18" charset="0"/>
                <a:cs typeface="Times New Roman" pitchFamily="18" charset="0"/>
              </a:rPr>
              <a:t> </a:t>
            </a:r>
            <a:r>
              <a:rPr lang="ru-RU" sz="1700" dirty="0" smtClean="0">
                <a:solidFill>
                  <a:schemeClr val="bg1"/>
                </a:solidFill>
                <a:latin typeface="Times New Roman" pitchFamily="18" charset="0"/>
                <a:cs typeface="Times New Roman" pitchFamily="18" charset="0"/>
              </a:rPr>
              <a:t>Быть может </a:t>
            </a:r>
            <a:r>
              <a:rPr lang="et-EE" sz="1700" dirty="0">
                <a:solidFill>
                  <a:schemeClr val="bg1"/>
                </a:solidFill>
                <a:latin typeface="Times New Roman" pitchFamily="18" charset="0"/>
                <a:cs typeface="Times New Roman" pitchFamily="18" charset="0"/>
              </a:rPr>
              <a:t> </a:t>
            </a:r>
            <a:r>
              <a:rPr lang="ru-RU" sz="1700" dirty="0" smtClean="0">
                <a:solidFill>
                  <a:schemeClr val="bg1"/>
                </a:solidFill>
                <a:latin typeface="Times New Roman" pitchFamily="18" charset="0"/>
                <a:cs typeface="Times New Roman" pitchFamily="18" charset="0"/>
              </a:rPr>
              <a:t>в обсерватории Тыравере, где-то кто-то прямо сейчас хочет получить контакт с Землёй</a:t>
            </a:r>
            <a:endParaRPr lang="et-EE" sz="1700" dirty="0" smtClean="0">
              <a:solidFill>
                <a:schemeClr val="bg1"/>
              </a:solidFill>
              <a:latin typeface="Times New Roman" pitchFamily="18" charset="0"/>
              <a:cs typeface="Times New Roman" pitchFamily="18" charset="0"/>
            </a:endParaRPr>
          </a:p>
          <a:p>
            <a:pPr fontAlgn="base"/>
            <a:endParaRPr lang="et-EE" sz="1700" dirty="0" smtClean="0">
              <a:solidFill>
                <a:schemeClr val="bg1"/>
              </a:solidFill>
            </a:endParaRPr>
          </a:p>
          <a:p>
            <a:pPr fontAlgn="base">
              <a:buNone/>
            </a:pPr>
            <a:r>
              <a:rPr lang="en-GB" sz="1700" b="1" dirty="0">
                <a:solidFill>
                  <a:schemeClr val="bg1"/>
                </a:solidFill>
                <a:latin typeface="Times New Roman" pitchFamily="18" charset="0"/>
                <a:cs typeface="Times New Roman" pitchFamily="18" charset="0"/>
              </a:rPr>
              <a:t>KAJAR and TANJA</a:t>
            </a:r>
            <a:r>
              <a:rPr lang="en-GB" sz="1700" b="1" dirty="0" smtClean="0">
                <a:solidFill>
                  <a:schemeClr val="bg1"/>
                </a:solidFill>
                <a:latin typeface="Times New Roman" pitchFamily="18" charset="0"/>
                <a:cs typeface="Times New Roman" pitchFamily="18" charset="0"/>
              </a:rPr>
              <a:t>:</a:t>
            </a:r>
            <a:r>
              <a:rPr lang="ru-RU" sz="1700" dirty="0" smtClean="0">
                <a:solidFill>
                  <a:schemeClr val="bg1"/>
                </a:solidFill>
                <a:latin typeface="Times New Roman" pitchFamily="18" charset="0"/>
                <a:cs typeface="Times New Roman" pitchFamily="18" charset="0"/>
              </a:rPr>
              <a:t> </a:t>
            </a:r>
            <a:r>
              <a:rPr lang="en-GB" sz="1700" dirty="0" smtClean="0">
                <a:solidFill>
                  <a:schemeClr val="bg1"/>
                </a:solidFill>
                <a:latin typeface="Times New Roman" pitchFamily="18" charset="0"/>
                <a:cs typeface="Times New Roman" pitchFamily="18" charset="0"/>
              </a:rPr>
              <a:t>In </a:t>
            </a:r>
            <a:r>
              <a:rPr lang="en-GB" sz="1700" dirty="0" err="1">
                <a:solidFill>
                  <a:schemeClr val="bg1"/>
                </a:solidFill>
                <a:latin typeface="Times New Roman" pitchFamily="18" charset="0"/>
                <a:cs typeface="Times New Roman" pitchFamily="18" charset="0"/>
              </a:rPr>
              <a:t>Tõravere</a:t>
            </a:r>
            <a:r>
              <a:rPr lang="en-GB" sz="1700" dirty="0">
                <a:solidFill>
                  <a:schemeClr val="bg1"/>
                </a:solidFill>
                <a:latin typeface="Times New Roman" pitchFamily="18" charset="0"/>
                <a:cs typeface="Times New Roman" pitchFamily="18" charset="0"/>
              </a:rPr>
              <a:t> Observatory we wait </a:t>
            </a:r>
            <a:r>
              <a:rPr lang="en-GB" sz="1700" dirty="0" smtClean="0">
                <a:solidFill>
                  <a:schemeClr val="bg1"/>
                </a:solidFill>
                <a:latin typeface="Times New Roman" pitchFamily="18" charset="0"/>
                <a:cs typeface="Times New Roman" pitchFamily="18" charset="0"/>
              </a:rPr>
              <a:t>eagerly</a:t>
            </a:r>
            <a:r>
              <a:rPr lang="ru-RU" sz="1700" dirty="0" smtClean="0">
                <a:solidFill>
                  <a:schemeClr val="bg1"/>
                </a:solidFill>
                <a:latin typeface="Times New Roman" pitchFamily="18" charset="0"/>
                <a:cs typeface="Times New Roman" pitchFamily="18" charset="0"/>
              </a:rPr>
              <a:t> </a:t>
            </a:r>
            <a:r>
              <a:rPr lang="en-GB" sz="1700" dirty="0" smtClean="0">
                <a:solidFill>
                  <a:schemeClr val="bg1"/>
                </a:solidFill>
                <a:latin typeface="Times New Roman" pitchFamily="18" charset="0"/>
                <a:cs typeface="Times New Roman" pitchFamily="18" charset="0"/>
              </a:rPr>
              <a:t>for </a:t>
            </a:r>
            <a:r>
              <a:rPr lang="en-GB" sz="1700" dirty="0">
                <a:solidFill>
                  <a:schemeClr val="bg1"/>
                </a:solidFill>
                <a:latin typeface="Times New Roman" pitchFamily="18" charset="0"/>
                <a:cs typeface="Times New Roman" pitchFamily="18" charset="0"/>
              </a:rPr>
              <a:t>this someone to contact </a:t>
            </a:r>
            <a:r>
              <a:rPr lang="en-GB" sz="1700" dirty="0" smtClean="0">
                <a:solidFill>
                  <a:schemeClr val="bg1"/>
                </a:solidFill>
                <a:latin typeface="Times New Roman" pitchFamily="18" charset="0"/>
                <a:cs typeface="Times New Roman" pitchFamily="18" charset="0"/>
              </a:rPr>
              <a:t>Earth</a:t>
            </a:r>
            <a:endParaRPr lang="et-EE" sz="1700" dirty="0" smtClean="0">
              <a:solidFill>
                <a:schemeClr val="bg1"/>
              </a:solidFill>
              <a:latin typeface="Times New Roman" pitchFamily="18" charset="0"/>
              <a:cs typeface="Times New Roman" pitchFamily="18" charset="0"/>
            </a:endParaRPr>
          </a:p>
          <a:p>
            <a:pPr fontAlgn="base">
              <a:buNone/>
            </a:pPr>
            <a:endParaRPr lang="et-EE" sz="1700" dirty="0" smtClean="0">
              <a:solidFill>
                <a:schemeClr val="bg1"/>
              </a:solidFill>
              <a:latin typeface="Times New Roman" pitchFamily="18" charset="0"/>
              <a:cs typeface="Times New Roman" pitchFamily="18" charset="0"/>
            </a:endParaRPr>
          </a:p>
          <a:p>
            <a:pPr fontAlgn="base">
              <a:buNone/>
            </a:pPr>
            <a:r>
              <a:rPr lang="en-GB" sz="1700" b="1" dirty="0" smtClean="0">
                <a:solidFill>
                  <a:schemeClr val="bg1"/>
                </a:solidFill>
                <a:latin typeface="Times New Roman" pitchFamily="18" charset="0"/>
                <a:cs typeface="Times New Roman" pitchFamily="18" charset="0"/>
              </a:rPr>
              <a:t>LIISU </a:t>
            </a:r>
            <a:r>
              <a:rPr lang="en-GB" sz="1700" b="1" dirty="0">
                <a:solidFill>
                  <a:schemeClr val="bg1"/>
                </a:solidFill>
                <a:latin typeface="Times New Roman" pitchFamily="18" charset="0"/>
                <a:cs typeface="Times New Roman" pitchFamily="18" charset="0"/>
              </a:rPr>
              <a:t>(</a:t>
            </a:r>
            <a:r>
              <a:rPr lang="en-GB" sz="1700" b="1" i="1" dirty="0">
                <a:solidFill>
                  <a:schemeClr val="bg1"/>
                </a:solidFill>
                <a:latin typeface="Times New Roman" pitchFamily="18" charset="0"/>
                <a:cs typeface="Times New Roman" pitchFamily="18" charset="0"/>
              </a:rPr>
              <a:t>breathlessly</a:t>
            </a:r>
            <a:r>
              <a:rPr lang="en-GB" sz="1700" b="1" dirty="0">
                <a:solidFill>
                  <a:schemeClr val="bg1"/>
                </a:solidFill>
                <a:latin typeface="Times New Roman" pitchFamily="18" charset="0"/>
                <a:cs typeface="Times New Roman" pitchFamily="18" charset="0"/>
              </a:rPr>
              <a:t>): </a:t>
            </a:r>
            <a:r>
              <a:rPr lang="en-GB" sz="1700" b="1" dirty="0" err="1">
                <a:solidFill>
                  <a:schemeClr val="bg1"/>
                </a:solidFill>
                <a:latin typeface="Times New Roman" pitchFamily="18" charset="0"/>
                <a:cs typeface="Times New Roman" pitchFamily="18" charset="0"/>
              </a:rPr>
              <a:t>Kajar</a:t>
            </a:r>
            <a:r>
              <a:rPr lang="en-GB" sz="1700" b="1" dirty="0">
                <a:solidFill>
                  <a:schemeClr val="bg1"/>
                </a:solidFill>
                <a:latin typeface="Times New Roman" pitchFamily="18" charset="0"/>
                <a:cs typeface="Times New Roman" pitchFamily="18" charset="0"/>
              </a:rPr>
              <a:t>! </a:t>
            </a:r>
            <a:r>
              <a:rPr lang="en-GB" sz="1700" b="1" dirty="0" err="1">
                <a:solidFill>
                  <a:schemeClr val="bg1"/>
                </a:solidFill>
                <a:latin typeface="Times New Roman" pitchFamily="18" charset="0"/>
                <a:cs typeface="Times New Roman" pitchFamily="18" charset="0"/>
              </a:rPr>
              <a:t>Kajar</a:t>
            </a:r>
            <a:r>
              <a:rPr lang="en-GB" sz="1700" b="1" dirty="0">
                <a:solidFill>
                  <a:schemeClr val="bg1"/>
                </a:solidFill>
                <a:latin typeface="Times New Roman" pitchFamily="18" charset="0"/>
                <a:cs typeface="Times New Roman" pitchFamily="18" charset="0"/>
              </a:rPr>
              <a:t>! Give me your telescope please.</a:t>
            </a:r>
            <a:endParaRPr lang="et-EE" sz="1700" dirty="0">
              <a:solidFill>
                <a:schemeClr val="bg1"/>
              </a:solidFill>
              <a:latin typeface="Times New Roman" pitchFamily="18" charset="0"/>
              <a:cs typeface="Times New Roman" pitchFamily="18" charset="0"/>
            </a:endParaRPr>
          </a:p>
          <a:p>
            <a:pPr fontAlgn="base">
              <a:buNone/>
            </a:pPr>
            <a:r>
              <a:rPr lang="en-GB" sz="1700" b="1" dirty="0">
                <a:solidFill>
                  <a:schemeClr val="bg1"/>
                </a:solidFill>
                <a:latin typeface="Times New Roman" pitchFamily="18" charset="0"/>
                <a:cs typeface="Times New Roman" pitchFamily="18" charset="0"/>
              </a:rPr>
              <a:t>KAJAR: This isn’t a telescope, its a Wave-Catcher.</a:t>
            </a:r>
            <a:endParaRPr lang="et-EE" sz="1700" dirty="0">
              <a:solidFill>
                <a:schemeClr val="bg1"/>
              </a:solidFill>
              <a:latin typeface="Times New Roman" pitchFamily="18" charset="0"/>
              <a:cs typeface="Times New Roman" pitchFamily="18" charset="0"/>
            </a:endParaRPr>
          </a:p>
          <a:p>
            <a:pPr fontAlgn="base">
              <a:buNone/>
            </a:pPr>
            <a:r>
              <a:rPr lang="en-GB" sz="1700" b="1" dirty="0">
                <a:solidFill>
                  <a:schemeClr val="bg1"/>
                </a:solidFill>
                <a:latin typeface="Times New Roman" pitchFamily="18" charset="0"/>
                <a:cs typeface="Times New Roman" pitchFamily="18" charset="0"/>
              </a:rPr>
              <a:t>LIISU: A what? </a:t>
            </a:r>
            <a:endParaRPr lang="et-EE" sz="1700" dirty="0">
              <a:solidFill>
                <a:schemeClr val="bg1"/>
              </a:solidFill>
              <a:latin typeface="Times New Roman" pitchFamily="18" charset="0"/>
              <a:cs typeface="Times New Roman" pitchFamily="18" charset="0"/>
            </a:endParaRPr>
          </a:p>
          <a:p>
            <a:pPr fontAlgn="base">
              <a:buNone/>
            </a:pPr>
            <a:r>
              <a:rPr lang="en-GB" sz="1700" b="1" dirty="0">
                <a:solidFill>
                  <a:schemeClr val="bg1"/>
                </a:solidFill>
                <a:latin typeface="Times New Roman" pitchFamily="18" charset="0"/>
                <a:cs typeface="Times New Roman" pitchFamily="18" charset="0"/>
              </a:rPr>
              <a:t>KAJAR: A Wave-Catcher It gathers people’s thoughts and directs them into space.</a:t>
            </a:r>
            <a:endParaRPr lang="et-EE" sz="1700" dirty="0">
              <a:solidFill>
                <a:schemeClr val="bg1"/>
              </a:solidFill>
              <a:latin typeface="Times New Roman" pitchFamily="18" charset="0"/>
              <a:cs typeface="Times New Roman" pitchFamily="18" charset="0"/>
            </a:endParaRPr>
          </a:p>
          <a:p>
            <a:pPr fontAlgn="base">
              <a:buNone/>
            </a:pPr>
            <a:r>
              <a:rPr lang="en-GB" sz="1700" b="1" dirty="0">
                <a:solidFill>
                  <a:schemeClr val="bg1"/>
                </a:solidFill>
                <a:latin typeface="Times New Roman" pitchFamily="18" charset="0"/>
                <a:cs typeface="Times New Roman" pitchFamily="18" charset="0"/>
              </a:rPr>
              <a:t>LIISU: Why</a:t>
            </a:r>
            <a:r>
              <a:rPr lang="en-GB" sz="1700" b="1" dirty="0" smtClean="0">
                <a:solidFill>
                  <a:schemeClr val="bg1"/>
                </a:solidFill>
                <a:latin typeface="Times New Roman" pitchFamily="18" charset="0"/>
                <a:cs typeface="Times New Roman" pitchFamily="18" charset="0"/>
              </a:rPr>
              <a:t>?</a:t>
            </a:r>
            <a:endParaRPr lang="et-EE" sz="1700" b="1" dirty="0" smtClean="0">
              <a:solidFill>
                <a:schemeClr val="bg1"/>
              </a:solidFill>
              <a:latin typeface="Times New Roman" pitchFamily="18" charset="0"/>
              <a:cs typeface="Times New Roman" pitchFamily="18" charset="0"/>
            </a:endParaRPr>
          </a:p>
          <a:p>
            <a:pPr fontAlgn="base">
              <a:buNone/>
            </a:pPr>
            <a:endParaRPr lang="et-EE" sz="1700" b="1" dirty="0" smtClean="0">
              <a:solidFill>
                <a:schemeClr val="bg1"/>
              </a:solidFill>
              <a:latin typeface="Times New Roman" pitchFamily="18" charset="0"/>
              <a:cs typeface="Times New Roman" pitchFamily="18" charset="0"/>
            </a:endParaRPr>
          </a:p>
          <a:p>
            <a:pPr fontAlgn="base">
              <a:buNone/>
            </a:pPr>
            <a:r>
              <a:rPr lang="ru-RU" sz="1700" b="1" dirty="0" smtClean="0">
                <a:solidFill>
                  <a:schemeClr val="bg1"/>
                </a:solidFill>
                <a:latin typeface="Times New Roman" pitchFamily="18" charset="0"/>
                <a:cs typeface="Times New Roman" pitchFamily="18" charset="0"/>
              </a:rPr>
              <a:t>ЛИЗА (задыхаясь): Каяр! Каяр! Пусти меня на секунду к своему телескопу.</a:t>
            </a:r>
            <a:endParaRPr lang="et-EE" sz="1700" dirty="0" smtClean="0">
              <a:solidFill>
                <a:schemeClr val="bg1"/>
              </a:solidFill>
              <a:latin typeface="Times New Roman" pitchFamily="18" charset="0"/>
              <a:cs typeface="Times New Roman" pitchFamily="18" charset="0"/>
            </a:endParaRPr>
          </a:p>
          <a:p>
            <a:pPr>
              <a:buNone/>
            </a:pPr>
            <a:r>
              <a:rPr lang="ru-RU" sz="1700" b="1" dirty="0" smtClean="0">
                <a:solidFill>
                  <a:schemeClr val="bg1"/>
                </a:solidFill>
                <a:latin typeface="Times New Roman" pitchFamily="18" charset="0"/>
                <a:cs typeface="Times New Roman" pitchFamily="18" charset="0"/>
              </a:rPr>
              <a:t>КАЯР: </a:t>
            </a:r>
            <a:r>
              <a:rPr lang="et-EE" sz="1700" b="1" dirty="0" smtClean="0">
                <a:solidFill>
                  <a:schemeClr val="bg1"/>
                </a:solidFill>
                <a:latin typeface="Times New Roman" pitchFamily="18" charset="0"/>
                <a:cs typeface="Times New Roman" pitchFamily="18" charset="0"/>
              </a:rPr>
              <a:t> </a:t>
            </a:r>
            <a:r>
              <a:rPr lang="ru-RU" sz="1700" b="1" dirty="0" smtClean="0">
                <a:solidFill>
                  <a:schemeClr val="bg1"/>
                </a:solidFill>
                <a:latin typeface="Times New Roman" pitchFamily="18" charset="0"/>
                <a:cs typeface="Times New Roman" pitchFamily="18" charset="0"/>
              </a:rPr>
              <a:t>Это не телескоп, это волноуловитель.</a:t>
            </a:r>
            <a:endParaRPr lang="et-EE" sz="1700" dirty="0" smtClean="0">
              <a:solidFill>
                <a:schemeClr val="bg1"/>
              </a:solidFill>
              <a:latin typeface="Times New Roman" pitchFamily="18" charset="0"/>
              <a:cs typeface="Times New Roman" pitchFamily="18" charset="0"/>
            </a:endParaRPr>
          </a:p>
          <a:p>
            <a:pPr>
              <a:buNone/>
            </a:pPr>
            <a:r>
              <a:rPr lang="ru-RU" sz="1700" b="1" dirty="0" smtClean="0">
                <a:solidFill>
                  <a:schemeClr val="bg1"/>
                </a:solidFill>
                <a:latin typeface="Times New Roman" pitchFamily="18" charset="0"/>
                <a:cs typeface="Times New Roman" pitchFamily="18" charset="0"/>
              </a:rPr>
              <a:t>ЛИЗА: </a:t>
            </a:r>
            <a:r>
              <a:rPr lang="et-EE" sz="1700" b="1" dirty="0" smtClean="0">
                <a:solidFill>
                  <a:schemeClr val="bg1"/>
                </a:solidFill>
                <a:latin typeface="Times New Roman" pitchFamily="18" charset="0"/>
                <a:cs typeface="Times New Roman" pitchFamily="18" charset="0"/>
              </a:rPr>
              <a:t> </a:t>
            </a:r>
            <a:r>
              <a:rPr lang="ru-RU" sz="1700" b="1" dirty="0" smtClean="0">
                <a:solidFill>
                  <a:schemeClr val="bg1"/>
                </a:solidFill>
                <a:latin typeface="Times New Roman" pitchFamily="18" charset="0"/>
                <a:cs typeface="Times New Roman" pitchFamily="18" charset="0"/>
              </a:rPr>
              <a:t>Что?</a:t>
            </a:r>
            <a:endParaRPr lang="et-EE" sz="1700" dirty="0" smtClean="0">
              <a:solidFill>
                <a:schemeClr val="bg1"/>
              </a:solidFill>
              <a:latin typeface="Times New Roman" pitchFamily="18" charset="0"/>
              <a:cs typeface="Times New Roman" pitchFamily="18" charset="0"/>
            </a:endParaRPr>
          </a:p>
          <a:p>
            <a:pPr>
              <a:buNone/>
            </a:pPr>
            <a:r>
              <a:rPr lang="ru-RU" sz="1700" b="1" dirty="0" smtClean="0">
                <a:solidFill>
                  <a:schemeClr val="bg1"/>
                </a:solidFill>
                <a:latin typeface="Times New Roman" pitchFamily="18" charset="0"/>
                <a:cs typeface="Times New Roman" pitchFamily="18" charset="0"/>
              </a:rPr>
              <a:t>КАЯР: </a:t>
            </a:r>
            <a:r>
              <a:rPr lang="et-EE" sz="1700" b="1" dirty="0" smtClean="0">
                <a:solidFill>
                  <a:schemeClr val="bg1"/>
                </a:solidFill>
                <a:latin typeface="Times New Roman" pitchFamily="18" charset="0"/>
                <a:cs typeface="Times New Roman" pitchFamily="18" charset="0"/>
              </a:rPr>
              <a:t> </a:t>
            </a:r>
            <a:r>
              <a:rPr lang="ru-RU" sz="1700" b="1" dirty="0" smtClean="0">
                <a:solidFill>
                  <a:schemeClr val="bg1"/>
                </a:solidFill>
                <a:latin typeface="Times New Roman" pitchFamily="18" charset="0"/>
                <a:cs typeface="Times New Roman" pitchFamily="18" charset="0"/>
              </a:rPr>
              <a:t>Волноуловитель. Он концентрирует мысленное усилие людей и отправляет его в космос.</a:t>
            </a:r>
            <a:endParaRPr lang="et-EE" sz="1700" dirty="0" smtClean="0">
              <a:solidFill>
                <a:schemeClr val="bg1"/>
              </a:solidFill>
              <a:latin typeface="Times New Roman" pitchFamily="18" charset="0"/>
              <a:cs typeface="Times New Roman" pitchFamily="18" charset="0"/>
            </a:endParaRPr>
          </a:p>
          <a:p>
            <a:pPr>
              <a:buNone/>
            </a:pPr>
            <a:r>
              <a:rPr lang="ru-RU" sz="1700" b="1" dirty="0" smtClean="0">
                <a:solidFill>
                  <a:schemeClr val="bg1"/>
                </a:solidFill>
                <a:latin typeface="Times New Roman" pitchFamily="18" charset="0"/>
                <a:cs typeface="Times New Roman" pitchFamily="18" charset="0"/>
              </a:rPr>
              <a:t>ЛИЗА: </a:t>
            </a:r>
            <a:r>
              <a:rPr lang="et-EE" sz="1700" b="1" dirty="0" smtClean="0">
                <a:solidFill>
                  <a:schemeClr val="bg1"/>
                </a:solidFill>
                <a:latin typeface="Times New Roman" pitchFamily="18" charset="0"/>
                <a:cs typeface="Times New Roman" pitchFamily="18" charset="0"/>
              </a:rPr>
              <a:t> </a:t>
            </a:r>
            <a:r>
              <a:rPr lang="ru-RU" sz="1700" b="1" dirty="0" smtClean="0">
                <a:solidFill>
                  <a:schemeClr val="bg1"/>
                </a:solidFill>
                <a:latin typeface="Times New Roman" pitchFamily="18" charset="0"/>
                <a:cs typeface="Times New Roman" pitchFamily="18" charset="0"/>
              </a:rPr>
              <a:t>Зачем?</a:t>
            </a:r>
            <a:endParaRPr lang="et-EE" sz="1700" dirty="0">
              <a:solidFill>
                <a:schemeClr val="bg1"/>
              </a:solidFill>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120680"/>
          </a:xfrm>
        </p:spPr>
        <p:txBody>
          <a:bodyPr numCol="2">
            <a:noAutofit/>
          </a:bodyPr>
          <a:lstStyle/>
          <a:p>
            <a:pPr fontAlgn="base">
              <a:buNone/>
            </a:pPr>
            <a:r>
              <a:rPr lang="en-GB" sz="1800" b="1" dirty="0" smtClean="0">
                <a:solidFill>
                  <a:schemeClr val="bg1"/>
                </a:solidFill>
                <a:latin typeface="Times New Roman" pitchFamily="18" charset="0"/>
                <a:cs typeface="Times New Roman" pitchFamily="18" charset="0"/>
              </a:rPr>
              <a:t>KAJAR:</a:t>
            </a:r>
            <a:endParaRPr lang="et-EE" sz="1800" b="1" dirty="0" smtClean="0">
              <a:solidFill>
                <a:schemeClr val="bg1"/>
              </a:solidFill>
              <a:latin typeface="Times New Roman" pitchFamily="18" charset="0"/>
              <a:cs typeface="Times New Roman" pitchFamily="18" charset="0"/>
            </a:endParaRPr>
          </a:p>
          <a:p>
            <a:pPr fontAlgn="base">
              <a:buNone/>
            </a:pP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How can it be, I wonder.</a:t>
            </a:r>
            <a:endParaRPr lang="et-EE" sz="1800" dirty="0" smtClean="0">
              <a:solidFill>
                <a:schemeClr val="bg1"/>
              </a:solidFill>
              <a:latin typeface="Times New Roman" pitchFamily="18" charset="0"/>
              <a:cs typeface="Times New Roman" pitchFamily="18" charset="0"/>
            </a:endParaRPr>
          </a:p>
          <a:p>
            <a:pPr fontAlgn="base">
              <a:buNone/>
            </a:pP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A new, true love unfolds.</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A sliver among the stars, a night guide to the Universe,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Envoy of the Universe from the Milky Way,</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Someone just like us</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My great love and rush of joy.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Are you a real girl or just a dream?</a:t>
            </a:r>
            <a:endParaRPr lang="et-EE" sz="1800" dirty="0" smtClean="0">
              <a:solidFill>
                <a:schemeClr val="bg1"/>
              </a:solidFill>
              <a:latin typeface="Times New Roman" pitchFamily="18" charset="0"/>
              <a:cs typeface="Times New Roman" pitchFamily="18" charset="0"/>
            </a:endParaRPr>
          </a:p>
          <a:p>
            <a:pPr fontAlgn="base">
              <a:buNone/>
            </a:pP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 </a:t>
            </a:r>
            <a:r>
              <a:rPr lang="en-GB" sz="1800" dirty="0" err="1" smtClean="0">
                <a:solidFill>
                  <a:schemeClr val="bg1"/>
                </a:solidFill>
                <a:latin typeface="Times New Roman" pitchFamily="18" charset="0"/>
                <a:cs typeface="Times New Roman" pitchFamily="18" charset="0"/>
              </a:rPr>
              <a:t>Aelita</a:t>
            </a:r>
            <a:r>
              <a:rPr lang="en-GB" sz="1800"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Listen, here's my confession.</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Light years could be between us –</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But you are close and in my heart,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There was a miracle, a starry moment,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We walk on golden sand in sunlight air. </a:t>
            </a:r>
            <a:endParaRPr lang="et-EE" sz="1800" dirty="0" smtClean="0">
              <a:solidFill>
                <a:schemeClr val="bg1"/>
              </a:solidFill>
              <a:latin typeface="Times New Roman" pitchFamily="18" charset="0"/>
              <a:cs typeface="Times New Roman" pitchFamily="18" charset="0"/>
            </a:endParaRPr>
          </a:p>
          <a:p>
            <a:pPr>
              <a:buNone/>
            </a:pPr>
            <a:r>
              <a:rPr lang="ru-RU" sz="1750" b="1" dirty="0" smtClean="0">
                <a:solidFill>
                  <a:schemeClr val="bg1"/>
                </a:solidFill>
                <a:latin typeface="Times New Roman" pitchFamily="18" charset="0"/>
                <a:cs typeface="Times New Roman" pitchFamily="18" charset="0"/>
              </a:rPr>
              <a:t>КАЯР:</a:t>
            </a:r>
            <a:endParaRPr lang="et-EE" sz="1750" b="1"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Аэлита! Аэлита!</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Как быть это может, я удивляюсь.</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Аэлита! Аэлита!</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Весь я новой любви открываюсь.</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 Пылинка в звездной дали, путеводитель в ночи,</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вселенной посланник на Млечном Пути,</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человек, как обычный землянин,</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необъятна любовь моя и счастья адреналин</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 Аэлита! Аэлита!</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Ты реальна или просто мечтание?</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Аэлита! Аэлита!</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Слушай, вот моё признание:</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 Пусть разделяют нас тысячи световых лет,</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ты —   близко, чувствую сердца твоего свет,</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нам открылось чудо, блеск звездопада,</a:t>
            </a:r>
            <a:endParaRPr lang="et-EE" sz="1750" dirty="0" smtClean="0">
              <a:solidFill>
                <a:schemeClr val="bg1"/>
              </a:solidFill>
              <a:latin typeface="Times New Roman" pitchFamily="18" charset="0"/>
              <a:cs typeface="Times New Roman" pitchFamily="18" charset="0"/>
            </a:endParaRPr>
          </a:p>
          <a:p>
            <a:pPr>
              <a:buNone/>
            </a:pPr>
            <a:r>
              <a:rPr lang="ru-RU" sz="1750" dirty="0" smtClean="0">
                <a:solidFill>
                  <a:schemeClr val="bg1"/>
                </a:solidFill>
                <a:latin typeface="Times New Roman" pitchFamily="18" charset="0"/>
                <a:cs typeface="Times New Roman" pitchFamily="18" charset="0"/>
              </a:rPr>
              <a:t>летим с солнечным ветром, иного не надо.</a:t>
            </a:r>
            <a:endParaRPr lang="et-EE" sz="1750" dirty="0" smtClean="0">
              <a:solidFill>
                <a:schemeClr val="bg1"/>
              </a:solidFill>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lgn="ctr">
              <a:buNone/>
            </a:pPr>
            <a:endParaRPr lang="et-EE" sz="2500" b="1" dirty="0" smtClean="0">
              <a:solidFill>
                <a:schemeClr val="bg1"/>
              </a:solidFill>
              <a:latin typeface="Times New Roman" pitchFamily="18" charset="0"/>
              <a:cs typeface="Times New Roman" pitchFamily="18" charset="0"/>
            </a:endParaRPr>
          </a:p>
          <a:p>
            <a:pPr algn="ctr">
              <a:buNone/>
            </a:pPr>
            <a:endParaRPr lang="et-EE" sz="2500" b="1" dirty="0" smtClean="0">
              <a:solidFill>
                <a:schemeClr val="bg1"/>
              </a:solidFill>
              <a:latin typeface="Times New Roman" pitchFamily="18" charset="0"/>
              <a:cs typeface="Times New Roman" pitchFamily="18" charset="0"/>
            </a:endParaRPr>
          </a:p>
          <a:p>
            <a:pPr algn="ctr">
              <a:buNone/>
            </a:pPr>
            <a:r>
              <a:rPr lang="ru-RU" sz="2500" b="1" dirty="0" smtClean="0">
                <a:solidFill>
                  <a:schemeClr val="bg1"/>
                </a:solidFill>
                <a:latin typeface="Times New Roman" pitchFamily="18" charset="0"/>
                <a:cs typeface="Times New Roman" pitchFamily="18" charset="0"/>
              </a:rPr>
              <a:t>КОНЕЦ ПЕРВОГО АКТА</a:t>
            </a:r>
            <a:endParaRPr lang="et-EE" sz="2500" b="1" dirty="0" smtClean="0">
              <a:solidFill>
                <a:schemeClr val="bg1"/>
              </a:solidFill>
              <a:latin typeface="Times New Roman" pitchFamily="18" charset="0"/>
              <a:cs typeface="Times New Roman" pitchFamily="18" charset="0"/>
            </a:endParaRPr>
          </a:p>
          <a:p>
            <a:pPr algn="ctr">
              <a:buNone/>
            </a:pPr>
            <a:endParaRPr lang="en-US" sz="2500" b="1" dirty="0" smtClean="0">
              <a:solidFill>
                <a:schemeClr val="bg1"/>
              </a:solidFill>
              <a:latin typeface="Times New Roman" pitchFamily="18" charset="0"/>
              <a:cs typeface="Times New Roman" pitchFamily="18" charset="0"/>
            </a:endParaRPr>
          </a:p>
          <a:p>
            <a:pPr algn="ctr">
              <a:buNone/>
            </a:pPr>
            <a:r>
              <a:rPr lang="en-GB" sz="2500" b="1" dirty="0" smtClean="0">
                <a:solidFill>
                  <a:schemeClr val="bg1"/>
                </a:solidFill>
                <a:latin typeface="Times New Roman" pitchFamily="18" charset="0"/>
                <a:cs typeface="Times New Roman" pitchFamily="18" charset="0"/>
              </a:rPr>
              <a:t>END OF ACT I</a:t>
            </a:r>
            <a:endParaRPr lang="et-EE" sz="2500" b="1" dirty="0" smtClean="0">
              <a:solidFill>
                <a:schemeClr val="bg1"/>
              </a:solidFill>
              <a:latin typeface="Times New Roman" pitchFamily="18" charset="0"/>
              <a:cs typeface="Times New Roman" pitchFamily="18" charset="0"/>
            </a:endParaRPr>
          </a:p>
          <a:p>
            <a:pPr>
              <a:buNone/>
            </a:pPr>
            <a:endParaRPr lang="et-EE" sz="2500" dirty="0" smtClean="0">
              <a:solidFill>
                <a:schemeClr val="bg1"/>
              </a:solidFill>
              <a:latin typeface="Times New Roman" pitchFamily="18" charset="0"/>
              <a:cs typeface="Times New Roman" pitchFamily="18" charset="0"/>
            </a:endParaRPr>
          </a:p>
          <a:p>
            <a:pPr>
              <a:buNone/>
            </a:pPr>
            <a:endParaRPr lang="en-US" sz="2500" dirty="0" smtClean="0">
              <a:solidFill>
                <a:schemeClr val="bg1"/>
              </a:solidFill>
              <a:latin typeface="Times New Roman" pitchFamily="18" charset="0"/>
              <a:cs typeface="Times New Roman" pitchFamily="18" charset="0"/>
            </a:endParaRPr>
          </a:p>
          <a:p>
            <a:pPr algn="ctr">
              <a:buNone/>
            </a:pPr>
            <a:r>
              <a:rPr lang="ru-RU" sz="2500" b="1" dirty="0" smtClean="0">
                <a:solidFill>
                  <a:schemeClr val="bg1"/>
                </a:solidFill>
                <a:latin typeface="Times New Roman" pitchFamily="18" charset="0"/>
                <a:cs typeface="Times New Roman" pitchFamily="18" charset="0"/>
              </a:rPr>
              <a:t>АНТРАКТ</a:t>
            </a:r>
          </a:p>
          <a:p>
            <a:pPr algn="ctr">
              <a:buNone/>
            </a:pPr>
            <a:endParaRPr lang="ru-RU" sz="2500" b="1" dirty="0" smtClean="0">
              <a:solidFill>
                <a:schemeClr val="bg1"/>
              </a:solidFill>
              <a:latin typeface="Times New Roman" pitchFamily="18" charset="0"/>
              <a:cs typeface="Times New Roman" pitchFamily="18" charset="0"/>
            </a:endParaRPr>
          </a:p>
          <a:p>
            <a:pPr algn="ctr">
              <a:buNone/>
            </a:pPr>
            <a:r>
              <a:rPr lang="et-EE" sz="2500" b="1" dirty="0" smtClean="0">
                <a:solidFill>
                  <a:schemeClr val="bg1"/>
                </a:solidFill>
                <a:latin typeface="Times New Roman" pitchFamily="18" charset="0"/>
                <a:cs typeface="Times New Roman" pitchFamily="18" charset="0"/>
              </a:rPr>
              <a:t>ENTRACTE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bg1"/>
                </a:solidFill>
                <a:latin typeface="Times New Roman" pitchFamily="18" charset="0"/>
                <a:cs typeface="Times New Roman" pitchFamily="18" charset="0"/>
              </a:rPr>
              <a:t>ACT I</a:t>
            </a:r>
            <a:r>
              <a:rPr lang="et-EE" b="1" dirty="0" smtClean="0">
                <a:solidFill>
                  <a:schemeClr val="bg1"/>
                </a:solidFill>
                <a:latin typeface="Times New Roman" pitchFamily="18" charset="0"/>
                <a:cs typeface="Times New Roman" pitchFamily="18" charset="0"/>
              </a:rPr>
              <a:t>I  / </a:t>
            </a:r>
            <a:r>
              <a:rPr lang="ru-RU" b="1" dirty="0" smtClean="0">
                <a:solidFill>
                  <a:schemeClr val="bg1"/>
                </a:solidFill>
                <a:latin typeface="Times New Roman" pitchFamily="18" charset="0"/>
                <a:cs typeface="Times New Roman" pitchFamily="18" charset="0"/>
              </a:rPr>
              <a:t>ЧАСТЬ </a:t>
            </a:r>
            <a:r>
              <a:rPr lang="et-EE" b="1" dirty="0" smtClean="0">
                <a:solidFill>
                  <a:schemeClr val="bg1"/>
                </a:solidFill>
                <a:latin typeface="Times New Roman" pitchFamily="18" charset="0"/>
                <a:cs typeface="Times New Roman" pitchFamily="18" charset="0"/>
              </a:rPr>
              <a:t>II</a:t>
            </a:r>
            <a:endParaRPr lang="et-EE" dirty="0">
              <a:solidFill>
                <a:schemeClr val="bg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048672"/>
          </a:xfrm>
        </p:spPr>
        <p:txBody>
          <a:bodyPr>
            <a:noAutofit/>
          </a:bodyPr>
          <a:lstStyle/>
          <a:p>
            <a:pPr marL="0" indent="0">
              <a:buNone/>
            </a:pPr>
            <a:r>
              <a:rPr lang="en-GB" sz="1600" b="1" dirty="0">
                <a:solidFill>
                  <a:schemeClr val="bg1"/>
                </a:solidFill>
                <a:latin typeface="Times New Roman" panose="02020603050405020304" pitchFamily="18" charset="0"/>
                <a:cs typeface="Times New Roman" panose="02020603050405020304" pitchFamily="18" charset="0"/>
              </a:rPr>
              <a:t>MASTER OF CEREMONIES:</a:t>
            </a:r>
            <a:r>
              <a:rPr lang="en-GB" sz="1600" dirty="0">
                <a:solidFill>
                  <a:schemeClr val="bg1"/>
                </a:solidFill>
                <a:latin typeface="Times New Roman" panose="02020603050405020304" pitchFamily="18" charset="0"/>
                <a:cs typeface="Times New Roman" panose="02020603050405020304" pitchFamily="18" charset="0"/>
              </a:rPr>
              <a:t> </a:t>
            </a:r>
            <a:r>
              <a:rPr lang="et-EE" sz="1600" dirty="0" smtClean="0">
                <a:solidFill>
                  <a:schemeClr val="bg1"/>
                </a:solidFill>
                <a:latin typeface="Times New Roman" panose="02020603050405020304" pitchFamily="18" charset="0"/>
                <a:cs typeface="Times New Roman" panose="02020603050405020304" pitchFamily="18" charset="0"/>
              </a:rPr>
              <a:t> </a:t>
            </a:r>
            <a:r>
              <a:rPr lang="en-GB" sz="1600" dirty="0" smtClean="0">
                <a:solidFill>
                  <a:schemeClr val="bg1"/>
                </a:solidFill>
                <a:latin typeface="Times New Roman" panose="02020603050405020304" pitchFamily="18" charset="0"/>
                <a:cs typeface="Times New Roman" panose="02020603050405020304" pitchFamily="18" charset="0"/>
              </a:rPr>
              <a:t>Honoured </a:t>
            </a:r>
            <a:r>
              <a:rPr lang="en-GB" sz="1600" dirty="0">
                <a:solidFill>
                  <a:schemeClr val="bg1"/>
                </a:solidFill>
                <a:latin typeface="Times New Roman" panose="02020603050405020304" pitchFamily="18" charset="0"/>
                <a:cs typeface="Times New Roman" panose="02020603050405020304" pitchFamily="18" charset="0"/>
              </a:rPr>
              <a:t>guests! Welcome to Estonia! The theme for our first conference on </a:t>
            </a:r>
            <a:r>
              <a:rPr lang="en-GB" sz="1600" dirty="0" err="1">
                <a:solidFill>
                  <a:schemeClr val="bg1"/>
                </a:solidFill>
                <a:latin typeface="Times New Roman" panose="02020603050405020304" pitchFamily="18" charset="0"/>
                <a:cs typeface="Times New Roman" panose="02020603050405020304" pitchFamily="18" charset="0"/>
              </a:rPr>
              <a:t>Astonomy</a:t>
            </a:r>
            <a:r>
              <a:rPr lang="en-GB" sz="1600" dirty="0">
                <a:solidFill>
                  <a:schemeClr val="bg1"/>
                </a:solidFill>
                <a:latin typeface="Times New Roman" panose="02020603050405020304" pitchFamily="18" charset="0"/>
                <a:cs typeface="Times New Roman" panose="02020603050405020304" pitchFamily="18" charset="0"/>
              </a:rPr>
              <a:t> will be „Is contact with the Universe possible?“ Please welcome Professor </a:t>
            </a:r>
            <a:r>
              <a:rPr lang="en-GB" sz="1600" dirty="0" err="1">
                <a:solidFill>
                  <a:schemeClr val="bg1"/>
                </a:solidFill>
                <a:latin typeface="Times New Roman" panose="02020603050405020304" pitchFamily="18" charset="0"/>
                <a:cs typeface="Times New Roman" panose="02020603050405020304" pitchFamily="18" charset="0"/>
              </a:rPr>
              <a:t>Igerik</a:t>
            </a:r>
            <a:r>
              <a:rPr lang="en-GB" sz="1600" dirty="0">
                <a:solidFill>
                  <a:schemeClr val="bg1"/>
                </a:solidFill>
                <a:latin typeface="Times New Roman" panose="02020603050405020304" pitchFamily="18" charset="0"/>
                <a:cs typeface="Times New Roman" panose="02020603050405020304" pitchFamily="18" charset="0"/>
              </a:rPr>
              <a:t> to speak on this!</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PROFESSOR </a:t>
            </a:r>
            <a:r>
              <a:rPr lang="en-GB" sz="1600" b="1" dirty="0">
                <a:solidFill>
                  <a:schemeClr val="bg1"/>
                </a:solidFill>
                <a:latin typeface="Times New Roman" panose="02020603050405020304" pitchFamily="18" charset="0"/>
                <a:cs typeface="Times New Roman" panose="02020603050405020304" pitchFamily="18" charset="0"/>
              </a:rPr>
              <a:t>IGERIK</a:t>
            </a:r>
            <a:r>
              <a:rPr lang="en-GB" sz="1600" dirty="0" smtClean="0">
                <a:solidFill>
                  <a:schemeClr val="bg1"/>
                </a:solidFill>
                <a:latin typeface="Times New Roman" panose="02020603050405020304" pitchFamily="18" charset="0"/>
                <a:cs typeface="Times New Roman" panose="02020603050405020304" pitchFamily="18" charset="0"/>
              </a:rPr>
              <a:t>:</a:t>
            </a:r>
            <a:r>
              <a:rPr lang="et-EE" sz="1600" dirty="0" smtClean="0">
                <a:solidFill>
                  <a:schemeClr val="bg1"/>
                </a:solidFill>
                <a:latin typeface="Times New Roman" panose="02020603050405020304" pitchFamily="18" charset="0"/>
                <a:cs typeface="Times New Roman" panose="02020603050405020304" pitchFamily="18" charset="0"/>
              </a:rPr>
              <a:t> </a:t>
            </a:r>
            <a:r>
              <a:rPr lang="en-GB" sz="1600" dirty="0" smtClean="0">
                <a:solidFill>
                  <a:schemeClr val="bg1"/>
                </a:solidFill>
                <a:latin typeface="Times New Roman" panose="02020603050405020304" pitchFamily="18" charset="0"/>
                <a:cs typeface="Times New Roman" panose="02020603050405020304" pitchFamily="18" charset="0"/>
              </a:rPr>
              <a:t>Welcome</a:t>
            </a:r>
            <a:r>
              <a:rPr lang="en-GB" sz="1600" dirty="0">
                <a:solidFill>
                  <a:schemeClr val="bg1"/>
                </a:solidFill>
                <a:latin typeface="Times New Roman" panose="02020603050405020304" pitchFamily="18" charset="0"/>
                <a:cs typeface="Times New Roman" panose="02020603050405020304" pitchFamily="18" charset="0"/>
              </a:rPr>
              <a:t>, honoured scientists! Thank you very much and thank you especially for learning Estonian! This is a great recognition for Estonian </a:t>
            </a:r>
            <a:r>
              <a:rPr lang="en-GB" sz="1600" dirty="0" err="1">
                <a:solidFill>
                  <a:schemeClr val="bg1"/>
                </a:solidFill>
                <a:latin typeface="Times New Roman" panose="02020603050405020304" pitchFamily="18" charset="0"/>
                <a:cs typeface="Times New Roman" panose="02020603050405020304" pitchFamily="18" charset="0"/>
              </a:rPr>
              <a:t>sceintists</a:t>
            </a:r>
            <a:r>
              <a:rPr lang="en-GB" sz="1600" dirty="0">
                <a:solidFill>
                  <a:schemeClr val="bg1"/>
                </a:solidFill>
                <a:latin typeface="Times New Roman" panose="02020603050405020304" pitchFamily="18" charset="0"/>
                <a:cs typeface="Times New Roman" panose="02020603050405020304" pitchFamily="18" charset="0"/>
              </a:rPr>
              <a:t>. (clapping). I must talk to you about the possibility of contact with the Universe. Let an old scientist tell you the truth: contact is not possible! The Universe is very big. Other galaxies are too far away. Earth people must stay on Earth.</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en-GB" sz="1600" dirty="0">
                <a:solidFill>
                  <a:schemeClr val="bg1"/>
                </a:solidFill>
                <a:latin typeface="Times New Roman" panose="02020603050405020304" pitchFamily="18" charset="0"/>
                <a:cs typeface="Times New Roman" panose="02020603050405020304" pitchFamily="18" charset="0"/>
              </a:rPr>
              <a:t>Science is the only reality. We have not </a:t>
            </a:r>
            <a:r>
              <a:rPr lang="en-GB" sz="1600" dirty="0" err="1">
                <a:solidFill>
                  <a:schemeClr val="bg1"/>
                </a:solidFill>
                <a:latin typeface="Times New Roman" panose="02020603050405020304" pitchFamily="18" charset="0"/>
                <a:cs typeface="Times New Roman" panose="02020603050405020304" pitchFamily="18" charset="0"/>
              </a:rPr>
              <a:t>recieved</a:t>
            </a:r>
            <a:r>
              <a:rPr lang="en-GB" sz="1600" dirty="0">
                <a:solidFill>
                  <a:schemeClr val="bg1"/>
                </a:solidFill>
                <a:latin typeface="Times New Roman" panose="02020603050405020304" pitchFamily="18" charset="0"/>
                <a:cs typeface="Times New Roman" panose="02020603050405020304" pitchFamily="18" charset="0"/>
              </a:rPr>
              <a:t> a signal from the Universe thus it is not possible to make contact with it. Research is futile. Abandon all research into the Universe and concentrate on life on Earth. There is enough here. </a:t>
            </a:r>
            <a:endParaRPr lang="et-EE" sz="16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US" sz="5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КОНФЕРАНСЬЕ</a:t>
            </a:r>
            <a:r>
              <a:rPr lang="et-EE" sz="1600" dirty="0" smtClean="0">
                <a:solidFill>
                  <a:schemeClr val="bg1"/>
                </a:solidFill>
                <a:latin typeface="Times New Roman" panose="02020603050405020304" pitchFamily="18" charset="0"/>
                <a:cs typeface="Times New Roman" panose="02020603050405020304" pitchFamily="18" charset="0"/>
              </a:rPr>
              <a:t>: </a:t>
            </a:r>
            <a:r>
              <a:rPr lang="ru-RU" sz="1600" dirty="0" smtClean="0">
                <a:solidFill>
                  <a:schemeClr val="bg1"/>
                </a:solidFill>
                <a:latin typeface="Times New Roman" panose="02020603050405020304" pitchFamily="18" charset="0"/>
                <a:cs typeface="Times New Roman" panose="02020603050405020304" pitchFamily="18" charset="0"/>
              </a:rPr>
              <a:t>Уважаемые </a:t>
            </a:r>
            <a:r>
              <a:rPr lang="ru-RU" sz="1600" dirty="0">
                <a:solidFill>
                  <a:schemeClr val="bg1"/>
                </a:solidFill>
                <a:latin typeface="Times New Roman" panose="02020603050405020304" pitchFamily="18" charset="0"/>
                <a:cs typeface="Times New Roman" panose="02020603050405020304" pitchFamily="18" charset="0"/>
              </a:rPr>
              <a:t>гости! Добро пожаловать в Эстонию! Начинаем конференцию звездочётов на тему: «Возможны ли космические контакты?» Для вступительного слова приглашается профессор </a:t>
            </a:r>
            <a:r>
              <a:rPr lang="ru-RU" sz="1600" dirty="0" err="1">
                <a:solidFill>
                  <a:schemeClr val="bg1"/>
                </a:solidFill>
                <a:latin typeface="Times New Roman" panose="02020603050405020304" pitchFamily="18" charset="0"/>
                <a:cs typeface="Times New Roman" panose="02020603050405020304" pitchFamily="18" charset="0"/>
              </a:rPr>
              <a:t>Игерик</a:t>
            </a:r>
            <a:r>
              <a:rPr lang="ru-RU" sz="1600" dirty="0">
                <a:solidFill>
                  <a:schemeClr val="bg1"/>
                </a:solidFill>
                <a:latin typeface="Times New Roman" panose="02020603050405020304" pitchFamily="18" charset="0"/>
                <a:cs typeface="Times New Roman" panose="02020603050405020304" pitchFamily="18" charset="0"/>
              </a:rPr>
              <a:t>. Пожалуйста!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ПРОФЕССОР</a:t>
            </a:r>
            <a:r>
              <a:rPr lang="ru-RU" sz="1600" dirty="0" smtClean="0">
                <a:solidFill>
                  <a:schemeClr val="bg1"/>
                </a:solidFill>
                <a:latin typeface="Times New Roman" panose="02020603050405020304" pitchFamily="18" charset="0"/>
                <a:cs typeface="Times New Roman" panose="02020603050405020304" pitchFamily="18" charset="0"/>
              </a:rPr>
              <a:t>:</a:t>
            </a:r>
            <a:r>
              <a:rPr lang="et-EE" sz="1600" dirty="0" smtClean="0">
                <a:solidFill>
                  <a:schemeClr val="bg1"/>
                </a:solidFill>
                <a:latin typeface="Times New Roman" panose="02020603050405020304" pitchFamily="18" charset="0"/>
                <a:cs typeface="Times New Roman" panose="02020603050405020304" pitchFamily="18" charset="0"/>
              </a:rPr>
              <a:t> </a:t>
            </a:r>
            <a:r>
              <a:rPr lang="ru-RU" sz="1600" dirty="0" smtClean="0">
                <a:solidFill>
                  <a:schemeClr val="bg1"/>
                </a:solidFill>
                <a:latin typeface="Times New Roman" panose="02020603050405020304" pitchFamily="18" charset="0"/>
                <a:cs typeface="Times New Roman" panose="02020603050405020304" pitchFamily="18" charset="0"/>
              </a:rPr>
              <a:t>Здравствуйте</a:t>
            </a:r>
            <a:r>
              <a:rPr lang="ru-RU" sz="1600" dirty="0">
                <a:solidFill>
                  <a:schemeClr val="bg1"/>
                </a:solidFill>
                <a:latin typeface="Times New Roman" panose="02020603050405020304" pitchFamily="18" charset="0"/>
                <a:cs typeface="Times New Roman" panose="02020603050405020304" pitchFamily="18" charset="0"/>
              </a:rPr>
              <a:t>, уважаемые учёные.! Большое вам всем спасибо за то, что вы выучили эстонский язык! Это огромное признание для нас, эстонских учёных.! (Хлопает, общие аплодисменты) Я должен вам рассказать о возможности космических контактов. Позвольте старому учёному вам честно признаться: таких контактов достичь невозможно! Космос слишком необъятен. Другие галактики слишком далеко. Земляне должны оставаться на Земле.</a:t>
            </a:r>
            <a:r>
              <a:rPr lang="ru-RU" sz="1600" i="1" dirty="0">
                <a:solidFill>
                  <a:schemeClr val="bg1"/>
                </a:solidFill>
                <a:latin typeface="Times New Roman" panose="02020603050405020304" pitchFamily="18" charset="0"/>
                <a:cs typeface="Times New Roman" panose="02020603050405020304" pitchFamily="18" charset="0"/>
              </a:rPr>
              <a:t> </a:t>
            </a:r>
          </a:p>
          <a:p>
            <a:pPr marL="0" indent="0" fontAlgn="base">
              <a:buNone/>
            </a:pPr>
            <a:r>
              <a:rPr lang="ru-RU" sz="1600" dirty="0">
                <a:solidFill>
                  <a:schemeClr val="bg1"/>
                </a:solidFill>
                <a:latin typeface="Times New Roman" panose="02020603050405020304" pitchFamily="18" charset="0"/>
                <a:cs typeface="Times New Roman" panose="02020603050405020304" pitchFamily="18" charset="0"/>
              </a:rPr>
              <a:t>Наукой может быть лишь то, что является истинным. Если мы не получаем сигналы из космоса, то контакты с космосом невозможны. Поэтому бессмысленно эти контакты изучать. Предлагаю отказаться от космических исследований и сосредоточиться на Земных проблемах. И здесь есть чем заняться.</a:t>
            </a: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36644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GUEST I</a:t>
            </a:r>
            <a:r>
              <a:rPr lang="en-GB" sz="1800" dirty="0">
                <a:solidFill>
                  <a:schemeClr val="bg1"/>
                </a:solidFill>
                <a:latin typeface="Times New Roman" panose="02020603050405020304" pitchFamily="18" charset="0"/>
                <a:cs typeface="Times New Roman" panose="02020603050405020304" pitchFamily="18" charset="0"/>
              </a:rPr>
              <a:t>: Can you give us an example?</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a:t>
            </a:r>
            <a:r>
              <a:rPr lang="en-GB" sz="1800" b="1" dirty="0">
                <a:solidFill>
                  <a:schemeClr val="bg1"/>
                </a:solidFill>
                <a:latin typeface="Times New Roman" panose="02020603050405020304" pitchFamily="18" charset="0"/>
                <a:cs typeface="Times New Roman" panose="02020603050405020304" pitchFamily="18" charset="0"/>
              </a:rPr>
              <a:t>IGERIK:</a:t>
            </a:r>
            <a:r>
              <a:rPr lang="en-GB" sz="1800" dirty="0">
                <a:solidFill>
                  <a:schemeClr val="bg1"/>
                </a:solidFill>
                <a:latin typeface="Times New Roman" panose="02020603050405020304" pitchFamily="18" charset="0"/>
                <a:cs typeface="Times New Roman" panose="02020603050405020304" pitchFamily="18" charset="0"/>
              </a:rPr>
              <a:t> Robots. I have been building robots for several years. With ease and success. Students are watching the Universe but it’s a useless task. Robots are </a:t>
            </a:r>
            <a:r>
              <a:rPr lang="en-GB" sz="1800" dirty="0" err="1">
                <a:solidFill>
                  <a:schemeClr val="bg1"/>
                </a:solidFill>
                <a:latin typeface="Times New Roman" panose="02020603050405020304" pitchFamily="18" charset="0"/>
                <a:cs typeface="Times New Roman" panose="02020603050405020304" pitchFamily="18" charset="0"/>
              </a:rPr>
              <a:t>splended</a:t>
            </a:r>
            <a:r>
              <a:rPr lang="en-GB" sz="1800" dirty="0">
                <a:solidFill>
                  <a:schemeClr val="bg1"/>
                </a:solidFill>
                <a:latin typeface="Times New Roman" panose="02020603050405020304" pitchFamily="18" charset="0"/>
                <a:cs typeface="Times New Roman" panose="02020603050405020304" pitchFamily="18" charset="0"/>
              </a:rPr>
              <a:t>. Look!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a:t>
            </a:r>
            <a:r>
              <a:rPr lang="en-GB" sz="1800" b="1" dirty="0">
                <a:solidFill>
                  <a:schemeClr val="bg1"/>
                </a:solidFill>
                <a:latin typeface="Times New Roman" panose="02020603050405020304" pitchFamily="18" charset="0"/>
                <a:cs typeface="Times New Roman" panose="02020603050405020304" pitchFamily="18" charset="0"/>
              </a:rPr>
              <a:t>IGERIK</a:t>
            </a:r>
            <a:r>
              <a:rPr lang="en-GB" sz="1800" dirty="0">
                <a:solidFill>
                  <a:schemeClr val="bg1"/>
                </a:solidFill>
                <a:latin typeface="Times New Roman" panose="02020603050405020304" pitchFamily="18" charset="0"/>
                <a:cs typeface="Times New Roman" panose="02020603050405020304" pitchFamily="18" charset="0"/>
              </a:rPr>
              <a:t>: And here's another invention of my own – real robot scientists! Without </a:t>
            </a:r>
            <a:r>
              <a:rPr lang="en-GB" sz="1800" dirty="0" err="1">
                <a:solidFill>
                  <a:schemeClr val="bg1"/>
                </a:solidFill>
                <a:latin typeface="Times New Roman" panose="02020603050405020304" pitchFamily="18" charset="0"/>
                <a:cs typeface="Times New Roman" panose="02020603050405020304" pitchFamily="18" charset="0"/>
              </a:rPr>
              <a:t>curiousity</a:t>
            </a:r>
            <a:r>
              <a:rPr lang="en-GB" sz="1800" dirty="0">
                <a:solidFill>
                  <a:schemeClr val="bg1"/>
                </a:solidFill>
                <a:latin typeface="Times New Roman" panose="02020603050405020304" pitchFamily="18" charset="0"/>
                <a:cs typeface="Times New Roman" panose="02020603050405020304" pitchFamily="18" charset="0"/>
              </a:rPr>
              <a:t>, without distracting thoughts!</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ROBOTS</a:t>
            </a:r>
            <a:r>
              <a:rPr lang="en-GB" sz="1800" dirty="0" smtClean="0">
                <a:solidFill>
                  <a:schemeClr val="bg1"/>
                </a:solidFill>
                <a:latin typeface="Times New Roman" panose="02020603050405020304" pitchFamily="18" charset="0"/>
                <a:cs typeface="Times New Roman" panose="02020603050405020304" pitchFamily="18" charset="0"/>
              </a:rPr>
              <a:t>:</a:t>
            </a:r>
            <a:r>
              <a:rPr lang="et-EE" sz="1800" dirty="0" smtClean="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Don’t </a:t>
            </a:r>
            <a:r>
              <a:rPr lang="en-GB" sz="1800" dirty="0">
                <a:solidFill>
                  <a:schemeClr val="bg1"/>
                </a:solidFill>
                <a:latin typeface="Times New Roman" panose="02020603050405020304" pitchFamily="18" charset="0"/>
                <a:cs typeface="Times New Roman" panose="02020603050405020304" pitchFamily="18" charset="0"/>
              </a:rPr>
              <a:t>think about space </a:t>
            </a:r>
            <a:r>
              <a:rPr lang="en-GB" sz="1800" dirty="0" err="1">
                <a:solidFill>
                  <a:schemeClr val="bg1"/>
                </a:solidFill>
                <a:latin typeface="Times New Roman" panose="02020603050405020304" pitchFamily="18" charset="0"/>
                <a:cs typeface="Times New Roman" panose="02020603050405020304" pitchFamily="18" charset="0"/>
              </a:rPr>
              <a:t>space</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space</a:t>
            </a:r>
            <a:r>
              <a:rPr lang="en-GB" sz="1800" dirty="0">
                <a:solidFill>
                  <a:schemeClr val="bg1"/>
                </a:solidFill>
                <a:latin typeface="Times New Roman" panose="02020603050405020304" pitchFamily="18" charset="0"/>
                <a:cs typeface="Times New Roman" panose="02020603050405020304" pitchFamily="18" charset="0"/>
              </a:rPr>
              <a:t>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What good are stars </a:t>
            </a:r>
            <a:r>
              <a:rPr lang="en-GB" sz="1800" dirty="0" err="1">
                <a:solidFill>
                  <a:schemeClr val="bg1"/>
                </a:solidFill>
                <a:latin typeface="Times New Roman" panose="02020603050405020304" pitchFamily="18" charset="0"/>
                <a:cs typeface="Times New Roman" panose="02020603050405020304" pitchFamily="18" charset="0"/>
              </a:rPr>
              <a:t>stars</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stars</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Let our lives be calm </a:t>
            </a:r>
            <a:r>
              <a:rPr lang="en-GB" sz="1800" dirty="0" err="1">
                <a:solidFill>
                  <a:schemeClr val="bg1"/>
                </a:solidFill>
                <a:latin typeface="Times New Roman" panose="02020603050405020304" pitchFamily="18" charset="0"/>
                <a:cs typeface="Times New Roman" panose="02020603050405020304" pitchFamily="18" charset="0"/>
              </a:rPr>
              <a:t>calm</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calm</a:t>
            </a:r>
            <a:r>
              <a:rPr lang="en-GB" sz="1800" dirty="0">
                <a:solidFill>
                  <a:schemeClr val="bg1"/>
                </a:solidFill>
                <a:latin typeface="Times New Roman" panose="02020603050405020304" pitchFamily="18" charset="0"/>
                <a:cs typeface="Times New Roman" panose="02020603050405020304" pitchFamily="18" charset="0"/>
              </a:rPr>
              <a:t>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People should be robots </a:t>
            </a:r>
            <a:r>
              <a:rPr lang="en-GB" sz="1800" dirty="0" err="1">
                <a:solidFill>
                  <a:schemeClr val="bg1"/>
                </a:solidFill>
                <a:latin typeface="Times New Roman" panose="02020603050405020304" pitchFamily="18" charset="0"/>
                <a:cs typeface="Times New Roman" panose="02020603050405020304" pitchFamily="18" charset="0"/>
              </a:rPr>
              <a:t>robots</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robots</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ru-RU" sz="1800" b="1" dirty="0" smtClean="0">
                <a:solidFill>
                  <a:schemeClr val="bg1"/>
                </a:solidFill>
                <a:latin typeface="Times New Roman" panose="02020603050405020304" pitchFamily="18" charset="0"/>
                <a:cs typeface="Times New Roman" panose="02020603050405020304" pitchFamily="18" charset="0"/>
              </a:rPr>
              <a:t>ОДИН </a:t>
            </a:r>
            <a:r>
              <a:rPr lang="ru-RU" sz="1800" b="1" dirty="0">
                <a:solidFill>
                  <a:schemeClr val="bg1"/>
                </a:solidFill>
                <a:latin typeface="Times New Roman" panose="02020603050405020304" pitchFamily="18" charset="0"/>
                <a:cs typeface="Times New Roman" panose="02020603050405020304" pitchFamily="18" charset="0"/>
              </a:rPr>
              <a:t>ИЗ ГОСТЕЙ</a:t>
            </a:r>
            <a:r>
              <a:rPr lang="ru-RU" sz="1800" dirty="0">
                <a:solidFill>
                  <a:schemeClr val="bg1"/>
                </a:solidFill>
                <a:latin typeface="Times New Roman" panose="02020603050405020304" pitchFamily="18" charset="0"/>
                <a:cs typeface="Times New Roman" panose="02020603050405020304" pitchFamily="18" charset="0"/>
              </a:rPr>
              <a:t>: А чем, например?</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dirty="0">
                <a:solidFill>
                  <a:schemeClr val="bg1"/>
                </a:solidFill>
                <a:latin typeface="Times New Roman" panose="02020603050405020304" pitchFamily="18" charset="0"/>
                <a:cs typeface="Times New Roman" panose="02020603050405020304" pitchFamily="18" charset="0"/>
              </a:rPr>
              <a:t>: Например, роботами. Я уже много лет делаю роботов. Хорошо и приятно. Студентов назначил сторожить космос, так как все равно это бессмысленное занятие. Роботы прекрасны. Посмотрите!</a:t>
            </a:r>
            <a:endParaRPr lang="en-GB"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dirty="0">
                <a:solidFill>
                  <a:schemeClr val="bg1"/>
                </a:solidFill>
                <a:latin typeface="Times New Roman" panose="02020603050405020304" pitchFamily="18" charset="0"/>
                <a:cs typeface="Times New Roman" panose="02020603050405020304" pitchFamily="18" charset="0"/>
              </a:rPr>
              <a:t>: И вот моё личное изобретение —   настоящие научные роботы! Без любопытства, без ненужных мыслей!</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РОБОТЫ</a:t>
            </a:r>
            <a:r>
              <a:rPr lang="ru-RU" sz="1800" dirty="0" smtClean="0">
                <a:solidFill>
                  <a:schemeClr val="bg1"/>
                </a:solidFill>
                <a:latin typeface="Times New Roman" panose="02020603050405020304" pitchFamily="18" charset="0"/>
                <a:cs typeface="Times New Roman" panose="02020603050405020304" pitchFamily="18" charset="0"/>
              </a:rPr>
              <a:t>:</a:t>
            </a:r>
            <a:r>
              <a:rPr lang="et-EE" sz="1800" dirty="0" smtClean="0">
                <a:solidFill>
                  <a:schemeClr val="bg1"/>
                </a:solidFill>
                <a:latin typeface="Times New Roman" panose="02020603050405020304" pitchFamily="18" charset="0"/>
                <a:cs typeface="Times New Roman" panose="02020603050405020304" pitchFamily="18" charset="0"/>
              </a:rPr>
              <a:t> </a:t>
            </a:r>
            <a:r>
              <a:rPr lang="ru-RU" sz="1800" dirty="0" smtClean="0">
                <a:solidFill>
                  <a:schemeClr val="bg1"/>
                </a:solidFill>
                <a:latin typeface="Times New Roman" panose="02020603050405020304" pitchFamily="18" charset="0"/>
                <a:cs typeface="Times New Roman" panose="02020603050405020304" pitchFamily="18" charset="0"/>
              </a:rPr>
              <a:t>Смысла </a:t>
            </a:r>
            <a:r>
              <a:rPr lang="ru-RU" sz="1800" dirty="0">
                <a:solidFill>
                  <a:schemeClr val="bg1"/>
                </a:solidFill>
                <a:latin typeface="Times New Roman" panose="02020603050405020304" pitchFamily="18" charset="0"/>
                <a:cs typeface="Times New Roman" panose="02020603050405020304" pitchFamily="18" charset="0"/>
              </a:rPr>
              <a:t>нет в </a:t>
            </a:r>
            <a:r>
              <a:rPr lang="ru-RU" sz="1800" dirty="0" smtClean="0">
                <a:solidFill>
                  <a:schemeClr val="bg1"/>
                </a:solidFill>
                <a:latin typeface="Times New Roman" panose="02020603050405020304" pitchFamily="18" charset="0"/>
                <a:cs typeface="Times New Roman" panose="02020603050405020304" pitchFamily="18" charset="0"/>
              </a:rPr>
              <a:t>космических </a:t>
            </a:r>
            <a:r>
              <a:rPr lang="ru-RU" sz="1800" dirty="0">
                <a:solidFill>
                  <a:schemeClr val="bg1"/>
                </a:solidFill>
                <a:latin typeface="Times New Roman" panose="02020603050405020304" pitchFamily="18" charset="0"/>
                <a:cs typeface="Times New Roman" panose="02020603050405020304" pitchFamily="18" charset="0"/>
              </a:rPr>
              <a:t>ваших мечтах,</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ничего нет хорошего в звёздах,</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не мучайтесь больше заботами,</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люди могли бы стать роботами.</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38284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GUEST II</a:t>
            </a:r>
            <a:r>
              <a:rPr lang="en-GB" sz="1800" dirty="0">
                <a:solidFill>
                  <a:schemeClr val="bg1"/>
                </a:solidFill>
                <a:latin typeface="Times New Roman" panose="02020603050405020304" pitchFamily="18" charset="0"/>
                <a:cs typeface="Times New Roman" panose="02020603050405020304" pitchFamily="18" charset="0"/>
              </a:rPr>
              <a:t>:  You can’t really believe this!</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a:t>
            </a:r>
            <a:r>
              <a:rPr lang="en-GB" sz="1800" b="1" dirty="0">
                <a:solidFill>
                  <a:schemeClr val="bg1"/>
                </a:solidFill>
                <a:latin typeface="Times New Roman" panose="02020603050405020304" pitchFamily="18" charset="0"/>
                <a:cs typeface="Times New Roman" panose="02020603050405020304" pitchFamily="18" charset="0"/>
              </a:rPr>
              <a:t>IGERIK: </a:t>
            </a:r>
            <a:r>
              <a:rPr lang="en-GB" sz="1800" dirty="0">
                <a:solidFill>
                  <a:schemeClr val="bg1"/>
                </a:solidFill>
                <a:latin typeface="Times New Roman" panose="02020603050405020304" pitchFamily="18" charset="0"/>
                <a:cs typeface="Times New Roman" panose="02020603050405020304" pitchFamily="18" charset="0"/>
              </a:rPr>
              <a:t>Robots are very useful. My students have built some sort of Wave Catcher but they have not received a single signal from the Universe! Thus there is no benefit to be had from this!</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 </a:t>
            </a:r>
            <a:r>
              <a:rPr lang="en-GB" sz="1800" b="1" dirty="0">
                <a:solidFill>
                  <a:schemeClr val="bg1"/>
                </a:solidFill>
                <a:latin typeface="Times New Roman" panose="02020603050405020304" pitchFamily="18" charset="0"/>
                <a:cs typeface="Times New Roman" panose="02020603050405020304" pitchFamily="18" charset="0"/>
              </a:rPr>
              <a:t>and </a:t>
            </a:r>
            <a:r>
              <a:rPr lang="en-GB" sz="1800" b="1" dirty="0" smtClean="0">
                <a:solidFill>
                  <a:schemeClr val="bg1"/>
                </a:solidFill>
                <a:latin typeface="Times New Roman" panose="02020603050405020304" pitchFamily="18" charset="0"/>
                <a:cs typeface="Times New Roman" panose="02020603050405020304" pitchFamily="18" charset="0"/>
              </a:rPr>
              <a:t>TANJA</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dirty="0">
                <a:solidFill>
                  <a:schemeClr val="bg1"/>
                </a:solidFill>
                <a:latin typeface="Times New Roman" panose="02020603050405020304" pitchFamily="18" charset="0"/>
                <a:cs typeface="Times New Roman" panose="02020603050405020304" pitchFamily="18" charset="0"/>
              </a:rPr>
              <a:t>Professor! Professor!</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a:t>
            </a:r>
            <a:r>
              <a:rPr lang="en-GB" sz="1800" b="1" dirty="0">
                <a:solidFill>
                  <a:schemeClr val="bg1"/>
                </a:solidFill>
                <a:latin typeface="Times New Roman" panose="02020603050405020304" pitchFamily="18" charset="0"/>
                <a:cs typeface="Times New Roman" panose="02020603050405020304" pitchFamily="18" charset="0"/>
              </a:rPr>
              <a:t>IGERIK</a:t>
            </a:r>
            <a:r>
              <a:rPr lang="en-GB" sz="1800" dirty="0">
                <a:solidFill>
                  <a:schemeClr val="bg1"/>
                </a:solidFill>
                <a:latin typeface="Times New Roman" panose="02020603050405020304" pitchFamily="18" charset="0"/>
                <a:cs typeface="Times New Roman" panose="02020603050405020304" pitchFamily="18" charset="0"/>
              </a:rPr>
              <a:t>: Students! Who gave you permission to disturb the opening of an international world conference of important scientists?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Professor! We have received a signal from the Universe!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a:t>
            </a:r>
            <a:r>
              <a:rPr lang="en-GB" sz="1800" b="1" dirty="0">
                <a:solidFill>
                  <a:schemeClr val="bg1"/>
                </a:solidFill>
                <a:latin typeface="Times New Roman" panose="02020603050405020304" pitchFamily="18" charset="0"/>
                <a:cs typeface="Times New Roman" panose="02020603050405020304" pitchFamily="18" charset="0"/>
              </a:rPr>
              <a:t>IGERIK</a:t>
            </a:r>
            <a:r>
              <a:rPr lang="en-GB" sz="1800" dirty="0">
                <a:solidFill>
                  <a:schemeClr val="bg1"/>
                </a:solidFill>
                <a:latin typeface="Times New Roman" panose="02020603050405020304" pitchFamily="18" charset="0"/>
                <a:cs typeface="Times New Roman" panose="02020603050405020304" pitchFamily="18" charset="0"/>
              </a:rPr>
              <a:t>: What? How? And where is this connection from? </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Contact was lost. </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et-EE" sz="600"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ВТОРОЙ </a:t>
            </a:r>
            <a:r>
              <a:rPr lang="ru-RU" sz="1800" b="1" dirty="0">
                <a:solidFill>
                  <a:schemeClr val="bg1"/>
                </a:solidFill>
                <a:latin typeface="Times New Roman" panose="02020603050405020304" pitchFamily="18" charset="0"/>
                <a:cs typeface="Times New Roman" panose="02020603050405020304" pitchFamily="18" charset="0"/>
              </a:rPr>
              <a:t>ГОСТЬ</a:t>
            </a:r>
            <a:r>
              <a:rPr lang="ru-RU" sz="1800" dirty="0">
                <a:solidFill>
                  <a:schemeClr val="bg1"/>
                </a:solidFill>
                <a:latin typeface="Times New Roman" panose="02020603050405020304" pitchFamily="18" charset="0"/>
                <a:cs typeface="Times New Roman" panose="02020603050405020304" pitchFamily="18" charset="0"/>
              </a:rPr>
              <a:t>: Вы же не думаете об этом серьёзно!</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b="1" dirty="0">
                <a:solidFill>
                  <a:schemeClr val="bg1"/>
                </a:solidFill>
                <a:latin typeface="Times New Roman" panose="02020603050405020304" pitchFamily="18" charset="0"/>
                <a:cs typeface="Times New Roman" panose="02020603050405020304" pitchFamily="18" charset="0"/>
              </a:rPr>
              <a:t>:</a:t>
            </a:r>
            <a:r>
              <a:rPr lang="ru-RU" sz="1800" dirty="0">
                <a:solidFill>
                  <a:schemeClr val="bg1"/>
                </a:solidFill>
                <a:latin typeface="Times New Roman" panose="02020603050405020304" pitchFamily="18" charset="0"/>
                <a:cs typeface="Times New Roman" panose="02020603050405020304" pitchFamily="18" charset="0"/>
              </a:rPr>
              <a:t> От роботов много пользы. А мои студенты собрали какой-то </a:t>
            </a:r>
            <a:r>
              <a:rPr lang="ru-RU" sz="1800" dirty="0" err="1">
                <a:solidFill>
                  <a:schemeClr val="bg1"/>
                </a:solidFill>
                <a:latin typeface="Times New Roman" panose="02020603050405020304" pitchFamily="18" charset="0"/>
                <a:cs typeface="Times New Roman" panose="02020603050405020304" pitchFamily="18" charset="0"/>
              </a:rPr>
              <a:t>волноуловитель</a:t>
            </a:r>
            <a:r>
              <a:rPr lang="ru-RU" sz="1800" dirty="0">
                <a:solidFill>
                  <a:schemeClr val="bg1"/>
                </a:solidFill>
                <a:latin typeface="Times New Roman" panose="02020603050405020304" pitchFamily="18" charset="0"/>
                <a:cs typeface="Times New Roman" panose="02020603050405020304" pitchFamily="18" charset="0"/>
              </a:rPr>
              <a:t> —   и не получили ни одного сигнала из космоса! Следовательно — это бесполезно!</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 </a:t>
            </a:r>
            <a:r>
              <a:rPr lang="ru-RU" sz="1800" b="1" dirty="0">
                <a:solidFill>
                  <a:schemeClr val="bg1"/>
                </a:solidFill>
                <a:latin typeface="Times New Roman" panose="02020603050405020304" pitchFamily="18" charset="0"/>
                <a:cs typeface="Times New Roman" panose="02020603050405020304" pitchFamily="18" charset="0"/>
              </a:rPr>
              <a:t>и ТАНЯ</a:t>
            </a:r>
            <a:r>
              <a:rPr lang="ru-RU" sz="1800" dirty="0">
                <a:solidFill>
                  <a:schemeClr val="bg1"/>
                </a:solidFill>
                <a:latin typeface="Times New Roman" panose="02020603050405020304" pitchFamily="18" charset="0"/>
                <a:cs typeface="Times New Roman" panose="02020603050405020304" pitchFamily="18" charset="0"/>
              </a:rPr>
              <a:t> (вбегают): Профессор! Профессор!</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b="1" dirty="0">
                <a:solidFill>
                  <a:schemeClr val="bg1"/>
                </a:solidFill>
                <a:latin typeface="Times New Roman" panose="02020603050405020304" pitchFamily="18" charset="0"/>
                <a:cs typeface="Times New Roman" panose="02020603050405020304" pitchFamily="18" charset="0"/>
              </a:rPr>
              <a:t>:</a:t>
            </a:r>
            <a:r>
              <a:rPr lang="ru-RU" sz="1800" dirty="0">
                <a:solidFill>
                  <a:schemeClr val="bg1"/>
                </a:solidFill>
                <a:latin typeface="Times New Roman" panose="02020603050405020304" pitchFamily="18" charset="0"/>
                <a:cs typeface="Times New Roman" panose="02020603050405020304" pitchFamily="18" charset="0"/>
              </a:rPr>
              <a:t> Студенты! Как вы смеете вмешиваться в церемонию открытия конгресса учёных. со всего мира?</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Профессор! Мы получили контакт из космоса!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 </a:t>
            </a: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dirty="0">
                <a:solidFill>
                  <a:schemeClr val="bg1"/>
                </a:solidFill>
                <a:latin typeface="Times New Roman" panose="02020603050405020304" pitchFamily="18" charset="0"/>
                <a:cs typeface="Times New Roman" panose="02020603050405020304" pitchFamily="18" charset="0"/>
              </a:rPr>
              <a:t>: Что? Как? И где этот контакт?</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Он прервался.</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816174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PROFESSOR IGERIK</a:t>
            </a:r>
            <a:r>
              <a:rPr lang="en-GB" sz="1600" dirty="0" smtClean="0">
                <a:solidFill>
                  <a:schemeClr val="bg1"/>
                </a:solidFill>
                <a:latin typeface="Times New Roman" panose="02020603050405020304" pitchFamily="18" charset="0"/>
                <a:cs typeface="Times New Roman" panose="02020603050405020304" pitchFamily="18" charset="0"/>
              </a:rPr>
              <a:t>: </a:t>
            </a:r>
            <a:r>
              <a:rPr lang="en-GB" sz="1600" dirty="0">
                <a:solidFill>
                  <a:schemeClr val="bg1"/>
                </a:solidFill>
                <a:latin typeface="Times New Roman" panose="02020603050405020304" pitchFamily="18" charset="0"/>
                <a:cs typeface="Times New Roman" panose="02020603050405020304" pitchFamily="18" charset="0"/>
              </a:rPr>
              <a:t>In that case, there was no connection.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TANJA</a:t>
            </a:r>
            <a:r>
              <a:rPr lang="en-GB" sz="1600" dirty="0">
                <a:solidFill>
                  <a:schemeClr val="bg1"/>
                </a:solidFill>
                <a:latin typeface="Times New Roman" panose="02020603050405020304" pitchFamily="18" charset="0"/>
                <a:cs typeface="Times New Roman" panose="02020603050405020304" pitchFamily="18" charset="0"/>
              </a:rPr>
              <a:t>: There was, there was, there was!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PROFESSOR </a:t>
            </a:r>
            <a:r>
              <a:rPr lang="en-GB" sz="1600" b="1" dirty="0">
                <a:solidFill>
                  <a:schemeClr val="bg1"/>
                </a:solidFill>
                <a:latin typeface="Times New Roman" panose="02020603050405020304" pitchFamily="18" charset="0"/>
                <a:cs typeface="Times New Roman" panose="02020603050405020304" pitchFamily="18" charset="0"/>
              </a:rPr>
              <a:t>IGERIK</a:t>
            </a:r>
            <a:r>
              <a:rPr lang="en-GB" sz="1600" dirty="0">
                <a:solidFill>
                  <a:schemeClr val="bg1"/>
                </a:solidFill>
                <a:latin typeface="Times New Roman" panose="02020603050405020304" pitchFamily="18" charset="0"/>
                <a:cs typeface="Times New Roman" panose="02020603050405020304" pitchFamily="18" charset="0"/>
              </a:rPr>
              <a:t>: Science recognizes only tangible evidence. If you have no proof then there was no contact.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There was contact! From Lassos – one of the most far away planets of the Solar System! There is a young female scientist there called Aelita!</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PROFESSOR </a:t>
            </a:r>
            <a:r>
              <a:rPr lang="en-GB" sz="1600" b="1" dirty="0">
                <a:solidFill>
                  <a:schemeClr val="bg1"/>
                </a:solidFill>
                <a:latin typeface="Times New Roman" panose="02020603050405020304" pitchFamily="18" charset="0"/>
                <a:cs typeface="Times New Roman" panose="02020603050405020304" pitchFamily="18" charset="0"/>
              </a:rPr>
              <a:t>IGERIK</a:t>
            </a:r>
            <a:r>
              <a:rPr lang="en-GB" sz="1600" dirty="0">
                <a:solidFill>
                  <a:schemeClr val="bg1"/>
                </a:solidFill>
                <a:latin typeface="Times New Roman" panose="02020603050405020304" pitchFamily="18" charset="0"/>
                <a:cs typeface="Times New Roman" panose="02020603050405020304" pitchFamily="18" charset="0"/>
              </a:rPr>
              <a:t>: Lassos? Aelita? Female scientist ? Utter rubbish! There are no creatures like us in outer space!</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KAJAR:</a:t>
            </a:r>
            <a:r>
              <a:rPr lang="et-EE" sz="1600" b="1" dirty="0" smtClean="0">
                <a:solidFill>
                  <a:schemeClr val="bg1"/>
                </a:solidFill>
                <a:latin typeface="Times New Roman" panose="02020603050405020304" pitchFamily="18" charset="0"/>
                <a:cs typeface="Times New Roman" panose="02020603050405020304" pitchFamily="18" charset="0"/>
              </a:rPr>
              <a:t> </a:t>
            </a:r>
            <a:r>
              <a:rPr lang="en-GB" sz="1600" dirty="0" smtClean="0">
                <a:solidFill>
                  <a:schemeClr val="bg1"/>
                </a:solidFill>
                <a:latin typeface="Times New Roman" panose="02020603050405020304" pitchFamily="18" charset="0"/>
                <a:cs typeface="Times New Roman" panose="02020603050405020304" pitchFamily="18" charset="0"/>
              </a:rPr>
              <a:t>There </a:t>
            </a:r>
            <a:r>
              <a:rPr lang="en-GB" sz="1600" dirty="0">
                <a:solidFill>
                  <a:schemeClr val="bg1"/>
                </a:solidFill>
                <a:latin typeface="Times New Roman" panose="02020603050405020304" pitchFamily="18" charset="0"/>
                <a:cs typeface="Times New Roman" panose="02020603050405020304" pitchFamily="18" charset="0"/>
              </a:rPr>
              <a:t>are!</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en-GB" sz="1600" b="1" dirty="0" smtClean="0">
                <a:solidFill>
                  <a:schemeClr val="bg1"/>
                </a:solidFill>
                <a:latin typeface="Times New Roman" panose="02020603050405020304" pitchFamily="18" charset="0"/>
                <a:cs typeface="Times New Roman" panose="02020603050405020304" pitchFamily="18" charset="0"/>
              </a:rPr>
              <a:t>TANJA</a:t>
            </a:r>
            <a:r>
              <a:rPr lang="en-GB" sz="1600" dirty="0">
                <a:solidFill>
                  <a:schemeClr val="bg1"/>
                </a:solidFill>
                <a:latin typeface="Times New Roman" panose="02020603050405020304" pitchFamily="18" charset="0"/>
                <a:cs typeface="Times New Roman" panose="02020603050405020304" pitchFamily="18" charset="0"/>
              </a:rPr>
              <a:t>: It’s a miracle ! It’s true! </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ПРОФЕССОР</a:t>
            </a:r>
            <a:r>
              <a:rPr lang="ru-RU" sz="1600" dirty="0">
                <a:solidFill>
                  <a:schemeClr val="bg1"/>
                </a:solidFill>
                <a:latin typeface="Times New Roman" panose="02020603050405020304" pitchFamily="18" charset="0"/>
                <a:cs typeface="Times New Roman" panose="02020603050405020304" pitchFamily="18" charset="0"/>
              </a:rPr>
              <a:t>: В таком случае контакта не было.</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Был, был, был!</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ПРОФЕССОР</a:t>
            </a:r>
            <a:r>
              <a:rPr lang="ru-RU" sz="1600" dirty="0">
                <a:solidFill>
                  <a:schemeClr val="bg1"/>
                </a:solidFill>
                <a:latin typeface="Times New Roman" panose="02020603050405020304" pitchFamily="18" charset="0"/>
                <a:cs typeface="Times New Roman" panose="02020603050405020304" pitchFamily="18" charset="0"/>
              </a:rPr>
              <a:t>: Наука признает только ощутимые доказательства. Если у вас нет доказательств, то и контакта не было.</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Был контакт! Была планета </a:t>
            </a:r>
            <a:r>
              <a:rPr lang="ru-RU" sz="1600" dirty="0" err="1">
                <a:solidFill>
                  <a:schemeClr val="bg1"/>
                </a:solidFill>
                <a:latin typeface="Times New Roman" panose="02020603050405020304" pitchFamily="18" charset="0"/>
                <a:cs typeface="Times New Roman" panose="02020603050405020304" pitchFamily="18" charset="0"/>
              </a:rPr>
              <a:t>Лассос</a:t>
            </a:r>
            <a:r>
              <a:rPr lang="ru-RU" sz="1600" dirty="0">
                <a:solidFill>
                  <a:schemeClr val="bg1"/>
                </a:solidFill>
                <a:latin typeface="Times New Roman" panose="02020603050405020304" pitchFamily="18" charset="0"/>
                <a:cs typeface="Times New Roman" panose="02020603050405020304" pitchFamily="18" charset="0"/>
              </a:rPr>
              <a:t> из одной очень далёкой солнечной системы! Там была молодая женщина-учёный Аэлита!</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ПРОФЕССОР</a:t>
            </a:r>
            <a:r>
              <a:rPr lang="ru-RU" sz="1600" dirty="0">
                <a:solidFill>
                  <a:schemeClr val="bg1"/>
                </a:solidFill>
                <a:latin typeface="Times New Roman" panose="02020603050405020304" pitchFamily="18" charset="0"/>
                <a:cs typeface="Times New Roman" panose="02020603050405020304" pitchFamily="18" charset="0"/>
              </a:rPr>
              <a:t>: Лассос? Аэлита? Женщина-ученый? Полная ерунда! В космическом пространстве нет человекоподобных существ!</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Есть же!</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Это чудо! Но это правда!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676300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435280" cy="6480720"/>
          </a:xfrm>
        </p:spPr>
        <p:txBody>
          <a:bodyPr>
            <a:normAutofit/>
          </a:bodyPr>
          <a:lstStyle/>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PROFESSOR IGERIK:</a:t>
            </a:r>
            <a:r>
              <a:rPr lang="en-GB" sz="2000" dirty="0">
                <a:solidFill>
                  <a:schemeClr val="bg1"/>
                </a:solidFill>
                <a:latin typeface="Times New Roman" panose="02020603050405020304" pitchFamily="18" charset="0"/>
                <a:cs typeface="Times New Roman" panose="02020603050405020304" pitchFamily="18" charset="0"/>
              </a:rPr>
              <a:t> Prove it.</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KAJAR</a:t>
            </a:r>
            <a:r>
              <a:rPr lang="en-GB" sz="2000" dirty="0">
                <a:solidFill>
                  <a:schemeClr val="bg1"/>
                </a:solidFill>
                <a:latin typeface="Times New Roman" panose="02020603050405020304" pitchFamily="18" charset="0"/>
                <a:cs typeface="Times New Roman" panose="02020603050405020304" pitchFamily="18" charset="0"/>
              </a:rPr>
              <a:t>: You don’t believe it.</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PROFESSOR </a:t>
            </a:r>
            <a:r>
              <a:rPr lang="en-GB" sz="2000" b="1" dirty="0">
                <a:solidFill>
                  <a:schemeClr val="bg1"/>
                </a:solidFill>
                <a:latin typeface="Times New Roman" panose="02020603050405020304" pitchFamily="18" charset="0"/>
                <a:cs typeface="Times New Roman" panose="02020603050405020304" pitchFamily="18" charset="0"/>
              </a:rPr>
              <a:t>IGERIK</a:t>
            </a:r>
            <a:r>
              <a:rPr lang="en-GB" sz="2000" dirty="0">
                <a:solidFill>
                  <a:schemeClr val="bg1"/>
                </a:solidFill>
                <a:latin typeface="Times New Roman" panose="02020603050405020304" pitchFamily="18" charset="0"/>
                <a:cs typeface="Times New Roman" panose="02020603050405020304" pitchFamily="18" charset="0"/>
              </a:rPr>
              <a:t>: Of course |I don’t believe it. You simply want to continue being sloppy. You sit in the laboratory, make a </a:t>
            </a:r>
            <a:r>
              <a:rPr lang="en-GB" sz="2000" dirty="0" err="1">
                <a:solidFill>
                  <a:schemeClr val="bg1"/>
                </a:solidFill>
                <a:latin typeface="Times New Roman" panose="02020603050405020304" pitchFamily="18" charset="0"/>
                <a:cs typeface="Times New Roman" panose="02020603050405020304" pitchFamily="18" charset="0"/>
              </a:rPr>
              <a:t>pretense</a:t>
            </a:r>
            <a:r>
              <a:rPr lang="en-GB" sz="2000" dirty="0">
                <a:solidFill>
                  <a:schemeClr val="bg1"/>
                </a:solidFill>
                <a:latin typeface="Times New Roman" panose="02020603050405020304" pitchFamily="18" charset="0"/>
                <a:cs typeface="Times New Roman" panose="02020603050405020304" pitchFamily="18" charset="0"/>
              </a:rPr>
              <a:t> that you have some sort of Wave Catcher and do nothing. I have already told you  – this mindless project closes at the end of today. (</a:t>
            </a:r>
            <a:r>
              <a:rPr lang="en-GB" sz="2000" i="1" dirty="0">
                <a:solidFill>
                  <a:schemeClr val="bg1"/>
                </a:solidFill>
                <a:latin typeface="Times New Roman" panose="02020603050405020304" pitchFamily="18" charset="0"/>
                <a:cs typeface="Times New Roman" panose="02020603050405020304" pitchFamily="18" charset="0"/>
              </a:rPr>
              <a:t>Threatens with his finger</a:t>
            </a:r>
            <a:r>
              <a:rPr lang="en-GB" sz="2000" dirty="0">
                <a:solidFill>
                  <a:schemeClr val="bg1"/>
                </a:solidFill>
                <a:latin typeface="Times New Roman" panose="02020603050405020304" pitchFamily="18" charset="0"/>
                <a:cs typeface="Times New Roman" panose="02020603050405020304" pitchFamily="18" charset="0"/>
              </a:rPr>
              <a:t>) Is this why you are spinning this fairy tale about Lassos and Aelita!</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KAJAR</a:t>
            </a:r>
            <a:r>
              <a:rPr lang="en-GB" sz="2000" dirty="0">
                <a:solidFill>
                  <a:schemeClr val="bg1"/>
                </a:solidFill>
                <a:latin typeface="Times New Roman" panose="02020603050405020304" pitchFamily="18" charset="0"/>
                <a:cs typeface="Times New Roman" panose="02020603050405020304" pitchFamily="18" charset="0"/>
              </a:rPr>
              <a:t>: We are not lying! We always tell the truth! (</a:t>
            </a:r>
            <a:r>
              <a:rPr lang="en-GB" sz="2000" i="1" dirty="0">
                <a:solidFill>
                  <a:schemeClr val="bg1"/>
                </a:solidFill>
                <a:latin typeface="Times New Roman" panose="02020603050405020304" pitchFamily="18" charset="0"/>
                <a:cs typeface="Times New Roman" panose="02020603050405020304" pitchFamily="18" charset="0"/>
              </a:rPr>
              <a:t>to the audience</a:t>
            </a:r>
            <a:r>
              <a:rPr lang="en-GB" sz="2000" dirty="0">
                <a:solidFill>
                  <a:schemeClr val="bg1"/>
                </a:solidFill>
                <a:latin typeface="Times New Roman" panose="02020603050405020304" pitchFamily="18" charset="0"/>
                <a:cs typeface="Times New Roman" panose="02020603050405020304" pitchFamily="18" charset="0"/>
              </a:rPr>
              <a:t>) Hey, scientists! Please believe us! </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ru-RU"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a:solidFill>
                  <a:schemeClr val="bg1"/>
                </a:solidFill>
                <a:latin typeface="Times New Roman" panose="02020603050405020304" pitchFamily="18" charset="0"/>
                <a:cs typeface="Times New Roman" panose="02020603050405020304" pitchFamily="18" charset="0"/>
              </a:rPr>
              <a:t>ПРОФЕССОР</a:t>
            </a:r>
            <a:r>
              <a:rPr lang="ru-RU" sz="2000" dirty="0">
                <a:solidFill>
                  <a:schemeClr val="bg1"/>
                </a:solidFill>
                <a:latin typeface="Times New Roman" panose="02020603050405020304" pitchFamily="18" charset="0"/>
                <a:cs typeface="Times New Roman" panose="02020603050405020304" pitchFamily="18" charset="0"/>
              </a:rPr>
              <a:t>: Тогда докажите.</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КАЯР</a:t>
            </a:r>
            <a:r>
              <a:rPr lang="ru-RU" sz="2000" dirty="0">
                <a:solidFill>
                  <a:schemeClr val="bg1"/>
                </a:solidFill>
                <a:latin typeface="Times New Roman" panose="02020603050405020304" pitchFamily="18" charset="0"/>
                <a:cs typeface="Times New Roman" panose="02020603050405020304" pitchFamily="18" charset="0"/>
              </a:rPr>
              <a:t>: Вы верите.</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ПРОФЕССОР</a:t>
            </a:r>
            <a:r>
              <a:rPr lang="ru-RU" sz="2000" dirty="0">
                <a:solidFill>
                  <a:schemeClr val="bg1"/>
                </a:solidFill>
                <a:latin typeface="Times New Roman" panose="02020603050405020304" pitchFamily="18" charset="0"/>
                <a:cs typeface="Times New Roman" panose="02020603050405020304" pitchFamily="18" charset="0"/>
              </a:rPr>
              <a:t>: Конечно не верю. Вы просто хотите продолжать бездельничать. Сидите в лаборатории, делаете вид, что у вас есть какой-то </a:t>
            </a:r>
            <a:r>
              <a:rPr lang="ru-RU" sz="2000" dirty="0" err="1">
                <a:solidFill>
                  <a:schemeClr val="bg1"/>
                </a:solidFill>
                <a:latin typeface="Times New Roman" panose="02020603050405020304" pitchFamily="18" charset="0"/>
                <a:cs typeface="Times New Roman" panose="02020603050405020304" pitchFamily="18" charset="0"/>
              </a:rPr>
              <a:t>волноуловитель</a:t>
            </a:r>
            <a:r>
              <a:rPr lang="ru-RU" sz="2000" dirty="0">
                <a:solidFill>
                  <a:schemeClr val="bg1"/>
                </a:solidFill>
                <a:latin typeface="Times New Roman" panose="02020603050405020304" pitchFamily="18" charset="0"/>
                <a:cs typeface="Times New Roman" panose="02020603050405020304" pitchFamily="18" charset="0"/>
              </a:rPr>
              <a:t>, и ничего не делаете. Я же сказал — сегодня вечером заканчиваем бессмысленный проект (угрожает пальцем) Поэтому вы и рассказываете сказку о </a:t>
            </a:r>
            <a:r>
              <a:rPr lang="ru-RU" sz="2000" dirty="0" err="1">
                <a:solidFill>
                  <a:schemeClr val="bg1"/>
                </a:solidFill>
                <a:latin typeface="Times New Roman" panose="02020603050405020304" pitchFamily="18" charset="0"/>
                <a:cs typeface="Times New Roman" panose="02020603050405020304" pitchFamily="18" charset="0"/>
              </a:rPr>
              <a:t>Лассосе</a:t>
            </a:r>
            <a:r>
              <a:rPr lang="ru-RU" sz="2000" dirty="0">
                <a:solidFill>
                  <a:schemeClr val="bg1"/>
                </a:solidFill>
                <a:latin typeface="Times New Roman" panose="02020603050405020304" pitchFamily="18" charset="0"/>
                <a:cs typeface="Times New Roman" panose="02020603050405020304" pitchFamily="18" charset="0"/>
              </a:rPr>
              <a:t> и Аэлите!</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КАЯР</a:t>
            </a:r>
            <a:r>
              <a:rPr lang="ru-RU" sz="2000" dirty="0">
                <a:solidFill>
                  <a:schemeClr val="bg1"/>
                </a:solidFill>
                <a:latin typeface="Times New Roman" panose="02020603050405020304" pitchFamily="18" charset="0"/>
                <a:cs typeface="Times New Roman" panose="02020603050405020304" pitchFamily="18" charset="0"/>
              </a:rPr>
              <a:t>: Мы не врём! Мы всегда честны! (к публике) Эй, учёные! Пожалуйста, поверьте нам</a:t>
            </a:r>
            <a:r>
              <a:rPr lang="ru-RU" sz="2000" dirty="0" smtClean="0">
                <a:solidFill>
                  <a:schemeClr val="bg1"/>
                </a:solidFill>
                <a:latin typeface="Times New Roman" panose="02020603050405020304" pitchFamily="18" charset="0"/>
                <a:cs typeface="Times New Roman" panose="02020603050405020304" pitchFamily="18" charset="0"/>
              </a:rPr>
              <a:t>!</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650943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numCol="2">
            <a:normAutofit/>
          </a:bodyPr>
          <a:lstStyle/>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CHOIR</a:t>
            </a:r>
            <a:r>
              <a:rPr lang="en-GB" sz="2400" dirty="0" smtClean="0">
                <a:solidFill>
                  <a:schemeClr val="bg1"/>
                </a:solidFill>
                <a:latin typeface="Times New Roman" panose="02020603050405020304" pitchFamily="18" charset="0"/>
                <a:cs typeface="Times New Roman" panose="02020603050405020304" pitchFamily="18" charset="0"/>
              </a:rPr>
              <a:t>: </a:t>
            </a:r>
            <a:r>
              <a:rPr lang="et-EE" sz="2400" dirty="0" smtClean="0">
                <a:solidFill>
                  <a:schemeClr val="bg1"/>
                </a:solidFill>
                <a:latin typeface="Times New Roman" panose="02020603050405020304" pitchFamily="18" charset="0"/>
                <a:cs typeface="Times New Roman" panose="02020603050405020304" pitchFamily="18" charset="0"/>
              </a:rPr>
              <a:t> </a:t>
            </a:r>
            <a:r>
              <a:rPr lang="en-GB" sz="2400" dirty="0" smtClean="0">
                <a:solidFill>
                  <a:schemeClr val="bg1"/>
                </a:solidFill>
                <a:latin typeface="Times New Roman" panose="02020603050405020304" pitchFamily="18" charset="0"/>
                <a:cs typeface="Times New Roman" panose="02020603050405020304" pitchFamily="18" charset="0"/>
              </a:rPr>
              <a:t>What? Where? Who? </a:t>
            </a: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smtClean="0">
                <a:solidFill>
                  <a:schemeClr val="bg1"/>
                </a:solidFill>
                <a:latin typeface="Times New Roman" panose="02020603050405020304" pitchFamily="18" charset="0"/>
                <a:cs typeface="Times New Roman" panose="02020603050405020304" pitchFamily="18" charset="0"/>
              </a:rPr>
              <a:t>What? Where? Who? </a:t>
            </a: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smtClean="0">
                <a:solidFill>
                  <a:schemeClr val="bg1"/>
                </a:solidFill>
                <a:latin typeface="Times New Roman" panose="02020603050405020304" pitchFamily="18" charset="0"/>
                <a:cs typeface="Times New Roman" panose="02020603050405020304" pitchFamily="18" charset="0"/>
              </a:rPr>
              <a:t>Is the Universe opening up to us?</a:t>
            </a: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smtClean="0">
                <a:solidFill>
                  <a:schemeClr val="bg1"/>
                </a:solidFill>
                <a:latin typeface="Times New Roman" panose="02020603050405020304" pitchFamily="18" charset="0"/>
                <a:cs typeface="Times New Roman" panose="02020603050405020304" pitchFamily="18" charset="0"/>
              </a:rPr>
              <a:t>Who</a:t>
            </a:r>
            <a:r>
              <a:rPr lang="en-GB" sz="2400" dirty="0">
                <a:solidFill>
                  <a:schemeClr val="bg1"/>
                </a:solidFill>
                <a:latin typeface="Times New Roman" panose="02020603050405020304" pitchFamily="18" charset="0"/>
                <a:cs typeface="Times New Roman" panose="02020603050405020304" pitchFamily="18" charset="0"/>
              </a:rPr>
              <a:t>? Where? What?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smtClean="0">
                <a:solidFill>
                  <a:schemeClr val="bg1"/>
                </a:solidFill>
                <a:latin typeface="Times New Roman" panose="02020603050405020304" pitchFamily="18" charset="0"/>
                <a:cs typeface="Times New Roman" panose="02020603050405020304" pitchFamily="18" charset="0"/>
              </a:rPr>
              <a:t>Have these </a:t>
            </a:r>
            <a:r>
              <a:rPr lang="en-GB" sz="2400" dirty="0">
                <a:solidFill>
                  <a:schemeClr val="bg1"/>
                </a:solidFill>
                <a:latin typeface="Times New Roman" panose="02020603050405020304" pitchFamily="18" charset="0"/>
                <a:cs typeface="Times New Roman" panose="02020603050405020304" pitchFamily="18" charset="0"/>
              </a:rPr>
              <a:t>young people made contact?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 </a:t>
            </a:r>
            <a:r>
              <a:rPr lang="en-GB" sz="2400" dirty="0" smtClean="0">
                <a:solidFill>
                  <a:schemeClr val="bg1"/>
                </a:solidFill>
                <a:latin typeface="Times New Roman" panose="02020603050405020304" pitchFamily="18" charset="0"/>
                <a:cs typeface="Times New Roman" panose="02020603050405020304" pitchFamily="18" charset="0"/>
              </a:rPr>
              <a:t>Who</a:t>
            </a:r>
            <a:r>
              <a:rPr lang="en-GB" sz="2400" dirty="0">
                <a:solidFill>
                  <a:schemeClr val="bg1"/>
                </a:solidFill>
                <a:latin typeface="Times New Roman" panose="02020603050405020304" pitchFamily="18" charset="0"/>
                <a:cs typeface="Times New Roman" panose="02020603050405020304" pitchFamily="18" charset="0"/>
              </a:rPr>
              <a:t>? What? Who?</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Is a new era of science starting for us?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 </a:t>
            </a:r>
            <a:r>
              <a:rPr lang="en-GB" sz="2400" dirty="0" smtClean="0">
                <a:solidFill>
                  <a:schemeClr val="bg1"/>
                </a:solidFill>
                <a:latin typeface="Times New Roman" panose="02020603050405020304" pitchFamily="18" charset="0"/>
                <a:cs typeface="Times New Roman" panose="02020603050405020304" pitchFamily="18" charset="0"/>
              </a:rPr>
              <a:t>This </a:t>
            </a:r>
            <a:r>
              <a:rPr lang="en-GB" sz="2400" dirty="0">
                <a:solidFill>
                  <a:schemeClr val="bg1"/>
                </a:solidFill>
                <a:latin typeface="Times New Roman" panose="02020603050405020304" pitchFamily="18" charset="0"/>
                <a:cs typeface="Times New Roman" panose="02020603050405020304" pitchFamily="18" charset="0"/>
              </a:rPr>
              <a:t>is the best news ever,</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how good it is that we are here!</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Aelita! </a:t>
            </a:r>
            <a:r>
              <a:rPr lang="en-GB" sz="2400" dirty="0" err="1">
                <a:solidFill>
                  <a:schemeClr val="bg1"/>
                </a:solidFill>
                <a:latin typeface="Times New Roman" panose="02020603050405020304" pitchFamily="18" charset="0"/>
                <a:cs typeface="Times New Roman" panose="02020603050405020304" pitchFamily="18" charset="0"/>
              </a:rPr>
              <a:t>Aelita</a:t>
            </a:r>
            <a:r>
              <a:rPr lang="en-GB" sz="2400" dirty="0" smtClean="0">
                <a:solidFill>
                  <a:schemeClr val="bg1"/>
                </a:solidFill>
                <a:latin typeface="Times New Roman" panose="02020603050405020304" pitchFamily="18" charset="0"/>
                <a:cs typeface="Times New Roman" panose="02020603050405020304" pitchFamily="18" charset="0"/>
              </a:rPr>
              <a:t>!</a:t>
            </a:r>
            <a:endParaRPr lang="et-EE" sz="2400" b="1"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ru-RU" sz="2400" b="1"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t-EE" sz="2400" b="1"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ru-RU" sz="2400" b="1" dirty="0" smtClean="0">
                <a:solidFill>
                  <a:schemeClr val="bg1"/>
                </a:solidFill>
                <a:latin typeface="Times New Roman" panose="02020603050405020304" pitchFamily="18" charset="0"/>
                <a:cs typeface="Times New Roman" panose="02020603050405020304" pitchFamily="18" charset="0"/>
              </a:rPr>
              <a:t>ХОР: </a:t>
            </a:r>
            <a:r>
              <a:rPr lang="ru-RU" sz="2400" dirty="0" smtClean="0">
                <a:solidFill>
                  <a:schemeClr val="bg1"/>
                </a:solidFill>
                <a:latin typeface="Times New Roman" panose="02020603050405020304" pitchFamily="18" charset="0"/>
                <a:cs typeface="Times New Roman" panose="02020603050405020304" pitchFamily="18" charset="0"/>
              </a:rPr>
              <a:t>Кто</a:t>
            </a:r>
            <a:r>
              <a:rPr lang="ru-RU" sz="2400" dirty="0">
                <a:solidFill>
                  <a:schemeClr val="bg1"/>
                </a:solidFill>
                <a:latin typeface="Times New Roman" panose="02020603050405020304" pitchFamily="18" charset="0"/>
                <a:cs typeface="Times New Roman" panose="02020603050405020304" pitchFamily="18" charset="0"/>
              </a:rPr>
              <a:t>, где, что</a:t>
            </a:r>
            <a:r>
              <a:rPr lang="ru-RU" sz="2400" dirty="0" smtClean="0">
                <a:solidFill>
                  <a:schemeClr val="bg1"/>
                </a:solidFill>
                <a:latin typeface="Times New Roman" panose="02020603050405020304" pitchFamily="18" charset="0"/>
                <a:cs typeface="Times New Roman" panose="02020603050405020304" pitchFamily="18" charset="0"/>
              </a:rPr>
              <a:t>? Что, где, кто?</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Открытие парня до контакта нас довело?</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Что, кто, где?</a:t>
            </a:r>
          </a:p>
          <a:p>
            <a:pPr marL="0" indent="0">
              <a:buNone/>
            </a:pPr>
            <a:r>
              <a:rPr lang="ru-RU" sz="2400" dirty="0" smtClean="0">
                <a:solidFill>
                  <a:schemeClr val="bg1"/>
                </a:solidFill>
                <a:latin typeface="Times New Roman" pitchFamily="18" charset="0"/>
                <a:cs typeface="Times New Roman" pitchFamily="18" charset="0"/>
              </a:rPr>
              <a:t>Открытие парня до контакта нас довело?</a:t>
            </a:r>
          </a:p>
          <a:p>
            <a:pPr marL="0" indent="0">
              <a:buNone/>
            </a:pPr>
            <a:r>
              <a:rPr lang="ru-RU" sz="2400" dirty="0" smtClean="0">
                <a:solidFill>
                  <a:schemeClr val="bg1"/>
                </a:solidFill>
                <a:latin typeface="Times New Roman" pitchFamily="18" charset="0"/>
                <a:cs typeface="Times New Roman" pitchFamily="18" charset="0"/>
              </a:rPr>
              <a:t>Что, где, кто?</a:t>
            </a: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smtClean="0">
                <a:solidFill>
                  <a:schemeClr val="bg1"/>
                </a:solidFill>
                <a:latin typeface="Times New Roman" pitchFamily="18" charset="0"/>
                <a:cs typeface="Times New Roman" pitchFamily="18" charset="0"/>
              </a:rPr>
              <a:t>Настало </a:t>
            </a:r>
            <a:r>
              <a:rPr lang="ru-RU" sz="2400" dirty="0">
                <a:solidFill>
                  <a:schemeClr val="bg1"/>
                </a:solidFill>
                <a:latin typeface="Times New Roman" panose="02020603050405020304" pitchFamily="18" charset="0"/>
                <a:cs typeface="Times New Roman" panose="02020603050405020304" pitchFamily="18" charset="0"/>
              </a:rPr>
              <a:t>ли новое время в науке?</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Новостей такого калибра не </a:t>
            </a:r>
            <a:r>
              <a:rPr lang="ru-RU" sz="2400" dirty="0" smtClean="0">
                <a:solidFill>
                  <a:schemeClr val="bg1"/>
                </a:solidFill>
                <a:latin typeface="Times New Roman" panose="02020603050405020304" pitchFamily="18" charset="0"/>
                <a:cs typeface="Times New Roman" panose="02020603050405020304" pitchFamily="18" charset="0"/>
              </a:rPr>
              <a:t>ведали,</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хорошо</a:t>
            </a:r>
            <a:r>
              <a:rPr lang="ru-RU" sz="2400" dirty="0">
                <a:solidFill>
                  <a:schemeClr val="bg1"/>
                </a:solidFill>
                <a:latin typeface="Times New Roman" panose="02020603050405020304" pitchFamily="18" charset="0"/>
                <a:cs typeface="Times New Roman" panose="02020603050405020304" pitchFamily="18" charset="0"/>
              </a:rPr>
              <a:t>, что сюда мы приехали</a:t>
            </a:r>
            <a:r>
              <a:rPr lang="ru-RU" sz="2400" dirty="0" smtClean="0">
                <a:solidFill>
                  <a:schemeClr val="bg1"/>
                </a:solidFill>
                <a:latin typeface="Times New Roman" panose="02020603050405020304" pitchFamily="18" charset="0"/>
                <a:cs typeface="Times New Roman" panose="02020603050405020304" pitchFamily="18" charset="0"/>
              </a:rPr>
              <a:t>!</a:t>
            </a:r>
            <a:endParaRPr lang="et-EE" sz="24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Аэлита!  Аэлита!</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85347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itchFamily="18" charset="0"/>
                <a:cs typeface="Times New Roman" pitchFamily="18" charset="0"/>
              </a:rPr>
              <a:t>PROFESSOR IGERIK:</a:t>
            </a:r>
            <a:r>
              <a:rPr lang="en-GB" sz="1800" dirty="0">
                <a:solidFill>
                  <a:schemeClr val="bg1"/>
                </a:solidFill>
                <a:latin typeface="Times New Roman" pitchFamily="18" charset="0"/>
                <a:cs typeface="Times New Roman" pitchFamily="18" charset="0"/>
              </a:rPr>
              <a:t> Restore the contact you speak of! Look, people are waiting! Are you a Nobel Prize winner, young man, a great bringer of honour to Estonia?</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KAJAR</a:t>
            </a:r>
            <a:r>
              <a:rPr lang="en-GB" sz="1800" dirty="0">
                <a:solidFill>
                  <a:schemeClr val="bg1"/>
                </a:solidFill>
                <a:latin typeface="Times New Roman" pitchFamily="18" charset="0"/>
                <a:cs typeface="Times New Roman" pitchFamily="18" charset="0"/>
              </a:rPr>
              <a:t>: If I am then half the prize must go to Tanya, she built the Wave Catcher with me. But how can we make contact again…</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TANJA</a:t>
            </a:r>
            <a:r>
              <a:rPr lang="en-GB" sz="1800" dirty="0">
                <a:solidFill>
                  <a:schemeClr val="bg1"/>
                </a:solidFill>
                <a:latin typeface="Times New Roman" pitchFamily="18" charset="0"/>
                <a:cs typeface="Times New Roman" pitchFamily="18" charset="0"/>
              </a:rPr>
              <a:t>: I have an idea! Let’s combine our thoughts! (</a:t>
            </a:r>
            <a:r>
              <a:rPr lang="en-GB" sz="1800" i="1" dirty="0">
                <a:solidFill>
                  <a:schemeClr val="bg1"/>
                </a:solidFill>
                <a:latin typeface="Times New Roman" pitchFamily="18" charset="0"/>
                <a:cs typeface="Times New Roman" pitchFamily="18" charset="0"/>
              </a:rPr>
              <a:t>to the audience</a:t>
            </a:r>
            <a:r>
              <a:rPr lang="en-GB" sz="1800" dirty="0">
                <a:solidFill>
                  <a:schemeClr val="bg1"/>
                </a:solidFill>
                <a:latin typeface="Times New Roman" pitchFamily="18" charset="0"/>
                <a:cs typeface="Times New Roman" pitchFamily="18" charset="0"/>
              </a:rPr>
              <a:t>) Let’s all think about finding a new friend!</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KAJAR</a:t>
            </a:r>
            <a:r>
              <a:rPr lang="en-GB" sz="1800" dirty="0">
                <a:solidFill>
                  <a:schemeClr val="bg1"/>
                </a:solidFill>
                <a:latin typeface="Times New Roman" pitchFamily="18" charset="0"/>
                <a:cs typeface="Times New Roman" pitchFamily="18" charset="0"/>
              </a:rPr>
              <a:t>: One, two, three! Aelita!</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PEOPLE</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 One, two, three! Aelita!</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PROFESSOR </a:t>
            </a:r>
            <a:r>
              <a:rPr lang="en-GB" sz="1800" b="1" dirty="0">
                <a:solidFill>
                  <a:schemeClr val="bg1"/>
                </a:solidFill>
                <a:latin typeface="Times New Roman" pitchFamily="18" charset="0"/>
                <a:cs typeface="Times New Roman" pitchFamily="18" charset="0"/>
              </a:rPr>
              <a:t>IGERIK:</a:t>
            </a:r>
            <a:r>
              <a:rPr lang="en-GB" sz="1800" dirty="0">
                <a:solidFill>
                  <a:schemeClr val="bg1"/>
                </a:solidFill>
                <a:latin typeface="Times New Roman" pitchFamily="18" charset="0"/>
                <a:cs typeface="Times New Roman" pitchFamily="18" charset="0"/>
              </a:rPr>
              <a:t> Oh no! It’s not possible!</a:t>
            </a:r>
            <a:endParaRPr lang="en-US" sz="1800" dirty="0">
              <a:solidFill>
                <a:schemeClr val="bg1"/>
              </a:solidFill>
              <a:latin typeface="Times New Roman" pitchFamily="18" charset="0"/>
              <a:cs typeface="Times New Roman" pitchFamily="18" charset="0"/>
            </a:endParaRPr>
          </a:p>
          <a:p>
            <a:pPr marL="0" indent="0">
              <a:buNone/>
            </a:pPr>
            <a:endParaRPr lang="ru-RU" sz="1800" dirty="0" smtClean="0">
              <a:solidFill>
                <a:schemeClr val="bg1"/>
              </a:solidFill>
              <a:latin typeface="Times New Roman" pitchFamily="18" charset="0"/>
              <a:cs typeface="Times New Roman" pitchFamily="18" charset="0"/>
            </a:endParaRPr>
          </a:p>
          <a:p>
            <a:pPr marL="0" indent="0">
              <a:buNone/>
            </a:pPr>
            <a:r>
              <a:rPr lang="ru-RU" sz="1800" b="1" dirty="0" smtClean="0">
                <a:solidFill>
                  <a:schemeClr val="bg1"/>
                </a:solidFill>
                <a:latin typeface="Times New Roman" pitchFamily="18" charset="0"/>
                <a:cs typeface="Times New Roman" pitchFamily="18" charset="0"/>
              </a:rPr>
              <a:t>ПРОФЕССОР</a:t>
            </a:r>
            <a:r>
              <a:rPr lang="ru-RU" sz="1800" dirty="0">
                <a:solidFill>
                  <a:schemeClr val="bg1"/>
                </a:solidFill>
                <a:latin typeface="Times New Roman" pitchFamily="18" charset="0"/>
                <a:cs typeface="Times New Roman" pitchFamily="18" charset="0"/>
              </a:rPr>
              <a:t>: Давайте, восстанавливаете свой так называемый контакт! Видите, публика ждёт! А вы, молодой человек, получите Нобелевскую премию, будет большая честь и подарок для Эстонии!</a:t>
            </a:r>
          </a:p>
          <a:p>
            <a:pPr marL="0" indent="0">
              <a:buNone/>
            </a:pPr>
            <a:r>
              <a:rPr lang="ru-RU" sz="1800" b="1" dirty="0" smtClean="0">
                <a:solidFill>
                  <a:schemeClr val="bg1"/>
                </a:solidFill>
                <a:latin typeface="Times New Roman" pitchFamily="18" charset="0"/>
                <a:cs typeface="Times New Roman" pitchFamily="18" charset="0"/>
              </a:rPr>
              <a:t>КАЯР</a:t>
            </a:r>
            <a:r>
              <a:rPr lang="ru-RU" sz="1800" dirty="0">
                <a:solidFill>
                  <a:schemeClr val="bg1"/>
                </a:solidFill>
                <a:latin typeface="Times New Roman" pitchFamily="18" charset="0"/>
                <a:cs typeface="Times New Roman" pitchFamily="18" charset="0"/>
              </a:rPr>
              <a:t>: Тогда Нобелевскую премию надо будет поделить, потому что волноуловитель построили мы с Таней. Но как восстановить контакт...</a:t>
            </a:r>
          </a:p>
          <a:p>
            <a:pPr marL="0" indent="0">
              <a:buNone/>
            </a:pPr>
            <a:r>
              <a:rPr lang="ru-RU" sz="1800" b="1" dirty="0" smtClean="0">
                <a:solidFill>
                  <a:schemeClr val="bg1"/>
                </a:solidFill>
                <a:latin typeface="Times New Roman" pitchFamily="18" charset="0"/>
                <a:cs typeface="Times New Roman" pitchFamily="18" charset="0"/>
              </a:rPr>
              <a:t>ТАНЯ</a:t>
            </a:r>
            <a:r>
              <a:rPr lang="ru-RU" sz="1800" dirty="0">
                <a:solidFill>
                  <a:schemeClr val="bg1"/>
                </a:solidFill>
                <a:latin typeface="Times New Roman" pitchFamily="18" charset="0"/>
                <a:cs typeface="Times New Roman" pitchFamily="18" charset="0"/>
              </a:rPr>
              <a:t>: Силой мысли! Соберём мысли воедино! (к публике) Давайте все подумаем, что мы найдём новых друзей!</a:t>
            </a:r>
          </a:p>
          <a:p>
            <a:pPr marL="0" indent="0">
              <a:buNone/>
            </a:pPr>
            <a:r>
              <a:rPr lang="ru-RU" sz="1800" b="1" dirty="0" smtClean="0">
                <a:solidFill>
                  <a:schemeClr val="bg1"/>
                </a:solidFill>
                <a:latin typeface="Times New Roman" pitchFamily="18" charset="0"/>
                <a:cs typeface="Times New Roman" pitchFamily="18" charset="0"/>
              </a:rPr>
              <a:t>КАЯР</a:t>
            </a:r>
            <a:r>
              <a:rPr lang="ru-RU" sz="1800" dirty="0">
                <a:solidFill>
                  <a:schemeClr val="bg1"/>
                </a:solidFill>
                <a:latin typeface="Times New Roman" pitchFamily="18" charset="0"/>
                <a:cs typeface="Times New Roman" pitchFamily="18" charset="0"/>
              </a:rPr>
              <a:t>: Три, два, один! Аэлита!</a:t>
            </a:r>
          </a:p>
          <a:p>
            <a:pPr marL="0" indent="0">
              <a:buNone/>
            </a:pPr>
            <a:r>
              <a:rPr lang="ru-RU" sz="1800" b="1" dirty="0" smtClean="0">
                <a:solidFill>
                  <a:schemeClr val="bg1"/>
                </a:solidFill>
                <a:latin typeface="Times New Roman" pitchFamily="18" charset="0"/>
                <a:cs typeface="Times New Roman" pitchFamily="18" charset="0"/>
              </a:rPr>
              <a:t>ПУБЛИКА</a:t>
            </a:r>
            <a:r>
              <a:rPr lang="ru-RU" sz="1800" dirty="0">
                <a:solidFill>
                  <a:schemeClr val="bg1"/>
                </a:solidFill>
                <a:latin typeface="Times New Roman" pitchFamily="18" charset="0"/>
                <a:cs typeface="Times New Roman" pitchFamily="18" charset="0"/>
              </a:rPr>
              <a:t>: Три, два, один! Аэлита!</a:t>
            </a:r>
          </a:p>
          <a:p>
            <a:pPr marL="0" indent="0">
              <a:buNone/>
            </a:pPr>
            <a:r>
              <a:rPr lang="ru-RU" sz="1800" b="1" dirty="0" smtClean="0">
                <a:solidFill>
                  <a:schemeClr val="bg1"/>
                </a:solidFill>
                <a:latin typeface="Times New Roman" pitchFamily="18" charset="0"/>
                <a:cs typeface="Times New Roman" pitchFamily="18" charset="0"/>
              </a:rPr>
              <a:t>ПРОФЕССОР</a:t>
            </a:r>
            <a:r>
              <a:rPr lang="ru-RU" sz="1800" dirty="0">
                <a:solidFill>
                  <a:schemeClr val="bg1"/>
                </a:solidFill>
                <a:latin typeface="Times New Roman" pitchFamily="18" charset="0"/>
                <a:cs typeface="Times New Roman" pitchFamily="18" charset="0"/>
              </a:rPr>
              <a:t>: Ничего себе! Это не возможно</a:t>
            </a:r>
            <a:r>
              <a:rPr lang="ru-RU" sz="1800" dirty="0" smtClean="0">
                <a:solidFill>
                  <a:schemeClr val="bg1"/>
                </a:solidFill>
                <a:latin typeface="Times New Roman" pitchFamily="18" charset="0"/>
                <a:cs typeface="Times New Roman" pitchFamily="18" charset="0"/>
              </a:rPr>
              <a:t>!</a:t>
            </a:r>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4282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120680"/>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KAJAR: To detect life in the Universe.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 What a great invention </a:t>
            </a:r>
            <a:r>
              <a:rPr lang="en-GB" sz="1600" b="1" dirty="0" err="1" smtClean="0">
                <a:solidFill>
                  <a:schemeClr val="bg1"/>
                </a:solidFill>
                <a:latin typeface="Times New Roman" pitchFamily="18" charset="0"/>
                <a:cs typeface="Times New Roman" pitchFamily="18" charset="0"/>
              </a:rPr>
              <a:t>Kajar</a:t>
            </a:r>
            <a:r>
              <a:rPr lang="en-GB" sz="1600" b="1"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 Its yours too. </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LIISU: Have you made any contacts?</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 Not yet.</a:t>
            </a:r>
            <a:endParaRPr lang="et-EE" sz="1600" b="1" dirty="0" smtClean="0">
              <a:solidFill>
                <a:schemeClr val="bg1"/>
              </a:solidFill>
              <a:latin typeface="Times New Roman" pitchFamily="18" charset="0"/>
              <a:cs typeface="Times New Roman" pitchFamily="18" charset="0"/>
            </a:endParaRPr>
          </a:p>
          <a:p>
            <a:pPr fontAlgn="base">
              <a:buNone/>
            </a:pPr>
            <a:endParaRPr lang="et-EE" sz="12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 </a:t>
            </a: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Чтобы найти жизнь в космосе.</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 </a:t>
            </a: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Каяр сделал невероятное открытие.</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 </a:t>
            </a: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Ты тоже.</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ЛИЗА: </a:t>
            </a: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И сколько контактов у вас уже было?</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 </a:t>
            </a:r>
            <a:r>
              <a:rPr lang="et-EE"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Пока ни одного.</a:t>
            </a:r>
            <a:endParaRPr lang="et-EE" sz="1600" dirty="0" smtClean="0">
              <a:solidFill>
                <a:schemeClr val="bg1"/>
              </a:solidFill>
              <a:latin typeface="Times New Roman" pitchFamily="18" charset="0"/>
              <a:cs typeface="Times New Roman" pitchFamily="18" charset="0"/>
            </a:endParaRPr>
          </a:p>
          <a:p>
            <a:pPr>
              <a:buNone/>
            </a:pPr>
            <a:endParaRPr lang="et-EE" sz="1200" dirty="0" smtClean="0">
              <a:solidFill>
                <a:schemeClr val="bg1"/>
              </a:solidFill>
            </a:endParaRPr>
          </a:p>
          <a:p>
            <a:pPr fontAlgn="base">
              <a:buNone/>
            </a:pPr>
            <a:r>
              <a:rPr lang="en-GB" sz="1600" b="1" dirty="0">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Professor </a:t>
            </a:r>
            <a:r>
              <a:rPr lang="en-GB" sz="1600" dirty="0" err="1">
                <a:solidFill>
                  <a:schemeClr val="bg1"/>
                </a:solidFill>
                <a:latin typeface="Times New Roman" pitchFamily="18" charset="0"/>
                <a:cs typeface="Times New Roman" pitchFamily="18" charset="0"/>
              </a:rPr>
              <a:t>Igerik</a:t>
            </a:r>
            <a:r>
              <a:rPr lang="en-GB" sz="1600" dirty="0">
                <a:solidFill>
                  <a:schemeClr val="bg1"/>
                </a:solidFill>
                <a:latin typeface="Times New Roman" pitchFamily="18" charset="0"/>
                <a:cs typeface="Times New Roman" pitchFamily="18" charset="0"/>
              </a:rPr>
              <a:t> is very angry.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TANJA</a:t>
            </a:r>
            <a:r>
              <a:rPr lang="en-GB" sz="1600" dirty="0">
                <a:solidFill>
                  <a:schemeClr val="bg1"/>
                </a:solidFill>
                <a:latin typeface="Times New Roman" pitchFamily="18" charset="0"/>
                <a:cs typeface="Times New Roman" pitchFamily="18" charset="0"/>
              </a:rPr>
              <a:t>: Because she thinks we are just wasting his time.</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You must go home. Outsiders are not allowed.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LIISU</a:t>
            </a:r>
            <a:r>
              <a:rPr lang="en-GB" sz="1600" dirty="0">
                <a:solidFill>
                  <a:schemeClr val="bg1"/>
                </a:solidFill>
                <a:latin typeface="Times New Roman" pitchFamily="18" charset="0"/>
                <a:cs typeface="Times New Roman" pitchFamily="18" charset="0"/>
              </a:rPr>
              <a:t>: I’m not an outsider! I am your sister!</a:t>
            </a:r>
            <a:endParaRPr lang="et-EE" sz="1600" dirty="0">
              <a:solidFill>
                <a:schemeClr val="bg1"/>
              </a:solidFill>
              <a:latin typeface="Times New Roman" pitchFamily="18" charset="0"/>
              <a:cs typeface="Times New Roman" pitchFamily="18" charset="0"/>
            </a:endParaRPr>
          </a:p>
          <a:p>
            <a:pPr>
              <a:buNone/>
            </a:pPr>
            <a:endParaRPr lang="et-EE" sz="1050" dirty="0" smtClean="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a:t>
            </a:r>
            <a:r>
              <a:rPr lang="ru-RU" sz="1600" dirty="0">
                <a:solidFill>
                  <a:schemeClr val="bg1"/>
                </a:solidFill>
                <a:latin typeface="Times New Roman" pitchFamily="18" charset="0"/>
                <a:cs typeface="Times New Roman" pitchFamily="18" charset="0"/>
              </a:rPr>
              <a:t>: И профессор Игерик очень злится.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a:t>
            </a:r>
            <a:r>
              <a:rPr lang="ru-RU" sz="1600" dirty="0">
                <a:solidFill>
                  <a:schemeClr val="bg1"/>
                </a:solidFill>
                <a:latin typeface="Times New Roman" pitchFamily="18" charset="0"/>
                <a:cs typeface="Times New Roman" pitchFamily="18" charset="0"/>
              </a:rPr>
              <a:t>: Ему кажется, что мы зря тратим время.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a:t>
            </a:r>
            <a:r>
              <a:rPr lang="ru-RU" sz="1600" dirty="0">
                <a:solidFill>
                  <a:schemeClr val="bg1"/>
                </a:solidFill>
                <a:latin typeface="Times New Roman" pitchFamily="18" charset="0"/>
                <a:cs typeface="Times New Roman" pitchFamily="18" charset="0"/>
              </a:rPr>
              <a:t>: Так что иди домой. Посторонним здесь нельзя находиться.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a:solidFill>
                  <a:schemeClr val="bg1"/>
                </a:solidFill>
                <a:latin typeface="Times New Roman" pitchFamily="18" charset="0"/>
                <a:cs typeface="Times New Roman" pitchFamily="18" charset="0"/>
              </a:rPr>
              <a:t>: Я не посторонняя! Я твоя сестра!</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PROFESSOR IGERIK</a:t>
            </a:r>
            <a:r>
              <a:rPr lang="en-GB" sz="2400" dirty="0">
                <a:solidFill>
                  <a:schemeClr val="bg1"/>
                </a:solidFill>
                <a:latin typeface="Times New Roman" panose="02020603050405020304" pitchFamily="18" charset="0"/>
                <a:cs typeface="Times New Roman" panose="02020603050405020304" pitchFamily="18" charset="0"/>
              </a:rPr>
              <a:t>: Help! Contact</a:t>
            </a:r>
            <a:r>
              <a:rPr lang="en-GB" sz="2400" dirty="0" smtClean="0">
                <a:solidFill>
                  <a:schemeClr val="bg1"/>
                </a:solidFill>
                <a:latin typeface="Times New Roman" panose="02020603050405020304" pitchFamily="18" charset="0"/>
                <a:cs typeface="Times New Roman" panose="02020603050405020304" pitchFamily="18" charset="0"/>
              </a:rPr>
              <a:t>!</a:t>
            </a:r>
            <a:endParaRPr lang="ru-RU"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EDARON</a:t>
            </a:r>
            <a:r>
              <a:rPr lang="en-GB" sz="2400" dirty="0" smtClean="0">
                <a:solidFill>
                  <a:schemeClr val="bg1"/>
                </a:solidFill>
                <a:latin typeface="Times New Roman" panose="02020603050405020304" pitchFamily="18" charset="0"/>
                <a:cs typeface="Times New Roman" panose="02020603050405020304" pitchFamily="18" charset="0"/>
              </a:rPr>
              <a:t> : </a:t>
            </a:r>
            <a:r>
              <a:rPr lang="en-GB" sz="2400" dirty="0" err="1">
                <a:solidFill>
                  <a:schemeClr val="bg1"/>
                </a:solidFill>
                <a:latin typeface="Times New Roman" panose="02020603050405020304" pitchFamily="18" charset="0"/>
                <a:cs typeface="Times New Roman" panose="02020603050405020304" pitchFamily="18" charset="0"/>
              </a:rPr>
              <a:t>Ahah</a:t>
            </a:r>
            <a:r>
              <a:rPr lang="en-GB" sz="2400" dirty="0">
                <a:solidFill>
                  <a:schemeClr val="bg1"/>
                </a:solidFill>
                <a:latin typeface="Times New Roman" panose="02020603050405020304" pitchFamily="18" charset="0"/>
                <a:cs typeface="Times New Roman" panose="02020603050405020304" pitchFamily="18" charset="0"/>
              </a:rPr>
              <a:t>. So this is planet Earth. Hello. I wasn’t too keen to come, I have my own, fine home, but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TANJA</a:t>
            </a:r>
            <a:r>
              <a:rPr lang="en-GB" sz="2400" dirty="0" smtClean="0">
                <a:solidFill>
                  <a:schemeClr val="bg1"/>
                </a:solidFill>
                <a:latin typeface="Times New Roman" panose="02020603050405020304" pitchFamily="18" charset="0"/>
                <a:cs typeface="Times New Roman" panose="02020603050405020304" pitchFamily="18" charset="0"/>
              </a:rPr>
              <a:t>: </a:t>
            </a:r>
            <a:r>
              <a:rPr lang="en-GB" sz="2400" dirty="0">
                <a:solidFill>
                  <a:schemeClr val="bg1"/>
                </a:solidFill>
                <a:latin typeface="Times New Roman" panose="02020603050405020304" pitchFamily="18" charset="0"/>
                <a:cs typeface="Times New Roman" panose="02020603050405020304" pitchFamily="18" charset="0"/>
              </a:rPr>
              <a:t>Professor dear! Can I help you ?</a:t>
            </a:r>
            <a:endParaRPr lang="ru-RU"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GUEST </a:t>
            </a:r>
            <a:r>
              <a:rPr lang="en-GB" sz="2400" b="1" dirty="0">
                <a:solidFill>
                  <a:schemeClr val="bg1"/>
                </a:solidFill>
                <a:latin typeface="Times New Roman" panose="02020603050405020304" pitchFamily="18" charset="0"/>
                <a:cs typeface="Times New Roman" panose="02020603050405020304" pitchFamily="18" charset="0"/>
              </a:rPr>
              <a:t>III</a:t>
            </a:r>
            <a:r>
              <a:rPr lang="en-GB" sz="2400" dirty="0">
                <a:solidFill>
                  <a:schemeClr val="bg1"/>
                </a:solidFill>
                <a:latin typeface="Times New Roman" panose="02020603050405020304" pitchFamily="18" charset="0"/>
                <a:cs typeface="Times New Roman" panose="02020603050405020304" pitchFamily="18" charset="0"/>
              </a:rPr>
              <a:t>: </a:t>
            </a:r>
            <a:r>
              <a:rPr lang="en-GB" sz="2400" dirty="0" smtClean="0">
                <a:solidFill>
                  <a:schemeClr val="bg1"/>
                </a:solidFill>
                <a:latin typeface="Times New Roman" panose="02020603050405020304" pitchFamily="18" charset="0"/>
                <a:cs typeface="Times New Roman" panose="02020603050405020304" pitchFamily="18" charset="0"/>
              </a:rPr>
              <a:t>: </a:t>
            </a:r>
            <a:r>
              <a:rPr lang="en-GB" sz="2400" dirty="0">
                <a:solidFill>
                  <a:schemeClr val="bg1"/>
                </a:solidFill>
                <a:latin typeface="Times New Roman" panose="02020603050405020304" pitchFamily="18" charset="0"/>
                <a:cs typeface="Times New Roman" panose="02020603050405020304" pitchFamily="18" charset="0"/>
              </a:rPr>
              <a:t>Is </a:t>
            </a:r>
            <a:r>
              <a:rPr lang="en-GB" sz="2400" i="1" dirty="0">
                <a:solidFill>
                  <a:schemeClr val="bg1"/>
                </a:solidFill>
                <a:latin typeface="Times New Roman" panose="02020603050405020304" pitchFamily="18" charset="0"/>
                <a:cs typeface="Times New Roman" panose="02020603050405020304" pitchFamily="18" charset="0"/>
              </a:rPr>
              <a:t>this </a:t>
            </a:r>
            <a:r>
              <a:rPr lang="en-GB" sz="2400" dirty="0">
                <a:solidFill>
                  <a:schemeClr val="bg1"/>
                </a:solidFill>
                <a:latin typeface="Times New Roman" panose="02020603050405020304" pitchFamily="18" charset="0"/>
                <a:cs typeface="Times New Roman" panose="02020603050405020304" pitchFamily="18" charset="0"/>
              </a:rPr>
              <a:t>Aelita?</a:t>
            </a:r>
            <a:endParaRPr lang="ru-RU"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EDARON</a:t>
            </a:r>
            <a:r>
              <a:rPr lang="en-GB" sz="2400" dirty="0">
                <a:solidFill>
                  <a:schemeClr val="bg1"/>
                </a:solidFill>
                <a:latin typeface="Times New Roman" panose="02020603050405020304" pitchFamily="18" charset="0"/>
                <a:cs typeface="Times New Roman" panose="02020603050405020304" pitchFamily="18" charset="0"/>
              </a:rPr>
              <a:t>: Not again !What is it about Aelita? He’s not even met her! One comes from millions of light years away and the first thing one hears is „Aelita“.  </a:t>
            </a:r>
            <a:endParaRPr lang="ru-RU"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ПРОФЕССОР</a:t>
            </a:r>
            <a:r>
              <a:rPr lang="ru-RU" sz="2400" dirty="0">
                <a:solidFill>
                  <a:schemeClr val="bg1"/>
                </a:solidFill>
                <a:latin typeface="Times New Roman" panose="02020603050405020304" pitchFamily="18" charset="0"/>
                <a:cs typeface="Times New Roman" panose="02020603050405020304" pitchFamily="18" charset="0"/>
              </a:rPr>
              <a:t>: Помогите! Действительно контакт! </a:t>
            </a: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ЭДАРОН</a:t>
            </a:r>
            <a:r>
              <a:rPr lang="ru-RU" sz="2400" dirty="0" smtClean="0">
                <a:solidFill>
                  <a:schemeClr val="bg1"/>
                </a:solidFill>
                <a:latin typeface="Times New Roman" panose="02020603050405020304" pitchFamily="18" charset="0"/>
                <a:cs typeface="Times New Roman" panose="02020603050405020304" pitchFamily="18" charset="0"/>
              </a:rPr>
              <a:t> : </a:t>
            </a:r>
            <a:r>
              <a:rPr lang="ru-RU" sz="2400" dirty="0">
                <a:solidFill>
                  <a:schemeClr val="bg1"/>
                </a:solidFill>
                <a:latin typeface="Times New Roman" panose="02020603050405020304" pitchFamily="18" charset="0"/>
                <a:cs typeface="Times New Roman" panose="02020603050405020304" pitchFamily="18" charset="0"/>
              </a:rPr>
              <a:t>Ну-ну. Это и есть планета Земля. Приветствую. Мне совсем не хотелось сюда ехать, мне и дома хорошо, но...</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 </a:t>
            </a:r>
            <a:r>
              <a:rPr lang="ru-RU" sz="2400" b="1" dirty="0" smtClean="0">
                <a:solidFill>
                  <a:schemeClr val="bg1"/>
                </a:solidFill>
                <a:latin typeface="Times New Roman" panose="02020603050405020304" pitchFamily="18" charset="0"/>
                <a:cs typeface="Times New Roman" panose="02020603050405020304" pitchFamily="18" charset="0"/>
              </a:rPr>
              <a:t>ТАНЯ</a:t>
            </a:r>
            <a:r>
              <a:rPr lang="ru-RU" sz="2400" dirty="0" smtClean="0">
                <a:solidFill>
                  <a:schemeClr val="bg1"/>
                </a:solidFill>
                <a:latin typeface="Times New Roman" panose="02020603050405020304" pitchFamily="18" charset="0"/>
                <a:cs typeface="Times New Roman" panose="02020603050405020304" pitchFamily="18" charset="0"/>
              </a:rPr>
              <a:t> : </a:t>
            </a:r>
            <a:r>
              <a:rPr lang="ru-RU" sz="2400" dirty="0">
                <a:solidFill>
                  <a:schemeClr val="bg1"/>
                </a:solidFill>
                <a:latin typeface="Times New Roman" panose="02020603050405020304" pitchFamily="18" charset="0"/>
                <a:cs typeface="Times New Roman" panose="02020603050405020304" pitchFamily="18" charset="0"/>
              </a:rPr>
              <a:t>Дорогой профессор! Могу я вам помочь?</a:t>
            </a: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ТРЕТИЙ </a:t>
            </a:r>
            <a:r>
              <a:rPr lang="ru-RU" sz="2400" b="1" dirty="0">
                <a:solidFill>
                  <a:schemeClr val="bg1"/>
                </a:solidFill>
                <a:latin typeface="Times New Roman" panose="02020603050405020304" pitchFamily="18" charset="0"/>
                <a:cs typeface="Times New Roman" panose="02020603050405020304" pitchFamily="18" charset="0"/>
              </a:rPr>
              <a:t>ГОСТЬ </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Это и есть Аэлита?</a:t>
            </a: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ЭДАРОН</a:t>
            </a:r>
            <a:r>
              <a:rPr lang="ru-RU" sz="2400" dirty="0">
                <a:solidFill>
                  <a:schemeClr val="bg1"/>
                </a:solidFill>
                <a:latin typeface="Times New Roman" panose="02020603050405020304" pitchFamily="18" charset="0"/>
                <a:cs typeface="Times New Roman" panose="02020603050405020304" pitchFamily="18" charset="0"/>
              </a:rPr>
              <a:t>: Ну вот опять! Что они нашли в этой Аэлите? Сами её не видели даже! Пролетаешь миллионы световых лет и первое, что слышишь —   «Аэлита!»</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634057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PROFESSOR IGERIK </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a:solidFill>
                  <a:schemeClr val="bg1"/>
                </a:solidFill>
                <a:latin typeface="Times New Roman" panose="02020603050405020304" pitchFamily="18" charset="0"/>
                <a:cs typeface="Times New Roman" panose="02020603050405020304" pitchFamily="18" charset="0"/>
              </a:rPr>
              <a:t>Aliens! Contact with the Universe! Exactly like people! And speaking Estonian! It’s not possible! </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KAJAR</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a:solidFill>
                  <a:schemeClr val="bg1"/>
                </a:solidFill>
                <a:latin typeface="Times New Roman" panose="02020603050405020304" pitchFamily="18" charset="0"/>
                <a:cs typeface="Times New Roman" panose="02020603050405020304" pitchFamily="18" charset="0"/>
              </a:rPr>
              <a:t>Are you… Aelita? In my dream I saw…</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EDARON</a:t>
            </a:r>
            <a:r>
              <a:rPr lang="en-GB" sz="2000" dirty="0">
                <a:solidFill>
                  <a:schemeClr val="bg1"/>
                </a:solidFill>
                <a:latin typeface="Times New Roman" panose="02020603050405020304" pitchFamily="18" charset="0"/>
                <a:cs typeface="Times New Roman" panose="02020603050405020304" pitchFamily="18" charset="0"/>
              </a:rPr>
              <a:t>: No! I am </a:t>
            </a:r>
            <a:r>
              <a:rPr lang="en-GB" sz="2000" dirty="0" err="1">
                <a:solidFill>
                  <a:schemeClr val="bg1"/>
                </a:solidFill>
                <a:latin typeface="Times New Roman" panose="02020603050405020304" pitchFamily="18" charset="0"/>
                <a:cs typeface="Times New Roman" panose="02020603050405020304" pitchFamily="18" charset="0"/>
              </a:rPr>
              <a:t>Edaron</a:t>
            </a:r>
            <a:r>
              <a:rPr lang="en-GB" sz="2000" dirty="0">
                <a:solidFill>
                  <a:schemeClr val="bg1"/>
                </a:solidFill>
                <a:latin typeface="Times New Roman" panose="02020603050405020304" pitchFamily="18" charset="0"/>
                <a:cs typeface="Times New Roman" panose="02020603050405020304" pitchFamily="18" charset="0"/>
              </a:rPr>
              <a:t>, the official contact for the Universe! The most </a:t>
            </a:r>
            <a:r>
              <a:rPr lang="en-GB" sz="2000" dirty="0" err="1">
                <a:solidFill>
                  <a:schemeClr val="bg1"/>
                </a:solidFill>
                <a:latin typeface="Times New Roman" panose="02020603050405020304" pitchFamily="18" charset="0"/>
                <a:cs typeface="Times New Roman" panose="02020603050405020304" pitchFamily="18" charset="0"/>
              </a:rPr>
              <a:t>senior!The</a:t>
            </a:r>
            <a:r>
              <a:rPr lang="en-GB" sz="2000" dirty="0">
                <a:solidFill>
                  <a:schemeClr val="bg1"/>
                </a:solidFill>
                <a:latin typeface="Times New Roman" panose="02020603050405020304" pitchFamily="18" charset="0"/>
                <a:cs typeface="Times New Roman" panose="02020603050405020304" pitchFamily="18" charset="0"/>
              </a:rPr>
              <a:t> most important! </a:t>
            </a:r>
            <a:r>
              <a:rPr lang="en-GB" sz="2000" dirty="0" err="1">
                <a:solidFill>
                  <a:schemeClr val="bg1"/>
                </a:solidFill>
                <a:latin typeface="Times New Roman" panose="02020603050405020304" pitchFamily="18" charset="0"/>
                <a:cs typeface="Times New Roman" panose="02020603050405020304" pitchFamily="18" charset="0"/>
              </a:rPr>
              <a:t>Thats</a:t>
            </a:r>
            <a:r>
              <a:rPr lang="en-GB" sz="2000" dirty="0">
                <a:solidFill>
                  <a:schemeClr val="bg1"/>
                </a:solidFill>
                <a:latin typeface="Times New Roman" panose="02020603050405020304" pitchFamily="18" charset="0"/>
                <a:cs typeface="Times New Roman" panose="02020603050405020304" pitchFamily="18" charset="0"/>
              </a:rPr>
              <a:t> why I am here before everyone else!</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KAJAR</a:t>
            </a:r>
            <a:r>
              <a:rPr lang="en-GB" sz="2000" dirty="0">
                <a:solidFill>
                  <a:schemeClr val="bg1"/>
                </a:solidFill>
                <a:latin typeface="Times New Roman" panose="02020603050405020304" pitchFamily="18" charset="0"/>
                <a:cs typeface="Times New Roman" panose="02020603050405020304" pitchFamily="18" charset="0"/>
              </a:rPr>
              <a:t>: But what about Aelita?</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PROFESSOR IGERIK</a:t>
            </a:r>
            <a:r>
              <a:rPr lang="en-GB" sz="2000" dirty="0" smtClean="0">
                <a:solidFill>
                  <a:schemeClr val="bg1"/>
                </a:solidFill>
                <a:latin typeface="Times New Roman" panose="02020603050405020304" pitchFamily="18" charset="0"/>
                <a:cs typeface="Times New Roman" panose="02020603050405020304" pitchFamily="18" charset="0"/>
              </a:rPr>
              <a:t>: </a:t>
            </a:r>
            <a:r>
              <a:rPr lang="en-GB" sz="2000" dirty="0">
                <a:solidFill>
                  <a:schemeClr val="bg1"/>
                </a:solidFill>
                <a:latin typeface="Times New Roman" panose="02020603050405020304" pitchFamily="18" charset="0"/>
                <a:cs typeface="Times New Roman" panose="02020603050405020304" pitchFamily="18" charset="0"/>
              </a:rPr>
              <a:t>Yes, yes! Where’s Aelita?</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EDARON</a:t>
            </a:r>
            <a:r>
              <a:rPr lang="en-GB" sz="2000" dirty="0">
                <a:solidFill>
                  <a:schemeClr val="bg1"/>
                </a:solidFill>
                <a:latin typeface="Times New Roman" panose="02020603050405020304" pitchFamily="18" charset="0"/>
                <a:cs typeface="Times New Roman" panose="02020603050405020304" pitchFamily="18" charset="0"/>
              </a:rPr>
              <a:t>: Here’s your wretched Aelita! (</a:t>
            </a:r>
            <a:r>
              <a:rPr lang="en-GB" sz="2000" i="1" dirty="0">
                <a:solidFill>
                  <a:schemeClr val="bg1"/>
                </a:solidFill>
                <a:latin typeface="Times New Roman" panose="02020603050405020304" pitchFamily="18" charset="0"/>
                <a:cs typeface="Times New Roman" panose="02020603050405020304" pitchFamily="18" charset="0"/>
              </a:rPr>
              <a:t>shouts over his shoulder</a:t>
            </a:r>
            <a:r>
              <a:rPr lang="en-GB" sz="2000" dirty="0">
                <a:solidFill>
                  <a:schemeClr val="bg1"/>
                </a:solidFill>
                <a:latin typeface="Times New Roman" panose="02020603050405020304" pitchFamily="18" charset="0"/>
                <a:cs typeface="Times New Roman" panose="02020603050405020304" pitchFamily="18" charset="0"/>
              </a:rPr>
              <a:t>) </a:t>
            </a:r>
            <a:r>
              <a:rPr lang="en-GB" sz="2000" dirty="0" err="1">
                <a:solidFill>
                  <a:schemeClr val="bg1"/>
                </a:solidFill>
                <a:latin typeface="Times New Roman" panose="02020603050405020304" pitchFamily="18" charset="0"/>
                <a:cs typeface="Times New Roman" panose="02020603050405020304" pitchFamily="18" charset="0"/>
              </a:rPr>
              <a:t>Aelita</a:t>
            </a:r>
            <a:r>
              <a:rPr lang="en-GB" sz="2000" dirty="0" smtClean="0">
                <a:solidFill>
                  <a:schemeClr val="bg1"/>
                </a:solidFill>
                <a:latin typeface="Times New Roman" panose="02020603050405020304" pitchFamily="18" charset="0"/>
                <a:cs typeface="Times New Roman" panose="02020603050405020304" pitchFamily="18" charset="0"/>
              </a:rPr>
              <a:t>!</a:t>
            </a:r>
            <a:endParaRPr lang="ru-RU"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ПРОФЕССОР</a:t>
            </a:r>
            <a:r>
              <a:rPr lang="ru-RU" sz="2000" dirty="0" smtClean="0">
                <a:solidFill>
                  <a:schemeClr val="bg1"/>
                </a:solidFill>
                <a:latin typeface="Times New Roman" panose="02020603050405020304" pitchFamily="18" charset="0"/>
                <a:cs typeface="Times New Roman" panose="02020603050405020304" pitchFamily="18" charset="0"/>
              </a:rPr>
              <a:t> : </a:t>
            </a:r>
            <a:r>
              <a:rPr lang="ru-RU" sz="2000" dirty="0">
                <a:solidFill>
                  <a:schemeClr val="bg1"/>
                </a:solidFill>
                <a:latin typeface="Times New Roman" panose="02020603050405020304" pitchFamily="18" charset="0"/>
                <a:cs typeface="Times New Roman" panose="02020603050405020304" pitchFamily="18" charset="0"/>
              </a:rPr>
              <a:t>Инопланетяне! Контакт из космоса! Совсем как люди! И говорят на эстонском языке! Это не возможно! (снова падает в обморок)</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КАЯР</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smtClean="0">
                <a:solidFill>
                  <a:schemeClr val="bg1"/>
                </a:solidFill>
                <a:latin typeface="Times New Roman" panose="02020603050405020304" pitchFamily="18" charset="0"/>
                <a:cs typeface="Times New Roman" panose="02020603050405020304" pitchFamily="18" charset="0"/>
              </a:rPr>
              <a:t>Это </a:t>
            </a:r>
            <a:r>
              <a:rPr lang="ru-RU" sz="2000" dirty="0">
                <a:solidFill>
                  <a:schemeClr val="bg1"/>
                </a:solidFill>
                <a:latin typeface="Times New Roman" panose="02020603050405020304" pitchFamily="18" charset="0"/>
                <a:cs typeface="Times New Roman" panose="02020603050405020304" pitchFamily="18" charset="0"/>
              </a:rPr>
              <a:t>вы...Аэлита? Я вроде видел...</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ЭДАРОН</a:t>
            </a:r>
            <a:r>
              <a:rPr lang="ru-RU" sz="2000" dirty="0">
                <a:solidFill>
                  <a:schemeClr val="bg1"/>
                </a:solidFill>
                <a:latin typeface="Times New Roman" panose="02020603050405020304" pitchFamily="18" charset="0"/>
                <a:cs typeface="Times New Roman" panose="02020603050405020304" pitchFamily="18" charset="0"/>
              </a:rPr>
              <a:t>: Нет! Я —   </a:t>
            </a:r>
            <a:r>
              <a:rPr lang="ru-RU" sz="2000" dirty="0" err="1">
                <a:solidFill>
                  <a:schemeClr val="bg1"/>
                </a:solidFill>
                <a:latin typeface="Times New Roman" panose="02020603050405020304" pitchFamily="18" charset="0"/>
                <a:cs typeface="Times New Roman" panose="02020603050405020304" pitchFamily="18" charset="0"/>
              </a:rPr>
              <a:t>Эдарон</a:t>
            </a:r>
            <a:r>
              <a:rPr lang="ru-RU" sz="2000" dirty="0">
                <a:solidFill>
                  <a:schemeClr val="bg1"/>
                </a:solidFill>
                <a:latin typeface="Times New Roman" panose="02020603050405020304" pitchFamily="18" charset="0"/>
                <a:cs typeface="Times New Roman" panose="02020603050405020304" pitchFamily="18" charset="0"/>
              </a:rPr>
              <a:t>, чиновник, ответственный за космические контакты! Самый высокопоставленный! Самый главный! Поэтому я здесь первый!</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КАЯР</a:t>
            </a:r>
            <a:r>
              <a:rPr lang="ru-RU" sz="2000" dirty="0">
                <a:solidFill>
                  <a:schemeClr val="bg1"/>
                </a:solidFill>
                <a:latin typeface="Times New Roman" panose="02020603050405020304" pitchFamily="18" charset="0"/>
                <a:cs typeface="Times New Roman" panose="02020603050405020304" pitchFamily="18" charset="0"/>
              </a:rPr>
              <a:t>: А Аэлита?</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ПРОФЕССОР</a:t>
            </a:r>
            <a:r>
              <a:rPr lang="ru-RU" sz="2000" dirty="0" smtClean="0">
                <a:solidFill>
                  <a:schemeClr val="bg1"/>
                </a:solidFill>
                <a:latin typeface="Times New Roman" panose="02020603050405020304" pitchFamily="18" charset="0"/>
                <a:cs typeface="Times New Roman" panose="02020603050405020304" pitchFamily="18" charset="0"/>
              </a:rPr>
              <a:t>: </a:t>
            </a:r>
            <a:r>
              <a:rPr lang="ru-RU" sz="2000" dirty="0">
                <a:solidFill>
                  <a:schemeClr val="bg1"/>
                </a:solidFill>
                <a:latin typeface="Times New Roman" panose="02020603050405020304" pitchFamily="18" charset="0"/>
                <a:cs typeface="Times New Roman" panose="02020603050405020304" pitchFamily="18" charset="0"/>
              </a:rPr>
              <a:t>Да-да! Где эта Аэлита?</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ЭДАРОН</a:t>
            </a:r>
            <a:r>
              <a:rPr lang="ru-RU" sz="2000" dirty="0">
                <a:solidFill>
                  <a:schemeClr val="bg1"/>
                </a:solidFill>
                <a:latin typeface="Times New Roman" panose="02020603050405020304" pitchFamily="18" charset="0"/>
                <a:cs typeface="Times New Roman" panose="02020603050405020304" pitchFamily="18" charset="0"/>
              </a:rPr>
              <a:t>: Вот вам ваша Аэлита! (кричит назад) Аэлита</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047896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KOOR</a:t>
            </a:r>
            <a:r>
              <a:rPr lang="en-GB" sz="1800" dirty="0">
                <a:solidFill>
                  <a:schemeClr val="bg1"/>
                </a:solidFill>
                <a:latin typeface="Times New Roman" panose="02020603050405020304" pitchFamily="18" charset="0"/>
                <a:cs typeface="Times New Roman" panose="02020603050405020304" pitchFamily="18" charset="0"/>
              </a:rPr>
              <a:t>: Aelita! Aelita! Aelita!</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EDARON</a:t>
            </a:r>
            <a:r>
              <a:rPr lang="en-GB" sz="1800" dirty="0">
                <a:solidFill>
                  <a:schemeClr val="bg1"/>
                </a:solidFill>
                <a:latin typeface="Times New Roman" panose="02020603050405020304" pitchFamily="18" charset="0"/>
                <a:cs typeface="Times New Roman" panose="02020603050405020304" pitchFamily="18" charset="0"/>
              </a:rPr>
              <a:t>: Ugh</a:t>
            </a:r>
            <a:r>
              <a:rPr lang="en-GB" sz="1800" dirty="0" smtClean="0">
                <a:solidFill>
                  <a:schemeClr val="bg1"/>
                </a:solidFill>
                <a:latin typeface="Times New Roman" panose="02020603050405020304" pitchFamily="18" charset="0"/>
                <a:cs typeface="Times New Roman" panose="02020603050405020304" pitchFamily="18" charset="0"/>
              </a:rPr>
              <a:t>.</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CHOIR</a:t>
            </a:r>
            <a:r>
              <a:rPr lang="en-GB" sz="1800" b="1" dirty="0">
                <a:solidFill>
                  <a:schemeClr val="bg1"/>
                </a:solidFill>
                <a:latin typeface="Times New Roman" panose="02020603050405020304" pitchFamily="18" charset="0"/>
                <a:cs typeface="Times New Roman" panose="02020603050405020304" pitchFamily="18" charset="0"/>
              </a:rPr>
              <a:t>:</a:t>
            </a:r>
            <a:endParaRPr lang="en-US" sz="1800" b="1"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What? Where? Who?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Is </a:t>
            </a:r>
            <a:r>
              <a:rPr lang="en-GB" sz="1800" dirty="0">
                <a:solidFill>
                  <a:schemeClr val="bg1"/>
                </a:solidFill>
                <a:latin typeface="Times New Roman" panose="02020603050405020304" pitchFamily="18" charset="0"/>
                <a:cs typeface="Times New Roman" panose="02020603050405020304" pitchFamily="18" charset="0"/>
              </a:rPr>
              <a:t>the Universe opening to us?</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Who</a:t>
            </a:r>
            <a:r>
              <a:rPr lang="en-GB" sz="1800" dirty="0">
                <a:solidFill>
                  <a:schemeClr val="bg1"/>
                </a:solidFill>
                <a:latin typeface="Times New Roman" panose="02020603050405020304" pitchFamily="18" charset="0"/>
                <a:cs typeface="Times New Roman" panose="02020603050405020304" pitchFamily="18" charset="0"/>
              </a:rPr>
              <a:t>? Where? What?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Have these young people made contact? </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800"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ХОР</a:t>
            </a:r>
            <a:r>
              <a:rPr lang="ru-RU" sz="1800" dirty="0">
                <a:solidFill>
                  <a:schemeClr val="bg1"/>
                </a:solidFill>
                <a:latin typeface="Times New Roman" panose="02020603050405020304" pitchFamily="18" charset="0"/>
                <a:cs typeface="Times New Roman" panose="02020603050405020304" pitchFamily="18" charset="0"/>
              </a:rPr>
              <a:t>: Аэлита! Аэлита! Аэлита!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ЭДАРОН</a:t>
            </a:r>
            <a:r>
              <a:rPr lang="ru-RU" sz="1800" dirty="0">
                <a:solidFill>
                  <a:schemeClr val="bg1"/>
                </a:solidFill>
                <a:latin typeface="Times New Roman" panose="02020603050405020304" pitchFamily="18" charset="0"/>
                <a:cs typeface="Times New Roman" panose="02020603050405020304" pitchFamily="18" charset="0"/>
              </a:rPr>
              <a:t>: Ну-ну</a:t>
            </a:r>
            <a:r>
              <a:rPr lang="ru-RU" sz="1800" dirty="0" smtClean="0">
                <a:solidFill>
                  <a:schemeClr val="bg1"/>
                </a:solidFill>
                <a:latin typeface="Times New Roman" panose="02020603050405020304" pitchFamily="18" charset="0"/>
                <a:cs typeface="Times New Roman" panose="02020603050405020304" pitchFamily="18" charset="0"/>
              </a:rPr>
              <a:t>.</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ХОР</a:t>
            </a:r>
            <a:r>
              <a:rPr lang="ru-RU" sz="1800" b="1" dirty="0">
                <a:solidFill>
                  <a:schemeClr val="bg1"/>
                </a:solidFill>
                <a:latin typeface="Times New Roman" panose="02020603050405020304" pitchFamily="18" charset="0"/>
                <a:cs typeface="Times New Roman" panose="02020603050405020304" pitchFamily="18" charset="0"/>
              </a:rPr>
              <a:t>:</a:t>
            </a:r>
            <a:endParaRPr lang="en-US" sz="1800" b="1"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Что, где, кто?</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Откроет ли космос нам лицо?</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Кто, где, что?</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Открытие парня до контакта нас довело?</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387423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t-EE" sz="2000" b="1" dirty="0" smtClean="0">
                <a:solidFill>
                  <a:schemeClr val="bg1"/>
                </a:solidFill>
                <a:latin typeface="Times New Roman" panose="02020603050405020304" pitchFamily="18" charset="0"/>
                <a:cs typeface="Times New Roman" panose="02020603050405020304" pitchFamily="18" charset="0"/>
              </a:rPr>
              <a:t>AELITA SONG:</a:t>
            </a:r>
            <a:endParaRPr lang="ru-RU" sz="2000" b="1"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dirty="0" smtClean="0">
                <a:solidFill>
                  <a:schemeClr val="bg1"/>
                </a:solidFill>
                <a:latin typeface="Times New Roman" panose="02020603050405020304" pitchFamily="18" charset="0"/>
                <a:cs typeface="Times New Roman" panose="02020603050405020304" pitchFamily="18" charset="0"/>
              </a:rPr>
              <a:t>Wave and sand, near and far, </a:t>
            </a:r>
            <a:endParaRPr lang="en-US" sz="20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dirty="0" smtClean="0">
                <a:solidFill>
                  <a:schemeClr val="bg1"/>
                </a:solidFill>
                <a:latin typeface="Times New Roman" panose="02020603050405020304" pitchFamily="18" charset="0"/>
                <a:cs typeface="Times New Roman" panose="02020603050405020304" pitchFamily="18" charset="0"/>
              </a:rPr>
              <a:t>Loud signals, Universe town.</a:t>
            </a:r>
            <a:endParaRPr lang="en-US" sz="20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dirty="0" smtClean="0">
                <a:solidFill>
                  <a:schemeClr val="bg1"/>
                </a:solidFill>
                <a:latin typeface="Times New Roman" panose="02020603050405020304" pitchFamily="18" charset="0"/>
                <a:cs typeface="Times New Roman" panose="02020603050405020304" pitchFamily="18" charset="0"/>
              </a:rPr>
              <a:t>Listen to the silence, the far away voice, </a:t>
            </a:r>
            <a:endParaRPr lang="en-US" sz="20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dirty="0" smtClean="0">
                <a:solidFill>
                  <a:schemeClr val="bg1"/>
                </a:solidFill>
                <a:latin typeface="Times New Roman" panose="02020603050405020304" pitchFamily="18" charset="0"/>
                <a:cs typeface="Times New Roman" panose="02020603050405020304" pitchFamily="18" charset="0"/>
              </a:rPr>
              <a:t>The roll of the waves, tinkling of ice. </a:t>
            </a:r>
            <a:endParaRPr lang="en-US" sz="20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dirty="0" smtClean="0">
                <a:solidFill>
                  <a:schemeClr val="bg1"/>
                </a:solidFill>
                <a:latin typeface="Times New Roman" panose="02020603050405020304" pitchFamily="18" charset="0"/>
                <a:cs typeface="Times New Roman" panose="02020603050405020304" pitchFamily="18" charset="0"/>
              </a:rPr>
              <a:t>Distant contact made in friendship</a:t>
            </a:r>
            <a:endParaRPr lang="en-US" sz="20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dirty="0" smtClean="0">
                <a:solidFill>
                  <a:schemeClr val="bg1"/>
                </a:solidFill>
                <a:latin typeface="Times New Roman" panose="02020603050405020304" pitchFamily="18" charset="0"/>
                <a:cs typeface="Times New Roman" panose="02020603050405020304" pitchFamily="18" charset="0"/>
              </a:rPr>
              <a:t>Over </a:t>
            </a:r>
            <a:r>
              <a:rPr lang="en-GB" sz="2000" dirty="0" err="1" smtClean="0">
                <a:solidFill>
                  <a:schemeClr val="bg1"/>
                </a:solidFill>
                <a:latin typeface="Times New Roman" panose="02020603050405020304" pitchFamily="18" charset="0"/>
                <a:cs typeface="Times New Roman" panose="02020603050405020304" pitchFamily="18" charset="0"/>
              </a:rPr>
              <a:t>incandesent</a:t>
            </a:r>
            <a:r>
              <a:rPr lang="en-GB" sz="2000" dirty="0" smtClean="0">
                <a:solidFill>
                  <a:schemeClr val="bg1"/>
                </a:solidFill>
                <a:latin typeface="Times New Roman" panose="02020603050405020304" pitchFamily="18" charset="0"/>
                <a:cs typeface="Times New Roman" panose="02020603050405020304" pitchFamily="18" charset="0"/>
              </a:rPr>
              <a:t> stars, over rising waves, </a:t>
            </a:r>
            <a:endParaRPr lang="en-US"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GB" sz="2000" dirty="0" smtClean="0">
                <a:solidFill>
                  <a:schemeClr val="bg1"/>
                </a:solidFill>
                <a:latin typeface="Times New Roman" panose="02020603050405020304" pitchFamily="18" charset="0"/>
                <a:cs typeface="Times New Roman" panose="02020603050405020304" pitchFamily="18" charset="0"/>
              </a:rPr>
              <a:t>A helping hand is on its way.</a:t>
            </a:r>
            <a:endParaRPr lang="ru-RU" sz="20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t-EE" sz="9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ПЕСНЯ АЭЛИТЫ:</a:t>
            </a:r>
            <a:endParaRPr lang="ru-RU" sz="2000" b="1"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smtClean="0">
                <a:solidFill>
                  <a:schemeClr val="bg1"/>
                </a:solidFill>
                <a:latin typeface="Times New Roman" panose="02020603050405020304" pitchFamily="18" charset="0"/>
                <a:cs typeface="Times New Roman" panose="02020603050405020304" pitchFamily="18" charset="0"/>
              </a:rPr>
              <a:t>Волна </a:t>
            </a:r>
            <a:r>
              <a:rPr lang="ru-RU" sz="2000" dirty="0">
                <a:solidFill>
                  <a:schemeClr val="bg1"/>
                </a:solidFill>
                <a:latin typeface="Times New Roman" panose="02020603050405020304" pitchFamily="18" charset="0"/>
                <a:cs typeface="Times New Roman" panose="02020603050405020304" pitchFamily="18" charset="0"/>
              </a:rPr>
              <a:t>и лёд, вдали и здесь,</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получен сигнал, связь с космосом есть.</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Услышь тишину, тот голос далёк,</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скользит он в волнах, шуршит как песок.</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Далёкий контакт, он дружбой рождён,</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в звёздах мерцает, руку даёт.</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Пустоты ведь сильнее добрый порыв,</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dirty="0">
                <a:solidFill>
                  <a:schemeClr val="bg1"/>
                </a:solidFill>
                <a:latin typeface="Times New Roman" panose="02020603050405020304" pitchFamily="18" charset="0"/>
                <a:cs typeface="Times New Roman" panose="02020603050405020304" pitchFamily="18" charset="0"/>
              </a:rPr>
              <a:t>как волна набегает, дорогу открыв. </a:t>
            </a:r>
          </a:p>
        </p:txBody>
      </p:sp>
    </p:spTree>
    <p:extLst>
      <p:ext uri="{BB962C8B-B14F-4D97-AF65-F5344CB8AC3E}">
        <p14:creationId xmlns="" xmlns:p14="http://schemas.microsoft.com/office/powerpoint/2010/main" val="16087887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i="1" dirty="0" smtClean="0">
                <a:solidFill>
                  <a:schemeClr val="bg1"/>
                </a:solidFill>
                <a:latin typeface="Times New Roman" panose="02020603050405020304" pitchFamily="18" charset="0"/>
                <a:cs typeface="Times New Roman" panose="02020603050405020304" pitchFamily="18" charset="0"/>
              </a:rPr>
              <a:t>:</a:t>
            </a:r>
            <a:r>
              <a:rPr lang="ru-RU" sz="1800" i="1" dirty="0" smtClean="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So </a:t>
            </a:r>
            <a:r>
              <a:rPr lang="en-GB" sz="1800" dirty="0">
                <a:solidFill>
                  <a:schemeClr val="bg1"/>
                </a:solidFill>
                <a:latin typeface="Times New Roman" panose="02020603050405020304" pitchFamily="18" charset="0"/>
                <a:cs typeface="Times New Roman" panose="02020603050405020304" pitchFamily="18" charset="0"/>
              </a:rPr>
              <a:t>it is, and your message is so good,</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There is no need for you to speak the words in language.</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SEHAHILLI PRESENTER</a:t>
            </a:r>
            <a:r>
              <a:rPr lang="en-GB" sz="1800" i="1" dirty="0" smtClean="0">
                <a:solidFill>
                  <a:schemeClr val="bg1"/>
                </a:solidFill>
                <a:latin typeface="Times New Roman" panose="02020603050405020304" pitchFamily="18" charset="0"/>
                <a:cs typeface="Times New Roman" panose="02020603050405020304" pitchFamily="18" charset="0"/>
              </a:rPr>
              <a:t>:</a:t>
            </a:r>
            <a:r>
              <a:rPr lang="ru-RU" sz="1800" i="1" dirty="0" smtClean="0">
                <a:solidFill>
                  <a:schemeClr val="bg1"/>
                </a:solidFill>
                <a:latin typeface="Times New Roman" panose="02020603050405020304" pitchFamily="18" charset="0"/>
                <a:cs typeface="Times New Roman" panose="02020603050405020304" pitchFamily="18" charset="0"/>
              </a:rPr>
              <a:t> </a:t>
            </a:r>
            <a:r>
              <a:rPr lang="en-GB" sz="1800" dirty="0" err="1" smtClean="0">
                <a:solidFill>
                  <a:schemeClr val="bg1"/>
                </a:solidFill>
                <a:latin typeface="Times New Roman" panose="02020603050405020304" pitchFamily="18" charset="0"/>
                <a:cs typeface="Times New Roman" panose="02020603050405020304" pitchFamily="18" charset="0"/>
              </a:rPr>
              <a:t>Ssss</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Hhh</a:t>
            </a:r>
            <a:r>
              <a:rPr lang="en-GB" sz="1800" dirty="0" smtClean="0">
                <a:solidFill>
                  <a:schemeClr val="bg1"/>
                </a:solidFill>
                <a:latin typeface="Times New Roman" panose="02020603050405020304" pitchFamily="18" charset="0"/>
                <a:cs typeface="Times New Roman" panose="02020603050405020304" pitchFamily="18" charset="0"/>
              </a:rPr>
              <a:t>!</a:t>
            </a:r>
            <a:endParaRPr lang="ru-RU" sz="1800" b="1"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RURUNUNI PRESENTER</a:t>
            </a:r>
            <a:r>
              <a:rPr lang="ru-RU" sz="1800" b="1" dirty="0" smtClean="0">
                <a:solidFill>
                  <a:schemeClr val="bg1"/>
                </a:solidFill>
                <a:latin typeface="Times New Roman" panose="02020603050405020304" pitchFamily="18" charset="0"/>
                <a:cs typeface="Times New Roman" panose="02020603050405020304" pitchFamily="18" charset="0"/>
              </a:rPr>
              <a:t>: </a:t>
            </a:r>
            <a:r>
              <a:rPr lang="en-GB" sz="1800" dirty="0" err="1" smtClean="0">
                <a:solidFill>
                  <a:schemeClr val="bg1"/>
                </a:solidFill>
                <a:latin typeface="Times New Roman" panose="02020603050405020304" pitchFamily="18" charset="0"/>
                <a:cs typeface="Times New Roman" panose="02020603050405020304" pitchFamily="18" charset="0"/>
              </a:rPr>
              <a:t>Rrrrr</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dirty="0" err="1" smtClean="0">
                <a:solidFill>
                  <a:schemeClr val="bg1"/>
                </a:solidFill>
                <a:latin typeface="Times New Roman" panose="02020603050405020304" pitchFamily="18" charset="0"/>
                <a:cs typeface="Times New Roman" panose="02020603050405020304" pitchFamily="18" charset="0"/>
              </a:rPr>
              <a:t>Rrrrrrrr</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dirty="0" err="1" smtClean="0">
                <a:solidFill>
                  <a:schemeClr val="bg1"/>
                </a:solidFill>
                <a:latin typeface="Times New Roman" panose="02020603050405020304" pitchFamily="18" charset="0"/>
                <a:cs typeface="Times New Roman" panose="02020603050405020304" pitchFamily="18" charset="0"/>
              </a:rPr>
              <a:t>Rrrrrrrr-rr</a:t>
            </a:r>
            <a:r>
              <a:rPr lang="en-GB" sz="1800" dirty="0" smtClean="0">
                <a:solidFill>
                  <a:schemeClr val="bg1"/>
                </a:solidFill>
                <a:latin typeface="Times New Roman" panose="02020603050405020304" pitchFamily="18" charset="0"/>
                <a:cs typeface="Times New Roman" panose="02020603050405020304" pitchFamily="18" charset="0"/>
              </a:rPr>
              <a:t>!</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DIBIDABADUBI </a:t>
            </a:r>
            <a:r>
              <a:rPr lang="en-GB" sz="1800" b="1" i="1" dirty="0" smtClean="0">
                <a:solidFill>
                  <a:schemeClr val="bg1"/>
                </a:solidFill>
                <a:latin typeface="Times New Roman" panose="02020603050405020304" pitchFamily="18" charset="0"/>
                <a:cs typeface="Times New Roman" panose="02020603050405020304" pitchFamily="18" charset="0"/>
              </a:rPr>
              <a:t> </a:t>
            </a:r>
            <a:r>
              <a:rPr lang="en-GB" sz="1800" b="1" dirty="0" smtClean="0">
                <a:solidFill>
                  <a:schemeClr val="bg1"/>
                </a:solidFill>
                <a:latin typeface="Times New Roman" panose="02020603050405020304" pitchFamily="18" charset="0"/>
                <a:cs typeface="Times New Roman" panose="02020603050405020304" pitchFamily="18" charset="0"/>
              </a:rPr>
              <a:t>PRESENTER</a:t>
            </a:r>
            <a:r>
              <a:rPr lang="en-GB" sz="1800" i="1" dirty="0" smtClean="0">
                <a:solidFill>
                  <a:schemeClr val="bg1"/>
                </a:solidFill>
                <a:latin typeface="Times New Roman" panose="02020603050405020304" pitchFamily="18" charset="0"/>
                <a:cs typeface="Times New Roman" panose="02020603050405020304" pitchFamily="18" charset="0"/>
              </a:rPr>
              <a:t> (tap dances with his leg a welcoming rhythms)</a:t>
            </a:r>
            <a:endParaRPr lang="ru-RU" sz="1800" i="1"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ru-RU" sz="1800" b="1" dirty="0" smtClean="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Truly, my friend, dance is like speech.</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All can be expressed and more.</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A simple smile, a meaningful look – </a:t>
            </a:r>
            <a:r>
              <a:rPr lang="en-GB" sz="1800" i="1" dirty="0" smtClean="0">
                <a:solidFill>
                  <a:schemeClr val="bg1"/>
                </a:solidFill>
                <a:latin typeface="Times New Roman" panose="02020603050405020304" pitchFamily="18" charset="0"/>
                <a:cs typeface="Times New Roman" panose="02020603050405020304" pitchFamily="18" charset="0"/>
              </a:rPr>
              <a:t>(turns to </a:t>
            </a:r>
            <a:r>
              <a:rPr lang="en-GB" sz="1800" i="1" dirty="0" err="1" smtClean="0">
                <a:solidFill>
                  <a:schemeClr val="bg1"/>
                </a:solidFill>
                <a:latin typeface="Times New Roman" panose="02020603050405020304" pitchFamily="18" charset="0"/>
                <a:cs typeface="Times New Roman" panose="02020603050405020304" pitchFamily="18" charset="0"/>
              </a:rPr>
              <a:t>Aelita</a:t>
            </a:r>
            <a:r>
              <a:rPr lang="en-GB" sz="1800" i="1" dirty="0" smtClean="0">
                <a:solidFill>
                  <a:schemeClr val="bg1"/>
                </a:solidFill>
                <a:latin typeface="Times New Roman" panose="02020603050405020304" pitchFamily="18" charset="0"/>
                <a:cs typeface="Times New Roman" panose="02020603050405020304" pitchFamily="18" charset="0"/>
              </a:rPr>
              <a:t>)</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err="1" smtClean="0">
                <a:solidFill>
                  <a:schemeClr val="bg1"/>
                </a:solidFill>
                <a:latin typeface="Times New Roman" panose="02020603050405020304" pitchFamily="18" charset="0"/>
                <a:cs typeface="Times New Roman" panose="02020603050405020304" pitchFamily="18" charset="0"/>
              </a:rPr>
              <a:t>Aelita</a:t>
            </a:r>
            <a:r>
              <a:rPr lang="en-GB" sz="1800" dirty="0" smtClean="0">
                <a:solidFill>
                  <a:schemeClr val="bg1"/>
                </a:solidFill>
                <a:latin typeface="Times New Roman" panose="02020603050405020304" pitchFamily="18" charset="0"/>
                <a:cs typeface="Times New Roman" panose="02020603050405020304" pitchFamily="18" charset="0"/>
              </a:rPr>
              <a:t>! Do you remember me? I am </a:t>
            </a:r>
            <a:r>
              <a:rPr lang="en-GB" sz="1800" dirty="0" err="1" smtClean="0">
                <a:solidFill>
                  <a:schemeClr val="bg1"/>
                </a:solidFill>
                <a:latin typeface="Times New Roman" panose="02020603050405020304" pitchFamily="18" charset="0"/>
                <a:cs typeface="Times New Roman" panose="02020603050405020304" pitchFamily="18" charset="0"/>
              </a:rPr>
              <a:t>Kajar</a:t>
            </a:r>
            <a:r>
              <a:rPr lang="en-GB" sz="1800" dirty="0" smtClean="0">
                <a:solidFill>
                  <a:schemeClr val="bg1"/>
                </a:solidFill>
                <a:latin typeface="Times New Roman" panose="02020603050405020304" pitchFamily="18" charset="0"/>
                <a:cs typeface="Times New Roman" panose="02020603050405020304" pitchFamily="18" charset="0"/>
              </a:rPr>
              <a:t>.</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ru-RU" sz="1800"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 </a:t>
            </a:r>
            <a:r>
              <a:rPr lang="ru-RU" sz="1800" dirty="0" smtClean="0">
                <a:solidFill>
                  <a:schemeClr val="bg1"/>
                </a:solidFill>
                <a:latin typeface="Times New Roman" panose="02020603050405020304" pitchFamily="18" charset="0"/>
                <a:cs typeface="Times New Roman" panose="02020603050405020304" pitchFamily="18" charset="0"/>
              </a:rPr>
              <a:t>Верно </a:t>
            </a:r>
            <a:r>
              <a:rPr lang="ru-RU" sz="1800" dirty="0">
                <a:solidFill>
                  <a:schemeClr val="bg1"/>
                </a:solidFill>
                <a:latin typeface="Times New Roman" panose="02020603050405020304" pitchFamily="18" charset="0"/>
                <a:cs typeface="Times New Roman" panose="02020603050405020304" pitchFamily="18" charset="0"/>
              </a:rPr>
              <a:t>то, что если серьёзно </a:t>
            </a:r>
            <a:r>
              <a:rPr lang="ru-RU" sz="1800" dirty="0" smtClean="0">
                <a:solidFill>
                  <a:schemeClr val="bg1"/>
                </a:solidFill>
                <a:latin typeface="Times New Roman" panose="02020603050405020304" pitchFamily="18" charset="0"/>
                <a:cs typeface="Times New Roman" panose="02020603050405020304" pitchFamily="18" charset="0"/>
              </a:rPr>
              <a:t>послание,</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smtClean="0">
                <a:solidFill>
                  <a:schemeClr val="bg1"/>
                </a:solidFill>
                <a:latin typeface="Times New Roman" panose="02020603050405020304" pitchFamily="18" charset="0"/>
                <a:cs typeface="Times New Roman" panose="02020603050405020304" pitchFamily="18" charset="0"/>
              </a:rPr>
              <a:t>не </a:t>
            </a:r>
            <a:r>
              <a:rPr lang="ru-RU" sz="1800" dirty="0">
                <a:solidFill>
                  <a:schemeClr val="bg1"/>
                </a:solidFill>
                <a:latin typeface="Times New Roman" panose="02020603050405020304" pitchFamily="18" charset="0"/>
                <a:cs typeface="Times New Roman" panose="02020603050405020304" pitchFamily="18" charset="0"/>
              </a:rPr>
              <a:t>нужно языков и слов существование</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ПРЕДСТАВИТЕЛИ СЕХАХИЛИ</a:t>
            </a:r>
            <a:r>
              <a:rPr lang="ru-RU" sz="1800" dirty="0">
                <a:solidFill>
                  <a:schemeClr val="bg1"/>
                </a:solidFill>
                <a:latin typeface="Times New Roman" panose="02020603050405020304" pitchFamily="18" charset="0"/>
                <a:cs typeface="Times New Roman" panose="02020603050405020304" pitchFamily="18" charset="0"/>
              </a:rPr>
              <a:t> (выходят вперёд</a:t>
            </a:r>
            <a:r>
              <a:rPr lang="ru-RU" sz="1800" dirty="0" smtClean="0">
                <a:solidFill>
                  <a:schemeClr val="bg1"/>
                </a:solidFill>
                <a:latin typeface="Times New Roman" panose="02020603050405020304" pitchFamily="18" charset="0"/>
                <a:cs typeface="Times New Roman" panose="02020603050405020304" pitchFamily="18" charset="0"/>
              </a:rPr>
              <a:t>): Ссссс</a:t>
            </a:r>
            <a:r>
              <a:rPr lang="ru-RU" sz="1800" dirty="0">
                <a:solidFill>
                  <a:schemeClr val="bg1"/>
                </a:solidFill>
                <a:latin typeface="Times New Roman" panose="02020603050405020304" pitchFamily="18" charset="0"/>
                <a:cs typeface="Times New Roman" panose="02020603050405020304" pitchFamily="18" charset="0"/>
              </a:rPr>
              <a:t>! Ххх</a:t>
            </a:r>
            <a:r>
              <a:rPr lang="ru-RU" sz="1800" dirty="0" smtClean="0">
                <a:solidFill>
                  <a:schemeClr val="bg1"/>
                </a:solidFill>
                <a:latin typeface="Times New Roman" panose="02020603050405020304" pitchFamily="18" charset="0"/>
                <a:cs typeface="Times New Roman" panose="02020603050405020304" pitchFamily="18" charset="0"/>
              </a:rPr>
              <a:t>!</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ПРЕДСТАВИТЕЛИ РУРУНУНИ: </a:t>
            </a:r>
            <a:r>
              <a:rPr lang="ru-RU" sz="1800" dirty="0" smtClean="0">
                <a:solidFill>
                  <a:schemeClr val="bg1"/>
                </a:solidFill>
                <a:latin typeface="Times New Roman" panose="02020603050405020304" pitchFamily="18" charset="0"/>
                <a:cs typeface="Times New Roman" panose="02020603050405020304" pitchFamily="18" charset="0"/>
              </a:rPr>
              <a:t>Ррррр! Рррррр! Рррррр-рр!</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ПРЕДСТАВИТЕЛИ ДИБИДАБАДУБИ</a:t>
            </a:r>
            <a:r>
              <a:rPr lang="ru-RU" sz="1800" dirty="0" smtClean="0">
                <a:solidFill>
                  <a:schemeClr val="bg1"/>
                </a:solidFill>
                <a:latin typeface="Times New Roman" panose="02020603050405020304" pitchFamily="18" charset="0"/>
                <a:cs typeface="Times New Roman" panose="02020603050405020304" pitchFamily="18" charset="0"/>
              </a:rPr>
              <a:t> (двигаются на месте, выстукивают похожий на степ ритм —   приветствуют)</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smtClean="0">
                <a:solidFill>
                  <a:schemeClr val="bg1"/>
                </a:solidFill>
                <a:latin typeface="Times New Roman" panose="02020603050405020304" pitchFamily="18" charset="0"/>
                <a:cs typeface="Times New Roman" panose="02020603050405020304" pitchFamily="18" charset="0"/>
              </a:rPr>
              <a:t>: Это правда друзья, танец - тоже язык,  </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Скажет он все, и даже больше расскажет,</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улыбнуться лишь надо, добрый взгляд все покажет —   (поворачивается к Аэлите)</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Аэлита! Ты помнишь? Я - Каяр.</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ru-RU" sz="18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08788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2400" dirty="0" smtClean="0">
                <a:solidFill>
                  <a:schemeClr val="bg1"/>
                </a:solidFill>
                <a:latin typeface="Times New Roman" panose="02020603050405020304" pitchFamily="18" charset="0"/>
                <a:cs typeface="Times New Roman" panose="02020603050405020304" pitchFamily="18" charset="0"/>
              </a:rPr>
              <a:t> </a:t>
            </a:r>
            <a:r>
              <a:rPr lang="en-GB" sz="2400" b="1" dirty="0" smtClean="0">
                <a:solidFill>
                  <a:schemeClr val="bg1"/>
                </a:solidFill>
                <a:latin typeface="Times New Roman" panose="02020603050405020304" pitchFamily="18" charset="0"/>
                <a:cs typeface="Times New Roman" panose="02020603050405020304" pitchFamily="18" charset="0"/>
              </a:rPr>
              <a:t>AELITA</a:t>
            </a:r>
            <a:r>
              <a:rPr lang="en-GB" sz="2400" dirty="0">
                <a:solidFill>
                  <a:schemeClr val="bg1"/>
                </a:solidFill>
                <a:latin typeface="Times New Roman" panose="02020603050405020304" pitchFamily="18" charset="0"/>
                <a:cs typeface="Times New Roman" panose="02020603050405020304" pitchFamily="18" charset="0"/>
              </a:rPr>
              <a:t>: Yes … I remember … the first Earthling …</a:t>
            </a:r>
            <a:endParaRPr lang="ru-RU"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KAJAR</a:t>
            </a:r>
            <a:r>
              <a:rPr lang="en-GB" sz="2400" dirty="0">
                <a:solidFill>
                  <a:schemeClr val="bg1"/>
                </a:solidFill>
                <a:latin typeface="Times New Roman" panose="02020603050405020304" pitchFamily="18" charset="0"/>
                <a:cs typeface="Times New Roman" panose="02020603050405020304" pitchFamily="18" charset="0"/>
              </a:rPr>
              <a:t>: Yes, the contact … much easier than with a screen or a computer.</a:t>
            </a:r>
            <a:endParaRPr lang="ru-RU"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smtClean="0">
                <a:solidFill>
                  <a:schemeClr val="bg1"/>
                </a:solidFill>
                <a:latin typeface="Times New Roman" panose="02020603050405020304" pitchFamily="18" charset="0"/>
                <a:cs typeface="Times New Roman" panose="02020603050405020304" pitchFamily="18" charset="0"/>
              </a:rPr>
              <a:t>EDARON</a:t>
            </a:r>
            <a:r>
              <a:rPr lang="en-GB" sz="2400" dirty="0">
                <a:solidFill>
                  <a:schemeClr val="bg1"/>
                </a:solidFill>
                <a:latin typeface="Times New Roman" panose="02020603050405020304" pitchFamily="18" charset="0"/>
                <a:cs typeface="Times New Roman" panose="02020603050405020304" pitchFamily="18" charset="0"/>
              </a:rPr>
              <a:t>: Well! How long are we going to sit here! Let’s get to know one another!</a:t>
            </a:r>
            <a:endParaRPr lang="ru-RU"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2400"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АЭЛИТА</a:t>
            </a:r>
            <a:r>
              <a:rPr lang="ru-RU" sz="2400" dirty="0">
                <a:solidFill>
                  <a:schemeClr val="bg1"/>
                </a:solidFill>
                <a:latin typeface="Times New Roman" panose="02020603050405020304" pitchFamily="18" charset="0"/>
                <a:cs typeface="Times New Roman" panose="02020603050405020304" pitchFamily="18" charset="0"/>
              </a:rPr>
              <a:t>: Да...помню...первый человек на Земле...</a:t>
            </a: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КАЯР</a:t>
            </a:r>
            <a:r>
              <a:rPr lang="ru-RU" sz="2400" dirty="0">
                <a:solidFill>
                  <a:schemeClr val="bg1"/>
                </a:solidFill>
                <a:latin typeface="Times New Roman" panose="02020603050405020304" pitchFamily="18" charset="0"/>
                <a:cs typeface="Times New Roman" panose="02020603050405020304" pitchFamily="18" charset="0"/>
              </a:rPr>
              <a:t>: Да, контакт...он экрана и процессора проще.</a:t>
            </a: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ЭДАРОН</a:t>
            </a:r>
            <a:r>
              <a:rPr lang="ru-RU" sz="2400" dirty="0">
                <a:solidFill>
                  <a:schemeClr val="bg1"/>
                </a:solidFill>
                <a:latin typeface="Times New Roman" panose="02020603050405020304" pitchFamily="18" charset="0"/>
                <a:cs typeface="Times New Roman" panose="02020603050405020304" pitchFamily="18" charset="0"/>
              </a:rPr>
              <a:t>: Ну что ж! Что здесь рассиживаться! Давайте знакомиться!</a:t>
            </a:r>
            <a:endParaRPr lang="en-US" sz="2400" dirty="0">
              <a:solidFill>
                <a:schemeClr val="bg1"/>
              </a:solidFill>
              <a:latin typeface="Times New Roman" panose="02020603050405020304" pitchFamily="18" charset="0"/>
              <a:cs typeface="Times New Roman" panose="02020603050405020304" pitchFamily="18" charset="0"/>
            </a:endParaRPr>
          </a:p>
          <a:p>
            <a:pPr fontAlgn="base"/>
            <a:endParaRPr lang="en-US" sz="2800" dirty="0">
              <a:solidFill>
                <a:schemeClr val="bg1"/>
              </a:solidFill>
            </a:endParaRPr>
          </a:p>
          <a:p>
            <a:pPr marL="0" indent="0">
              <a:buNone/>
            </a:pPr>
            <a:endParaRPr lang="ru-RU"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072367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IGERIK: </a:t>
            </a:r>
            <a:r>
              <a:rPr lang="en-GB" sz="1800" dirty="0" smtClean="0">
                <a:solidFill>
                  <a:schemeClr val="bg1"/>
                </a:solidFill>
                <a:latin typeface="Times New Roman" panose="02020603050405020304" pitchFamily="18" charset="0"/>
                <a:cs typeface="Times New Roman" panose="02020603050405020304" pitchFamily="18" charset="0"/>
              </a:rPr>
              <a:t>Yes! Let’s go into the hall and take it from there!</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EDARON (</a:t>
            </a:r>
            <a:r>
              <a:rPr lang="en-GB" sz="1800" i="1" dirty="0" smtClean="0">
                <a:solidFill>
                  <a:schemeClr val="bg1"/>
                </a:solidFill>
                <a:latin typeface="Times New Roman" panose="02020603050405020304" pitchFamily="18" charset="0"/>
                <a:cs typeface="Times New Roman" panose="02020603050405020304" pitchFamily="18" charset="0"/>
              </a:rPr>
              <a:t>taking his arm</a:t>
            </a:r>
            <a:r>
              <a:rPr lang="en-GB" sz="1800" dirty="0" smtClean="0">
                <a:solidFill>
                  <a:schemeClr val="bg1"/>
                </a:solidFill>
                <a:latin typeface="Times New Roman" panose="02020603050405020304" pitchFamily="18" charset="0"/>
                <a:cs typeface="Times New Roman" panose="02020603050405020304" pitchFamily="18" charset="0"/>
              </a:rPr>
              <a:t>): So good to meet another leader</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IGERIK: </a:t>
            </a:r>
            <a:r>
              <a:rPr lang="en-GB" sz="1800" dirty="0" smtClean="0">
                <a:solidFill>
                  <a:schemeClr val="bg1"/>
                </a:solidFill>
                <a:latin typeface="Times New Roman" panose="02020603050405020304" pitchFamily="18" charset="0"/>
                <a:cs typeface="Times New Roman" panose="02020603050405020304" pitchFamily="18" charset="0"/>
              </a:rPr>
              <a:t>How right you are – you aren’t just anyone.</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 </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t-EE" sz="1800" b="1" dirty="0" smtClean="0">
                <a:solidFill>
                  <a:schemeClr val="bg1"/>
                </a:solidFill>
                <a:latin typeface="Times New Roman" panose="02020603050405020304" pitchFamily="18" charset="0"/>
                <a:cs typeface="Times New Roman" panose="02020603050405020304" pitchFamily="18" charset="0"/>
              </a:rPr>
              <a:t>PEOPLE</a:t>
            </a:r>
            <a:r>
              <a:rPr lang="et-EE" sz="1800" dirty="0" smtClean="0">
                <a:solidFill>
                  <a:schemeClr val="bg1"/>
                </a:solidFill>
                <a:latin typeface="Times New Roman" panose="02020603050405020304" pitchFamily="18" charset="0"/>
                <a:cs typeface="Times New Roman" panose="02020603050405020304" pitchFamily="18" charset="0"/>
              </a:rPr>
              <a:t>: </a:t>
            </a:r>
            <a:r>
              <a:rPr lang="en-GB" sz="1800" dirty="0" err="1" smtClean="0">
                <a:solidFill>
                  <a:schemeClr val="bg1"/>
                </a:solidFill>
                <a:latin typeface="Times New Roman" panose="02020603050405020304" pitchFamily="18" charset="0"/>
                <a:cs typeface="Times New Roman" panose="02020603050405020304" pitchFamily="18" charset="0"/>
              </a:rPr>
              <a:t>Hurra</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dirty="0" err="1" smtClean="0">
                <a:solidFill>
                  <a:schemeClr val="bg1"/>
                </a:solidFill>
                <a:latin typeface="Times New Roman" panose="02020603050405020304" pitchFamily="18" charset="0"/>
                <a:cs typeface="Times New Roman" panose="02020603050405020304" pitchFamily="18" charset="0"/>
              </a:rPr>
              <a:t>Hurra!A</a:t>
            </a:r>
            <a:r>
              <a:rPr lang="en-GB" sz="1800" dirty="0" smtClean="0">
                <a:solidFill>
                  <a:schemeClr val="bg1"/>
                </a:solidFill>
                <a:latin typeface="Times New Roman" panose="02020603050405020304" pitchFamily="18" charset="0"/>
                <a:cs typeface="Times New Roman" panose="02020603050405020304" pitchFamily="18" charset="0"/>
              </a:rPr>
              <a:t> great day for planet Earth!</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Today we took respected civilisation </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Today was a revolution for all science!</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CHOIR</a:t>
            </a:r>
            <a:r>
              <a:rPr lang="en-GB" sz="1800" dirty="0" smtClean="0">
                <a:solidFill>
                  <a:schemeClr val="bg1"/>
                </a:solidFill>
                <a:latin typeface="Times New Roman" panose="02020603050405020304" pitchFamily="18" charset="0"/>
                <a:cs typeface="Times New Roman" panose="02020603050405020304" pitchFamily="18" charset="0"/>
              </a:rPr>
              <a:t> (exploding): </a:t>
            </a:r>
            <a:r>
              <a:rPr lang="en-GB" sz="1800" dirty="0" err="1" smtClean="0">
                <a:solidFill>
                  <a:schemeClr val="bg1"/>
                </a:solidFill>
                <a:latin typeface="Times New Roman" panose="02020603050405020304" pitchFamily="18" charset="0"/>
                <a:cs typeface="Times New Roman" panose="02020603050405020304" pitchFamily="18" charset="0"/>
              </a:rPr>
              <a:t>Aelita</a:t>
            </a:r>
            <a:r>
              <a:rPr lang="en-GB" sz="1800" dirty="0" smtClean="0">
                <a:solidFill>
                  <a:schemeClr val="bg1"/>
                </a:solidFill>
                <a:latin typeface="Times New Roman" panose="02020603050405020304" pitchFamily="18" charset="0"/>
                <a:cs typeface="Times New Roman" panose="02020603050405020304" pitchFamily="18" charset="0"/>
              </a:rPr>
              <a:t>! You were right </a:t>
            </a:r>
            <a:r>
              <a:rPr lang="en-GB" sz="1800" dirty="0" err="1" smtClean="0">
                <a:solidFill>
                  <a:schemeClr val="bg1"/>
                </a:solidFill>
                <a:latin typeface="Times New Roman" panose="02020603050405020304" pitchFamily="18" charset="0"/>
                <a:cs typeface="Times New Roman" panose="02020603050405020304" pitchFamily="18" charset="0"/>
              </a:rPr>
              <a:t>Aelita</a:t>
            </a:r>
            <a:r>
              <a:rPr lang="en-GB" sz="1800" dirty="0" smtClean="0">
                <a:solidFill>
                  <a:schemeClr val="bg1"/>
                </a:solidFill>
                <a:latin typeface="Times New Roman" panose="02020603050405020304" pitchFamily="18" charset="0"/>
                <a:cs typeface="Times New Roman" panose="02020603050405020304" pitchFamily="18" charset="0"/>
              </a:rPr>
              <a:t>! Welcome </a:t>
            </a:r>
            <a:r>
              <a:rPr lang="en-GB" sz="1800" dirty="0" err="1" smtClean="0">
                <a:solidFill>
                  <a:schemeClr val="bg1"/>
                </a:solidFill>
                <a:latin typeface="Times New Roman" panose="02020603050405020304" pitchFamily="18" charset="0"/>
                <a:cs typeface="Times New Roman" panose="02020603050405020304" pitchFamily="18" charset="0"/>
              </a:rPr>
              <a:t>Aelita</a:t>
            </a:r>
            <a:r>
              <a:rPr lang="en-GB" sz="1800" dirty="0" smtClean="0">
                <a:solidFill>
                  <a:schemeClr val="bg1"/>
                </a:solidFill>
                <a:latin typeface="Times New Roman" panose="02020603050405020304" pitchFamily="18" charset="0"/>
                <a:cs typeface="Times New Roman" panose="02020603050405020304" pitchFamily="18" charset="0"/>
              </a:rPr>
              <a:t>!</a:t>
            </a:r>
            <a:endParaRPr lang="et-EE"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dirty="0" smtClean="0">
                <a:solidFill>
                  <a:schemeClr val="bg1"/>
                </a:solidFill>
                <a:latin typeface="Times New Roman" panose="02020603050405020304" pitchFamily="18" charset="0"/>
                <a:cs typeface="Times New Roman" panose="02020603050405020304" pitchFamily="18" charset="0"/>
              </a:rPr>
              <a:t>: Да! Пойдёмте в зал, там поговорим!</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ЭДАРОН</a:t>
            </a:r>
            <a:r>
              <a:rPr lang="ru-RU" sz="1800" dirty="0" smtClean="0">
                <a:solidFill>
                  <a:schemeClr val="bg1"/>
                </a:solidFill>
                <a:latin typeface="Times New Roman" panose="02020603050405020304" pitchFamily="18" charset="0"/>
                <a:cs typeface="Times New Roman" panose="02020603050405020304" pitchFamily="18" charset="0"/>
              </a:rPr>
              <a:t> (берет его под руку): Так приятно начать деловой разговор.</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dirty="0" smtClean="0">
                <a:solidFill>
                  <a:schemeClr val="bg1"/>
                </a:solidFill>
                <a:latin typeface="Times New Roman" panose="02020603050405020304" pitchFamily="18" charset="0"/>
                <a:cs typeface="Times New Roman" panose="02020603050405020304" pitchFamily="18" charset="0"/>
              </a:rPr>
              <a:t>: Точно —   вы верно выше, чем скучный вздор.</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t-EE" sz="1800"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НАРОД</a:t>
            </a:r>
            <a:r>
              <a:rPr lang="ru-RU" sz="1800" dirty="0" smtClean="0">
                <a:solidFill>
                  <a:schemeClr val="bg1"/>
                </a:solidFill>
                <a:latin typeface="Times New Roman" panose="02020603050405020304" pitchFamily="18" charset="0"/>
                <a:cs typeface="Times New Roman" panose="02020603050405020304" pitchFamily="18" charset="0"/>
              </a:rPr>
              <a:t> (танцует и поёт):</a:t>
            </a:r>
            <a:r>
              <a:rPr lang="et-EE" sz="1800" dirty="0" smtClean="0">
                <a:solidFill>
                  <a:schemeClr val="bg1"/>
                </a:solidFill>
                <a:latin typeface="Times New Roman" panose="02020603050405020304" pitchFamily="18" charset="0"/>
                <a:cs typeface="Times New Roman" panose="02020603050405020304" pitchFamily="18" charset="0"/>
              </a:rPr>
              <a:t> </a:t>
            </a:r>
            <a:r>
              <a:rPr lang="ru-RU" sz="1800" dirty="0" smtClean="0">
                <a:solidFill>
                  <a:schemeClr val="bg1"/>
                </a:solidFill>
                <a:latin typeface="Times New Roman" panose="02020603050405020304" pitchFamily="18" charset="0"/>
                <a:cs typeface="Times New Roman" panose="02020603050405020304" pitchFamily="18" charset="0"/>
              </a:rPr>
              <a:t>Ура! Ура! Важный день на планете Земля!</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Сегодня заметила нас цивилизация.</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Сегодня для всей науки - революция!</a:t>
            </a:r>
            <a:endParaRPr lang="en-US"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ХОР</a:t>
            </a:r>
            <a:r>
              <a:rPr lang="ru-RU" sz="1800" dirty="0" smtClean="0">
                <a:solidFill>
                  <a:schemeClr val="bg1"/>
                </a:solidFill>
                <a:latin typeface="Times New Roman" panose="02020603050405020304" pitchFamily="18" charset="0"/>
                <a:cs typeface="Times New Roman" panose="02020603050405020304" pitchFamily="18" charset="0"/>
              </a:rPr>
              <a:t> (аплодирует): Аэлита! Все верно, Аэлита! Добро пожаловать, Аэлита!</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427527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Dearest inhabitants of Earth! We are so pleased to meet you! Permit me to introduce my students from the other planets of the Galaxy – </a:t>
            </a:r>
            <a:r>
              <a:rPr lang="en-GB" sz="1800" dirty="0" err="1">
                <a:solidFill>
                  <a:schemeClr val="bg1"/>
                </a:solidFill>
                <a:latin typeface="Times New Roman" panose="02020603050405020304" pitchFamily="18" charset="0"/>
                <a:cs typeface="Times New Roman" panose="02020603050405020304" pitchFamily="18" charset="0"/>
              </a:rPr>
              <a:t>Singa</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Viguret</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Ramai</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ja</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Elelle</a:t>
            </a:r>
            <a:r>
              <a:rPr lang="en-GB" sz="1800" dirty="0">
                <a:solidFill>
                  <a:schemeClr val="bg1"/>
                </a:solidFill>
                <a:latin typeface="Times New Roman" panose="02020603050405020304" pitchFamily="18" charset="0"/>
                <a:cs typeface="Times New Roman" panose="02020603050405020304" pitchFamily="18" charset="0"/>
              </a:rPr>
              <a:t>! You must get to know one another.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SINGA</a:t>
            </a:r>
            <a:r>
              <a:rPr lang="en-GB" sz="1800" b="1" dirty="0">
                <a:solidFill>
                  <a:schemeClr val="bg1"/>
                </a:solidFill>
                <a:latin typeface="Times New Roman" panose="02020603050405020304" pitchFamily="18" charset="0"/>
                <a:cs typeface="Times New Roman" panose="02020603050405020304" pitchFamily="18" charset="0"/>
              </a:rPr>
              <a:t>, VIGURET, RAMAI and ELELLE</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dirty="0">
                <a:solidFill>
                  <a:schemeClr val="bg1"/>
                </a:solidFill>
                <a:latin typeface="Times New Roman" panose="02020603050405020304" pitchFamily="18" charset="0"/>
                <a:cs typeface="Times New Roman" panose="02020603050405020304" pitchFamily="18" charset="0"/>
              </a:rPr>
              <a:t>Hello, Earth! Hello!</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PROFESSOR </a:t>
            </a:r>
            <a:r>
              <a:rPr lang="en-GB" sz="1800" b="1" dirty="0">
                <a:solidFill>
                  <a:schemeClr val="bg1"/>
                </a:solidFill>
                <a:latin typeface="Times New Roman" panose="02020603050405020304" pitchFamily="18" charset="0"/>
                <a:cs typeface="Times New Roman" panose="02020603050405020304" pitchFamily="18" charset="0"/>
              </a:rPr>
              <a:t>IGERIK</a:t>
            </a:r>
            <a:r>
              <a:rPr lang="en-GB" sz="1800" dirty="0">
                <a:solidFill>
                  <a:schemeClr val="bg1"/>
                </a:solidFill>
                <a:latin typeface="Times New Roman" panose="02020603050405020304" pitchFamily="18" charset="0"/>
                <a:cs typeface="Times New Roman" panose="02020603050405020304" pitchFamily="18" charset="0"/>
              </a:rPr>
              <a:t>: Look, the aliens are already making themselves at home !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Can I talk to you?</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Of course!</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You speak Estonian so well!</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It’s a beautiful language.</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Милые жители Земли! Мы очень рады с вами познакомиться! Позвольте, я приглашу сюда своих учеников с других планет нашей галактики. Пожалуйста, знакомьтесь: Синга, Вигурет, Рамай и Эллеле!</a:t>
            </a:r>
            <a:br>
              <a:rPr lang="ru-RU" sz="1800" dirty="0">
                <a:solidFill>
                  <a:schemeClr val="bg1"/>
                </a:solidFill>
                <a:latin typeface="Times New Roman" panose="02020603050405020304" pitchFamily="18" charset="0"/>
                <a:cs typeface="Times New Roman" panose="02020603050405020304" pitchFamily="18" charset="0"/>
              </a:rPr>
            </a:br>
            <a:r>
              <a:rPr lang="ru-RU" sz="1800" b="1" dirty="0" smtClean="0">
                <a:solidFill>
                  <a:schemeClr val="bg1"/>
                </a:solidFill>
                <a:latin typeface="Times New Roman" panose="02020603050405020304" pitchFamily="18" charset="0"/>
                <a:cs typeface="Times New Roman" panose="02020603050405020304" pitchFamily="18" charset="0"/>
              </a:rPr>
              <a:t>СИНГА</a:t>
            </a:r>
            <a:r>
              <a:rPr lang="ru-RU" sz="1800" b="1" dirty="0">
                <a:solidFill>
                  <a:schemeClr val="bg1"/>
                </a:solidFill>
                <a:latin typeface="Times New Roman" panose="02020603050405020304" pitchFamily="18" charset="0"/>
                <a:cs typeface="Times New Roman" panose="02020603050405020304" pitchFamily="18" charset="0"/>
              </a:rPr>
              <a:t>, ВИГУРЕТ, РАМАЙ и </a:t>
            </a:r>
            <a:r>
              <a:rPr lang="ru-RU" sz="1800" b="1" dirty="0" smtClean="0">
                <a:solidFill>
                  <a:schemeClr val="bg1"/>
                </a:solidFill>
                <a:latin typeface="Times New Roman" panose="02020603050405020304" pitchFamily="18" charset="0"/>
                <a:cs typeface="Times New Roman" panose="02020603050405020304" pitchFamily="18" charset="0"/>
              </a:rPr>
              <a:t>ЭЛЛЕЛЕ</a:t>
            </a:r>
            <a:r>
              <a:rPr lang="et-EE" sz="1800" dirty="0" smtClean="0">
                <a:solidFill>
                  <a:schemeClr val="bg1"/>
                </a:solidFill>
                <a:latin typeface="Times New Roman" panose="02020603050405020304" pitchFamily="18" charset="0"/>
                <a:cs typeface="Times New Roman" panose="02020603050405020304" pitchFamily="18" charset="0"/>
              </a:rPr>
              <a:t>: </a:t>
            </a:r>
            <a:r>
              <a:rPr lang="ru-RU" sz="1800" dirty="0" smtClean="0">
                <a:solidFill>
                  <a:schemeClr val="bg1"/>
                </a:solidFill>
                <a:latin typeface="Times New Roman" panose="02020603050405020304" pitchFamily="18" charset="0"/>
                <a:cs typeface="Times New Roman" panose="02020603050405020304" pitchFamily="18" charset="0"/>
              </a:rPr>
              <a:t>Здравствуй</a:t>
            </a:r>
            <a:r>
              <a:rPr lang="ru-RU" sz="1800" dirty="0">
                <a:solidFill>
                  <a:schemeClr val="bg1"/>
                </a:solidFill>
                <a:latin typeface="Times New Roman" panose="02020603050405020304" pitchFamily="18" charset="0"/>
                <a:cs typeface="Times New Roman" panose="02020603050405020304" pitchFamily="18" charset="0"/>
              </a:rPr>
              <a:t>, Земля! Приветствуем!</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ПРОФЕССОР</a:t>
            </a:r>
            <a:r>
              <a:rPr lang="ru-RU" sz="1800" dirty="0">
                <a:solidFill>
                  <a:schemeClr val="bg1"/>
                </a:solidFill>
                <a:latin typeface="Times New Roman" panose="02020603050405020304" pitchFamily="18" charset="0"/>
                <a:cs typeface="Times New Roman" panose="02020603050405020304" pitchFamily="18" charset="0"/>
              </a:rPr>
              <a:t>: Вот это настоящие пришельцы! Они вот похожи на инопланетян!</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Можно мне называть тебя на ты?</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Конечно!</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Ты так хорошо говоришь по-эстонски!</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Это такой красивый язык</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211633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How far is planet Lassos from Earth?</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t-EE" sz="1800" dirty="0" smtClean="0">
                <a:solidFill>
                  <a:schemeClr val="bg1"/>
                </a:solidFill>
                <a:latin typeface="Times New Roman" panose="02020603050405020304" pitchFamily="18" charset="0"/>
                <a:cs typeface="Times New Roman" panose="02020603050405020304" pitchFamily="18" charset="0"/>
              </a:rPr>
              <a:t>:</a:t>
            </a:r>
            <a:r>
              <a:rPr lang="en-GB" sz="1800" dirty="0" smtClean="0">
                <a:solidFill>
                  <a:schemeClr val="bg1"/>
                </a:solidFill>
                <a:latin typeface="Times New Roman" panose="02020603050405020304" pitchFamily="18" charset="0"/>
                <a:cs typeface="Times New Roman" panose="02020603050405020304" pitchFamily="18" charset="0"/>
              </a:rPr>
              <a:t> </a:t>
            </a:r>
            <a:r>
              <a:rPr lang="en-GB" sz="1800" dirty="0">
                <a:solidFill>
                  <a:schemeClr val="bg1"/>
                </a:solidFill>
                <a:latin typeface="Times New Roman" panose="02020603050405020304" pitchFamily="18" charset="0"/>
                <a:cs typeface="Times New Roman" panose="02020603050405020304" pitchFamily="18" charset="0"/>
              </a:rPr>
              <a:t>Two hundred and twenty million light years.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Then we are fortunate to have met.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smtClean="0">
                <a:solidFill>
                  <a:schemeClr val="bg1"/>
                </a:solidFill>
                <a:latin typeface="Times New Roman" panose="02020603050405020304" pitchFamily="18" charset="0"/>
                <a:cs typeface="Times New Roman" panose="02020603050405020304" pitchFamily="18" charset="0"/>
              </a:rPr>
              <a:t>:</a:t>
            </a:r>
            <a:r>
              <a:rPr lang="et-EE" sz="1800" dirty="0" smtClean="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Yes</a:t>
            </a:r>
            <a:r>
              <a:rPr lang="en-GB" sz="1800" dirty="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Your Wave Catcher is brilliant. Yourself and Tanja are great scientists.</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Like you and your team.</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But we have people from several planets. You did your work with just two people and both from planet Earth. It’s a miracle.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Well …</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et-EE"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Как далеко Лассос от Земли?</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Двести двадцать миллионов световых лет.</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Значит нам действительно повезло, что мы познакомились.</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Да.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Ты и Таня —   великие учёные. Смогли собрать отличный </a:t>
            </a:r>
            <a:r>
              <a:rPr lang="ru-RU" sz="1800" dirty="0" err="1">
                <a:solidFill>
                  <a:schemeClr val="bg1"/>
                </a:solidFill>
                <a:latin typeface="Times New Roman" panose="02020603050405020304" pitchFamily="18" charset="0"/>
                <a:cs typeface="Times New Roman" panose="02020603050405020304" pitchFamily="18" charset="0"/>
              </a:rPr>
              <a:t>волноуловитель</a:t>
            </a:r>
            <a:r>
              <a:rPr lang="ru-RU" sz="1800" dirty="0">
                <a:solidFill>
                  <a:schemeClr val="bg1"/>
                </a:solidFill>
                <a:latin typeface="Times New Roman" panose="02020603050405020304" pitchFamily="18" charset="0"/>
                <a:cs typeface="Times New Roman" panose="02020603050405020304" pitchFamily="18" charset="0"/>
              </a:rPr>
              <a:t>.</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Как раз ты и твоя команда...</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Мы работали с жителями нескольких планет. А вы были вдвоём, и вы оба просто люди с планеты Земля. Это чудо!</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КАЯР</a:t>
            </a:r>
            <a:r>
              <a:rPr lang="ru-RU" sz="1800" dirty="0">
                <a:solidFill>
                  <a:schemeClr val="bg1"/>
                </a:solidFill>
                <a:latin typeface="Times New Roman" panose="02020603050405020304" pitchFamily="18" charset="0"/>
                <a:cs typeface="Times New Roman" panose="02020603050405020304" pitchFamily="18" charset="0"/>
              </a:rPr>
              <a:t>: Ну</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693099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Aelita, I want to tell you something.</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Oh!  I am very interested to hear what it is.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I want to say that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a:t>
            </a:r>
            <a:r>
              <a:rPr lang="en-GB" sz="1600" dirty="0" err="1">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t>
            </a:r>
            <a:r>
              <a:rPr lang="en-GB" sz="1600" dirty="0" err="1">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Congratulations, </a:t>
            </a:r>
            <a:r>
              <a:rPr lang="en-GB" sz="1600" dirty="0" err="1">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jumping on </a:t>
            </a:r>
            <a:r>
              <a:rPr lang="en-GB" sz="1600" i="1" dirty="0" err="1">
                <a:solidFill>
                  <a:schemeClr val="bg1"/>
                </a:solidFill>
                <a:latin typeface="Times New Roman" panose="02020603050405020304" pitchFamily="18" charset="0"/>
                <a:cs typeface="Times New Roman" panose="02020603050405020304" pitchFamily="18" charset="0"/>
              </a:rPr>
              <a:t>Karjar’s</a:t>
            </a:r>
            <a:r>
              <a:rPr lang="en-GB" sz="1600" i="1" dirty="0">
                <a:solidFill>
                  <a:schemeClr val="bg1"/>
                </a:solidFill>
                <a:latin typeface="Times New Roman" panose="02020603050405020304" pitchFamily="18" charset="0"/>
                <a:cs typeface="Times New Roman" panose="02020603050405020304" pitchFamily="18" charset="0"/>
              </a:rPr>
              <a:t> shoulders and hugging him</a:t>
            </a:r>
            <a:r>
              <a:rPr lang="en-GB" sz="1600" dirty="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t>
            </a:r>
            <a:r>
              <a:rPr lang="en-GB" sz="1600" dirty="0" err="1">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Thanks! Ouch! Get off! I haven’t got time now! (</a:t>
            </a:r>
            <a:r>
              <a:rPr lang="en-GB" sz="1600" i="1" dirty="0">
                <a:solidFill>
                  <a:schemeClr val="bg1"/>
                </a:solidFill>
                <a:latin typeface="Times New Roman" panose="02020603050405020304" pitchFamily="18" charset="0"/>
                <a:cs typeface="Times New Roman" panose="02020603050405020304" pitchFamily="18" charset="0"/>
              </a:rPr>
              <a:t>to Aelita</a:t>
            </a:r>
            <a:r>
              <a:rPr lang="en-GB" sz="1600" dirty="0">
                <a:solidFill>
                  <a:schemeClr val="bg1"/>
                </a:solidFill>
                <a:latin typeface="Times New Roman" panose="02020603050405020304" pitchFamily="18" charset="0"/>
                <a:cs typeface="Times New Roman" panose="02020603050405020304" pitchFamily="18" charset="0"/>
              </a:rPr>
              <a:t>) Let me introduce you! This is my little sister </a:t>
            </a:r>
            <a:r>
              <a:rPr lang="en-GB" sz="1600" dirty="0" err="1">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Hello </a:t>
            </a:r>
            <a:r>
              <a:rPr lang="en-GB" sz="1600" dirty="0" err="1">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Hello! Are you really from another planet? All the world is talking about </a:t>
            </a:r>
            <a:r>
              <a:rPr lang="en-GB" sz="1600" dirty="0" err="1">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and Tanya and you! Are you really </a:t>
            </a:r>
            <a:r>
              <a:rPr lang="en-GB" sz="1600" dirty="0" err="1">
                <a:solidFill>
                  <a:schemeClr val="bg1"/>
                </a:solidFill>
                <a:latin typeface="Times New Roman" panose="02020603050405020304" pitchFamily="18" charset="0"/>
                <a:cs typeface="Times New Roman" panose="02020603050405020304" pitchFamily="18" charset="0"/>
              </a:rPr>
              <a:t>Aelita</a:t>
            </a:r>
            <a:r>
              <a:rPr lang="en-GB" sz="1600" dirty="0" smtClean="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Yes. </a:t>
            </a:r>
            <a:endParaRPr lang="et-EE" sz="16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Знаешь, Аэлита! Я хочу тебе что-то сказать.</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Ой! Я внимательно слушаю!</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Я просто хочу сказать, что...</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Каяр! </a:t>
            </a:r>
            <a:r>
              <a:rPr lang="ru-RU" sz="1600" dirty="0" err="1">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Поздравляю, </a:t>
            </a:r>
            <a:r>
              <a:rPr lang="ru-RU" sz="1600" dirty="0" err="1">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(прыгает ему на шею и обнимает)</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Лиза! Спасибо! Ай! Не надо! У меня сейчас нет времени! (Аэлите) Знакомьтесь! Это моя младшая сестра Лиза!</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Привет, Лиза!</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Привет! Ты и есть с другой планеты? Весь мир говорит сейчас о </a:t>
            </a:r>
            <a:r>
              <a:rPr lang="ru-RU" sz="1600" dirty="0" err="1">
                <a:solidFill>
                  <a:schemeClr val="bg1"/>
                </a:solidFill>
                <a:latin typeface="Times New Roman" panose="02020603050405020304" pitchFamily="18" charset="0"/>
                <a:cs typeface="Times New Roman" panose="02020603050405020304" pitchFamily="18" charset="0"/>
              </a:rPr>
              <a:t>Каяре</a:t>
            </a:r>
            <a:r>
              <a:rPr lang="ru-RU" sz="1600" dirty="0">
                <a:solidFill>
                  <a:schemeClr val="bg1"/>
                </a:solidFill>
                <a:latin typeface="Times New Roman" panose="02020603050405020304" pitchFamily="18" charset="0"/>
                <a:cs typeface="Times New Roman" panose="02020603050405020304" pitchFamily="18" charset="0"/>
              </a:rPr>
              <a:t> и Тане и тебе! Ты же и есть Аэлита?</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Да</a:t>
            </a:r>
            <a:r>
              <a:rPr lang="ru-RU" sz="1600" dirty="0" smtClean="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8194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If the Professor sees you, she will be angry and things will get ugly.</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LIISU</a:t>
            </a:r>
            <a:r>
              <a:rPr lang="en-GB" sz="1600" dirty="0">
                <a:solidFill>
                  <a:schemeClr val="bg1"/>
                </a:solidFill>
                <a:latin typeface="Times New Roman" pitchFamily="18" charset="0"/>
                <a:cs typeface="Times New Roman" pitchFamily="18" charset="0"/>
              </a:rPr>
              <a:t>: I must talk to </a:t>
            </a:r>
            <a:r>
              <a:rPr lang="en-GB" sz="1600" dirty="0" err="1">
                <a:solidFill>
                  <a:schemeClr val="bg1"/>
                </a:solidFill>
                <a:latin typeface="Times New Roman" pitchFamily="18" charset="0"/>
                <a:cs typeface="Times New Roman" pitchFamily="18" charset="0"/>
              </a:rPr>
              <a:t>Dima</a:t>
            </a:r>
            <a:r>
              <a:rPr lang="en-GB" sz="1600" dirty="0">
                <a:solidFill>
                  <a:schemeClr val="bg1"/>
                </a:solidFill>
                <a:latin typeface="Times New Roman" pitchFamily="18" charset="0"/>
                <a:cs typeface="Times New Roman" pitchFamily="18" charset="0"/>
              </a:rPr>
              <a:t>. You said that your Wave-Catcher allows someone, no matter how </a:t>
            </a:r>
            <a:r>
              <a:rPr lang="en-GB" sz="1600" dirty="0" smtClean="0">
                <a:solidFill>
                  <a:schemeClr val="bg1"/>
                </a:solidFill>
                <a:latin typeface="Times New Roman" pitchFamily="18" charset="0"/>
                <a:cs typeface="Times New Roman" pitchFamily="18" charset="0"/>
              </a:rPr>
              <a:t>far</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away</a:t>
            </a:r>
            <a:r>
              <a:rPr lang="en-GB" sz="1600" dirty="0">
                <a:solidFill>
                  <a:schemeClr val="bg1"/>
                </a:solidFill>
                <a:latin typeface="Times New Roman" pitchFamily="18" charset="0"/>
                <a:cs typeface="Times New Roman" pitchFamily="18" charset="0"/>
              </a:rPr>
              <a:t>, to be with you in a second. How I miss </a:t>
            </a:r>
            <a:r>
              <a:rPr lang="en-GB" sz="1600" dirty="0" err="1">
                <a:solidFill>
                  <a:schemeClr val="bg1"/>
                </a:solidFill>
                <a:latin typeface="Times New Roman" pitchFamily="18" charset="0"/>
                <a:cs typeface="Times New Roman" pitchFamily="18" charset="0"/>
              </a:rPr>
              <a:t>Dima</a:t>
            </a:r>
            <a:r>
              <a:rPr lang="en-GB" sz="1600" dirty="0">
                <a:solidFill>
                  <a:schemeClr val="bg1"/>
                </a:solidFill>
                <a:latin typeface="Times New Roman" pitchFamily="18" charset="0"/>
                <a:cs typeface="Times New Roman" pitchFamily="18" charset="0"/>
              </a:rPr>
              <a:t>! He is my best friend but he’s been studying in Australia now for six months … I’ve only seen him on Skype and </a:t>
            </a:r>
            <a:r>
              <a:rPr lang="en-GB" sz="1600" dirty="0" err="1">
                <a:solidFill>
                  <a:schemeClr val="bg1"/>
                </a:solidFill>
                <a:latin typeface="Times New Roman" pitchFamily="18" charset="0"/>
                <a:cs typeface="Times New Roman" pitchFamily="18" charset="0"/>
              </a:rPr>
              <a:t>Instagram</a:t>
            </a:r>
            <a:r>
              <a:rPr lang="en-GB" sz="1600" dirty="0">
                <a:solidFill>
                  <a:schemeClr val="bg1"/>
                </a:solidFill>
                <a:latin typeface="Times New Roman" pitchFamily="18" charset="0"/>
                <a:cs typeface="Times New Roman" pitchFamily="18" charset="0"/>
              </a:rPr>
              <a:t>! Please, please, please </a:t>
            </a:r>
            <a:r>
              <a:rPr lang="en-GB" sz="1600" dirty="0" err="1">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a:t>
            </a:r>
            <a:endParaRPr lang="et-EE" sz="1600" dirty="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KAJAR</a:t>
            </a:r>
            <a:r>
              <a:rPr lang="en-GB" sz="1600" dirty="0">
                <a:solidFill>
                  <a:schemeClr val="bg1"/>
                </a:solidFill>
                <a:latin typeface="Times New Roman" pitchFamily="18" charset="0"/>
                <a:cs typeface="Times New Roman" pitchFamily="18" charset="0"/>
              </a:rPr>
              <a:t>: OK … but make it quick. </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КАЯР</a:t>
            </a:r>
            <a:r>
              <a:rPr lang="ru-RU" sz="1600" dirty="0">
                <a:solidFill>
                  <a:schemeClr val="bg1"/>
                </a:solidFill>
                <a:latin typeface="Times New Roman" pitchFamily="18" charset="0"/>
                <a:cs typeface="Times New Roman" pitchFamily="18" charset="0"/>
              </a:rPr>
              <a:t>: Если профессор тебя увидит, он сразу же ужасно разозлится.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a:solidFill>
                  <a:schemeClr val="bg1"/>
                </a:solidFill>
                <a:latin typeface="Times New Roman" pitchFamily="18" charset="0"/>
                <a:cs typeface="Times New Roman" pitchFamily="18" charset="0"/>
              </a:rPr>
              <a:t>: Но мне нужно поговорить с Димой. Ты сказал, что твой волноуловитель может приблизить кого угодно откуда угодно за одну секунду. Я так скучаю по Диме! Он мой лучший друг и уже полгода учится в Австралии. Я вижу его уже полгода только в Скайпе и Инстаграмме! Ну Каяр! Пожалуйста пожалуйста, пожалуйста!!!</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КАЯР</a:t>
            </a:r>
            <a:r>
              <a:rPr lang="ru-RU" sz="1600" dirty="0">
                <a:solidFill>
                  <a:schemeClr val="bg1"/>
                </a:solidFill>
                <a:latin typeface="Times New Roman" pitchFamily="18" charset="0"/>
                <a:cs typeface="Times New Roman" pitchFamily="18" charset="0"/>
              </a:rPr>
              <a:t>: Ладно. Но давай быстро.</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TANJA</a:t>
            </a:r>
            <a:r>
              <a:rPr lang="en-GB" sz="1600" dirty="0">
                <a:solidFill>
                  <a:schemeClr val="bg1"/>
                </a:solidFill>
                <a:latin typeface="Times New Roman" pitchFamily="18" charset="0"/>
                <a:cs typeface="Times New Roman" pitchFamily="18" charset="0"/>
              </a:rPr>
              <a:t>: The Wave-Catcher is flickering. It needs more power to materialise a person. </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LIISU</a:t>
            </a:r>
            <a:r>
              <a:rPr lang="en-GB" sz="1600" dirty="0">
                <a:solidFill>
                  <a:schemeClr val="bg1"/>
                </a:solidFill>
                <a:latin typeface="Times New Roman" pitchFamily="18" charset="0"/>
                <a:cs typeface="Times New Roman" pitchFamily="18" charset="0"/>
              </a:rPr>
              <a:t>: But can we still talk and on a big screen! That’s great ! (</a:t>
            </a:r>
            <a:r>
              <a:rPr lang="en-GB" sz="1600" i="1" dirty="0">
                <a:solidFill>
                  <a:schemeClr val="bg1"/>
                </a:solidFill>
                <a:latin typeface="Times New Roman" pitchFamily="18" charset="0"/>
                <a:cs typeface="Times New Roman" pitchFamily="18" charset="0"/>
              </a:rPr>
              <a:t>looks at to the screen</a:t>
            </a:r>
            <a:r>
              <a:rPr lang="en-GB" sz="1600" dirty="0">
                <a:solidFill>
                  <a:schemeClr val="bg1"/>
                </a:solidFill>
                <a:latin typeface="Times New Roman" pitchFamily="18" charset="0"/>
                <a:cs typeface="Times New Roman" pitchFamily="18" charset="0"/>
              </a:rPr>
              <a:t>) </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 </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ТАНЯ</a:t>
            </a:r>
            <a:r>
              <a:rPr lang="ru-RU" sz="1600" dirty="0">
                <a:solidFill>
                  <a:schemeClr val="bg1"/>
                </a:solidFill>
                <a:latin typeface="Times New Roman" pitchFamily="18" charset="0"/>
                <a:cs typeface="Times New Roman" pitchFamily="18" charset="0"/>
              </a:rPr>
              <a:t>:  Сейчас волноуловитель работает примерно как экран. Нужно увеличить мощности, чтобы человек был более реальным.</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a:solidFill>
                  <a:schemeClr val="bg1"/>
                </a:solidFill>
                <a:latin typeface="Times New Roman" pitchFamily="18" charset="0"/>
                <a:cs typeface="Times New Roman" pitchFamily="18" charset="0"/>
              </a:rPr>
              <a:t>: Но поговорит мы сможем, на большом экране! Классно! (</a:t>
            </a:r>
            <a:r>
              <a:rPr lang="ru-RU" sz="1600" i="1" dirty="0">
                <a:solidFill>
                  <a:schemeClr val="bg1"/>
                </a:solidFill>
                <a:latin typeface="Times New Roman" pitchFamily="18" charset="0"/>
                <a:cs typeface="Times New Roman" pitchFamily="18" charset="0"/>
              </a:rPr>
              <a:t>настраивается на волноуловитель</a:t>
            </a:r>
            <a:r>
              <a:rPr lang="ru-RU" sz="1600" dirty="0">
                <a:solidFill>
                  <a:schemeClr val="bg1"/>
                </a:solidFill>
                <a:latin typeface="Times New Roman" pitchFamily="18" charset="0"/>
                <a:cs typeface="Times New Roman" pitchFamily="18" charset="0"/>
              </a:rPr>
              <a:t>)</a:t>
            </a: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LIISU</a:t>
            </a:r>
            <a:r>
              <a:rPr lang="en-GB" sz="1800" dirty="0">
                <a:solidFill>
                  <a:schemeClr val="bg1"/>
                </a:solidFill>
                <a:latin typeface="Times New Roman" panose="02020603050405020304" pitchFamily="18" charset="0"/>
                <a:cs typeface="Times New Roman" panose="02020603050405020304" pitchFamily="18" charset="0"/>
              </a:rPr>
              <a:t>: It’s really wonderful to meet you! You are so beautiful! Is your planet beautiful too?</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Home is always the most beautiful place …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LIISU</a:t>
            </a:r>
            <a:r>
              <a:rPr lang="en-GB" sz="1800" dirty="0">
                <a:solidFill>
                  <a:schemeClr val="bg1"/>
                </a:solidFill>
                <a:latin typeface="Times New Roman" panose="02020603050405020304" pitchFamily="18" charset="0"/>
                <a:cs typeface="Times New Roman" panose="02020603050405020304" pitchFamily="18" charset="0"/>
              </a:rPr>
              <a:t>: … on Earth … though for you that must be Lassos , </a:t>
            </a:r>
            <a:r>
              <a:rPr lang="en-GB" sz="1800" dirty="0" err="1">
                <a:solidFill>
                  <a:schemeClr val="bg1"/>
                </a:solidFill>
                <a:latin typeface="Times New Roman" panose="02020603050405020304" pitchFamily="18" charset="0"/>
                <a:cs typeface="Times New Roman" panose="02020603050405020304" pitchFamily="18" charset="0"/>
              </a:rPr>
              <a:t>haha</a:t>
            </a:r>
            <a:r>
              <a:rPr lang="en-GB" sz="1800" dirty="0">
                <a:solidFill>
                  <a:schemeClr val="bg1"/>
                </a:solidFill>
                <a:latin typeface="Times New Roman" panose="02020603050405020304" pitchFamily="18" charset="0"/>
                <a:cs typeface="Times New Roman" panose="02020603050405020304" pitchFamily="18" charset="0"/>
              </a:rPr>
              <a:t>! But now you must excuse me! Tanja and the Professor want to see </a:t>
            </a:r>
            <a:r>
              <a:rPr lang="en-GB" sz="1800" dirty="0" err="1">
                <a:solidFill>
                  <a:schemeClr val="bg1"/>
                </a:solidFill>
                <a:latin typeface="Times New Roman" panose="02020603050405020304" pitchFamily="18" charset="0"/>
                <a:cs typeface="Times New Roman" panose="02020603050405020304" pitchFamily="18" charset="0"/>
              </a:rPr>
              <a:t>Kajar</a:t>
            </a:r>
            <a:r>
              <a:rPr lang="en-GB" sz="1800" dirty="0">
                <a:solidFill>
                  <a:schemeClr val="bg1"/>
                </a:solidFill>
                <a:latin typeface="Times New Roman" panose="02020603050405020304" pitchFamily="18" charset="0"/>
                <a:cs typeface="Times New Roman" panose="02020603050405020304" pitchFamily="18" charset="0"/>
              </a:rPr>
              <a:t>. You can come too, Aelita!</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No thank you. It’s better I wait here.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LIISU</a:t>
            </a:r>
            <a:r>
              <a:rPr lang="en-GB" sz="1800" dirty="0">
                <a:solidFill>
                  <a:schemeClr val="bg1"/>
                </a:solidFill>
                <a:latin typeface="Times New Roman" panose="02020603050405020304" pitchFamily="18" charset="0"/>
                <a:cs typeface="Times New Roman" panose="02020603050405020304" pitchFamily="18" charset="0"/>
              </a:rPr>
              <a:t>: I’ll help you wait. </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Thank you very much, but …</a:t>
            </a:r>
            <a:r>
              <a:rPr lang="en-GB" sz="1800" i="1" dirty="0">
                <a:solidFill>
                  <a:schemeClr val="bg1"/>
                </a:solidFill>
                <a:latin typeface="Times New Roman" panose="02020603050405020304" pitchFamily="18" charset="0"/>
                <a:cs typeface="Times New Roman" panose="02020603050405020304" pitchFamily="18" charset="0"/>
              </a:rPr>
              <a:t> (calls) </a:t>
            </a:r>
            <a:r>
              <a:rPr lang="en-GB" sz="1800" dirty="0" err="1">
                <a:solidFill>
                  <a:schemeClr val="bg1"/>
                </a:solidFill>
                <a:latin typeface="Times New Roman" panose="02020603050405020304" pitchFamily="18" charset="0"/>
                <a:cs typeface="Times New Roman" panose="02020603050405020304" pitchFamily="18" charset="0"/>
              </a:rPr>
              <a:t>Elelle</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Ramai</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Singa</a:t>
            </a:r>
            <a:r>
              <a:rPr lang="en-GB" sz="1800" dirty="0">
                <a:solidFill>
                  <a:schemeClr val="bg1"/>
                </a:solidFill>
                <a:latin typeface="Times New Roman" panose="02020603050405020304" pitchFamily="18" charset="0"/>
                <a:cs typeface="Times New Roman" panose="02020603050405020304" pitchFamily="18" charset="0"/>
              </a:rPr>
              <a:t>! </a:t>
            </a:r>
            <a:r>
              <a:rPr lang="en-GB" sz="1800" dirty="0" err="1">
                <a:solidFill>
                  <a:schemeClr val="bg1"/>
                </a:solidFill>
                <a:latin typeface="Times New Roman" panose="02020603050405020304" pitchFamily="18" charset="0"/>
                <a:cs typeface="Times New Roman" panose="02020603050405020304" pitchFamily="18" charset="0"/>
              </a:rPr>
              <a:t>Viguret</a:t>
            </a:r>
            <a:r>
              <a:rPr lang="en-GB" sz="1800" dirty="0">
                <a:solidFill>
                  <a:schemeClr val="bg1"/>
                </a:solidFill>
                <a:latin typeface="Times New Roman" panose="02020603050405020304" pitchFamily="18" charset="0"/>
                <a:cs typeface="Times New Roman" panose="02020603050405020304" pitchFamily="18" charset="0"/>
              </a:rPr>
              <a:t>!</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ЛИЗА</a:t>
            </a:r>
            <a:r>
              <a:rPr lang="ru-RU" sz="1800" dirty="0">
                <a:solidFill>
                  <a:schemeClr val="bg1"/>
                </a:solidFill>
                <a:latin typeface="Times New Roman" panose="02020603050405020304" pitchFamily="18" charset="0"/>
                <a:cs typeface="Times New Roman" panose="02020603050405020304" pitchFamily="18" charset="0"/>
              </a:rPr>
              <a:t>: Так здорово, что мы познакомились! Ты такая красивая! А твоя планета такая же красивая</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Родной дом всегда самый красивый.</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ЛИЗА</a:t>
            </a:r>
            <a:r>
              <a:rPr lang="ru-RU" sz="1800" dirty="0">
                <a:solidFill>
                  <a:schemeClr val="bg1"/>
                </a:solidFill>
                <a:latin typeface="Times New Roman" panose="02020603050405020304" pitchFamily="18" charset="0"/>
                <a:cs typeface="Times New Roman" panose="02020603050405020304" pitchFamily="18" charset="0"/>
              </a:rPr>
              <a:t>: Самое красивое место на земле... хотя для тебя самое красивое место на </a:t>
            </a:r>
            <a:r>
              <a:rPr lang="ru-RU" sz="1800" dirty="0" err="1">
                <a:solidFill>
                  <a:schemeClr val="bg1"/>
                </a:solidFill>
                <a:latin typeface="Times New Roman" panose="02020603050405020304" pitchFamily="18" charset="0"/>
                <a:cs typeface="Times New Roman" panose="02020603050405020304" pitchFamily="18" charset="0"/>
              </a:rPr>
              <a:t>Лассосе</a:t>
            </a:r>
            <a:r>
              <a:rPr lang="ru-RU" sz="1800" dirty="0">
                <a:solidFill>
                  <a:schemeClr val="bg1"/>
                </a:solidFill>
                <a:latin typeface="Times New Roman" panose="02020603050405020304" pitchFamily="18" charset="0"/>
                <a:cs typeface="Times New Roman" panose="02020603050405020304" pitchFamily="18" charset="0"/>
              </a:rPr>
              <a:t>, ха-ха! Но я должна извиниться перед вами! Таня и профессор ждут </a:t>
            </a:r>
            <a:r>
              <a:rPr lang="ru-RU" sz="1800" dirty="0" err="1">
                <a:solidFill>
                  <a:schemeClr val="bg1"/>
                </a:solidFill>
                <a:latin typeface="Times New Roman" panose="02020603050405020304" pitchFamily="18" charset="0"/>
                <a:cs typeface="Times New Roman" panose="02020603050405020304" pitchFamily="18" charset="0"/>
              </a:rPr>
              <a:t>Каяра</a:t>
            </a:r>
            <a:r>
              <a:rPr lang="ru-RU" sz="1800" dirty="0">
                <a:solidFill>
                  <a:schemeClr val="bg1"/>
                </a:solidFill>
                <a:latin typeface="Times New Roman" panose="02020603050405020304" pitchFamily="18" charset="0"/>
                <a:cs typeface="Times New Roman" panose="02020603050405020304" pitchFamily="18" charset="0"/>
              </a:rPr>
              <a:t>. Приходи тоже, Аэлита</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Нет, спасибо. Я лучше подожду здесь</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ЛИЗА: Я помогу тебе ждать.</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Большое спасибо, но... Знаешь (кричит) </a:t>
            </a:r>
            <a:r>
              <a:rPr lang="ru-RU" sz="1800" dirty="0" err="1">
                <a:solidFill>
                  <a:schemeClr val="bg1"/>
                </a:solidFill>
                <a:latin typeface="Times New Roman" panose="02020603050405020304" pitchFamily="18" charset="0"/>
                <a:cs typeface="Times New Roman" panose="02020603050405020304" pitchFamily="18" charset="0"/>
              </a:rPr>
              <a:t>Эллеле</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Рамай</a:t>
            </a:r>
            <a:r>
              <a:rPr lang="ru-RU" sz="1800" dirty="0">
                <a:solidFill>
                  <a:schemeClr val="bg1"/>
                </a:solidFill>
                <a:latin typeface="Times New Roman" panose="02020603050405020304" pitchFamily="18" charset="0"/>
                <a:cs typeface="Times New Roman" panose="02020603050405020304" pitchFamily="18" charset="0"/>
              </a:rPr>
              <a:t>! </a:t>
            </a:r>
            <a:r>
              <a:rPr lang="ru-RU" sz="1800" dirty="0" err="1">
                <a:solidFill>
                  <a:schemeClr val="bg1"/>
                </a:solidFill>
                <a:latin typeface="Times New Roman" panose="02020603050405020304" pitchFamily="18" charset="0"/>
                <a:cs typeface="Times New Roman" panose="02020603050405020304" pitchFamily="18" charset="0"/>
              </a:rPr>
              <a:t>Синга</a:t>
            </a:r>
            <a:r>
              <a:rPr lang="ru-RU" sz="1800" dirty="0">
                <a:solidFill>
                  <a:schemeClr val="bg1"/>
                </a:solidFill>
                <a:latin typeface="Times New Roman" panose="02020603050405020304" pitchFamily="18" charset="0"/>
                <a:cs typeface="Times New Roman" panose="02020603050405020304" pitchFamily="18" charset="0"/>
              </a:rPr>
              <a:t>! Вигурет</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694841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fontScale="55000" lnSpcReduction="20000"/>
          </a:bodyPr>
          <a:lstStyle/>
          <a:p>
            <a:pPr marL="0" indent="0" fontAlgn="base">
              <a:buNone/>
            </a:pPr>
            <a:r>
              <a:rPr lang="en-GB" sz="3000" b="1" dirty="0">
                <a:solidFill>
                  <a:schemeClr val="bg1"/>
                </a:solidFill>
                <a:latin typeface="Times New Roman" panose="02020603050405020304" pitchFamily="18" charset="0"/>
                <a:cs typeface="Times New Roman" panose="02020603050405020304" pitchFamily="18" charset="0"/>
              </a:rPr>
              <a:t>LIISU</a:t>
            </a:r>
            <a:r>
              <a:rPr lang="en-GB" sz="3000" dirty="0">
                <a:solidFill>
                  <a:schemeClr val="bg1"/>
                </a:solidFill>
                <a:latin typeface="Times New Roman" panose="02020603050405020304" pitchFamily="18" charset="0"/>
                <a:cs typeface="Times New Roman" panose="02020603050405020304" pitchFamily="18" charset="0"/>
              </a:rPr>
              <a:t>:! Hey, how cool you are! Are those costumes for real? </a:t>
            </a:r>
            <a:endParaRPr lang="ru-RU"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b="1" dirty="0" smtClean="0">
                <a:solidFill>
                  <a:schemeClr val="bg1"/>
                </a:solidFill>
                <a:latin typeface="Times New Roman" panose="02020603050405020304" pitchFamily="18" charset="0"/>
                <a:cs typeface="Times New Roman" panose="02020603050405020304" pitchFamily="18" charset="0"/>
              </a:rPr>
              <a:t>AELITA</a:t>
            </a:r>
            <a:r>
              <a:rPr lang="en-GB" sz="3000" dirty="0">
                <a:solidFill>
                  <a:schemeClr val="bg1"/>
                </a:solidFill>
                <a:latin typeface="Times New Roman" panose="02020603050405020304" pitchFamily="18" charset="0"/>
                <a:cs typeface="Times New Roman" panose="02020603050405020304" pitchFamily="18" charset="0"/>
              </a:rPr>
              <a:t>: Let’s introduce ourselves. This is </a:t>
            </a:r>
            <a:r>
              <a:rPr lang="en-GB" sz="3000" dirty="0" err="1">
                <a:solidFill>
                  <a:schemeClr val="bg1"/>
                </a:solidFill>
                <a:latin typeface="Times New Roman" panose="02020603050405020304" pitchFamily="18" charset="0"/>
                <a:cs typeface="Times New Roman" panose="02020603050405020304" pitchFamily="18" charset="0"/>
              </a:rPr>
              <a:t>Liisu</a:t>
            </a:r>
            <a:r>
              <a:rPr lang="en-GB" sz="3000" dirty="0">
                <a:solidFill>
                  <a:schemeClr val="bg1"/>
                </a:solidFill>
                <a:latin typeface="Times New Roman" panose="02020603050405020304" pitchFamily="18" charset="0"/>
                <a:cs typeface="Times New Roman" panose="02020603050405020304" pitchFamily="18" charset="0"/>
              </a:rPr>
              <a:t>, </a:t>
            </a:r>
            <a:r>
              <a:rPr lang="en-GB" sz="3000" dirty="0" err="1">
                <a:solidFill>
                  <a:schemeClr val="bg1"/>
                </a:solidFill>
                <a:latin typeface="Times New Roman" panose="02020603050405020304" pitchFamily="18" charset="0"/>
                <a:cs typeface="Times New Roman" panose="02020603050405020304" pitchFamily="18" charset="0"/>
              </a:rPr>
              <a:t>Kajar’s</a:t>
            </a:r>
            <a:r>
              <a:rPr lang="en-GB" sz="3000" dirty="0">
                <a:solidFill>
                  <a:schemeClr val="bg1"/>
                </a:solidFill>
                <a:latin typeface="Times New Roman" panose="02020603050405020304" pitchFamily="18" charset="0"/>
                <a:cs typeface="Times New Roman" panose="02020603050405020304" pitchFamily="18" charset="0"/>
              </a:rPr>
              <a:t> sister. </a:t>
            </a:r>
            <a:r>
              <a:rPr lang="en-GB" sz="3000" dirty="0" err="1">
                <a:solidFill>
                  <a:schemeClr val="bg1"/>
                </a:solidFill>
                <a:latin typeface="Times New Roman" panose="02020603050405020304" pitchFamily="18" charset="0"/>
                <a:cs typeface="Times New Roman" panose="02020603050405020304" pitchFamily="18" charset="0"/>
              </a:rPr>
              <a:t>Liisu</a:t>
            </a:r>
            <a:r>
              <a:rPr lang="en-GB" sz="3000" dirty="0">
                <a:solidFill>
                  <a:schemeClr val="bg1"/>
                </a:solidFill>
                <a:latin typeface="Times New Roman" panose="02020603050405020304" pitchFamily="18" charset="0"/>
                <a:cs typeface="Times New Roman" panose="02020603050405020304" pitchFamily="18" charset="0"/>
              </a:rPr>
              <a:t>, would you like to show us the </a:t>
            </a:r>
            <a:r>
              <a:rPr lang="en-GB" sz="3000" dirty="0" err="1">
                <a:solidFill>
                  <a:schemeClr val="bg1"/>
                </a:solidFill>
                <a:latin typeface="Times New Roman" panose="02020603050405020304" pitchFamily="18" charset="0"/>
                <a:cs typeface="Times New Roman" panose="02020603050405020304" pitchFamily="18" charset="0"/>
              </a:rPr>
              <a:t>Tõravere</a:t>
            </a:r>
            <a:r>
              <a:rPr lang="en-GB" sz="3000" dirty="0">
                <a:solidFill>
                  <a:schemeClr val="bg1"/>
                </a:solidFill>
                <a:latin typeface="Times New Roman" panose="02020603050405020304" pitchFamily="18" charset="0"/>
                <a:cs typeface="Times New Roman" panose="02020603050405020304" pitchFamily="18" charset="0"/>
              </a:rPr>
              <a:t> Observatory?</a:t>
            </a:r>
            <a:endParaRPr lang="ru-RU"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b="1" dirty="0" smtClean="0">
                <a:solidFill>
                  <a:schemeClr val="bg1"/>
                </a:solidFill>
                <a:latin typeface="Times New Roman" panose="02020603050405020304" pitchFamily="18" charset="0"/>
                <a:cs typeface="Times New Roman" panose="02020603050405020304" pitchFamily="18" charset="0"/>
              </a:rPr>
              <a:t>LIISU</a:t>
            </a:r>
            <a:r>
              <a:rPr lang="en-GB" sz="3000" dirty="0" smtClean="0">
                <a:solidFill>
                  <a:schemeClr val="bg1"/>
                </a:solidFill>
                <a:latin typeface="Times New Roman" panose="02020603050405020304" pitchFamily="18" charset="0"/>
                <a:cs typeface="Times New Roman" panose="02020603050405020304" pitchFamily="18" charset="0"/>
              </a:rPr>
              <a:t>:</a:t>
            </a:r>
            <a:r>
              <a:rPr lang="et-EE" sz="3000" dirty="0" smtClean="0">
                <a:solidFill>
                  <a:schemeClr val="bg1"/>
                </a:solidFill>
                <a:latin typeface="Times New Roman" panose="02020603050405020304" pitchFamily="18" charset="0"/>
                <a:cs typeface="Times New Roman" panose="02020603050405020304" pitchFamily="18" charset="0"/>
              </a:rPr>
              <a:t> </a:t>
            </a:r>
            <a:r>
              <a:rPr lang="en-GB" sz="3000" dirty="0" smtClean="0">
                <a:solidFill>
                  <a:schemeClr val="bg1"/>
                </a:solidFill>
                <a:latin typeface="Times New Roman" panose="02020603050405020304" pitchFamily="18" charset="0"/>
                <a:cs typeface="Times New Roman" panose="02020603050405020304" pitchFamily="18" charset="0"/>
              </a:rPr>
              <a:t>You </a:t>
            </a:r>
            <a:r>
              <a:rPr lang="en-GB" sz="3000" dirty="0">
                <a:solidFill>
                  <a:schemeClr val="bg1"/>
                </a:solidFill>
                <a:latin typeface="Times New Roman" panose="02020603050405020304" pitchFamily="18" charset="0"/>
                <a:cs typeface="Times New Roman" panose="02020603050405020304" pitchFamily="18" charset="0"/>
              </a:rPr>
              <a:t>bet! Let’s go!</a:t>
            </a:r>
            <a:endParaRPr lang="ru-RU"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b="1" dirty="0" smtClean="0">
                <a:solidFill>
                  <a:schemeClr val="bg1"/>
                </a:solidFill>
                <a:latin typeface="Times New Roman" panose="02020603050405020304" pitchFamily="18" charset="0"/>
                <a:cs typeface="Times New Roman" panose="02020603050405020304" pitchFamily="18" charset="0"/>
              </a:rPr>
              <a:t>KAJAR</a:t>
            </a:r>
            <a:r>
              <a:rPr lang="en-GB" sz="3000" dirty="0">
                <a:solidFill>
                  <a:schemeClr val="bg1"/>
                </a:solidFill>
                <a:latin typeface="Times New Roman" panose="02020603050405020304" pitchFamily="18" charset="0"/>
                <a:cs typeface="Times New Roman" panose="02020603050405020304" pitchFamily="18" charset="0"/>
              </a:rPr>
              <a:t>: I’ll be right back, Aelita! Wait for me!</a:t>
            </a:r>
            <a:endParaRPr lang="ru-RU"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b="1" dirty="0" smtClean="0">
                <a:solidFill>
                  <a:schemeClr val="bg1"/>
                </a:solidFill>
                <a:latin typeface="Times New Roman" panose="02020603050405020304" pitchFamily="18" charset="0"/>
                <a:cs typeface="Times New Roman" panose="02020603050405020304" pitchFamily="18" charset="0"/>
              </a:rPr>
              <a:t>AELITA</a:t>
            </a:r>
            <a:r>
              <a:rPr lang="en-GB" sz="3000" dirty="0">
                <a:solidFill>
                  <a:schemeClr val="bg1"/>
                </a:solidFill>
                <a:latin typeface="Times New Roman" panose="02020603050405020304" pitchFamily="18" charset="0"/>
                <a:cs typeface="Times New Roman" panose="02020603050405020304" pitchFamily="18" charset="0"/>
              </a:rPr>
              <a:t>: Yes, I’ll wait.</a:t>
            </a:r>
            <a:endParaRPr lang="en-US"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dirty="0">
                <a:solidFill>
                  <a:schemeClr val="bg1"/>
                </a:solidFill>
                <a:latin typeface="Times New Roman" panose="02020603050405020304" pitchFamily="18" charset="0"/>
                <a:cs typeface="Times New Roman" panose="02020603050405020304" pitchFamily="18" charset="0"/>
              </a:rPr>
              <a:t> </a:t>
            </a:r>
            <a:endParaRPr lang="et-EE" sz="30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b="1" dirty="0" smtClean="0">
                <a:solidFill>
                  <a:schemeClr val="bg1"/>
                </a:solidFill>
                <a:latin typeface="Times New Roman" panose="02020603050405020304" pitchFamily="18" charset="0"/>
                <a:cs typeface="Times New Roman" panose="02020603050405020304" pitchFamily="18" charset="0"/>
              </a:rPr>
              <a:t>AELITA</a:t>
            </a:r>
            <a:r>
              <a:rPr lang="en-GB" sz="3000" dirty="0" smtClean="0">
                <a:solidFill>
                  <a:schemeClr val="bg1"/>
                </a:solidFill>
                <a:latin typeface="Times New Roman" panose="02020603050405020304" pitchFamily="18" charset="0"/>
                <a:cs typeface="Times New Roman" panose="02020603050405020304" pitchFamily="18" charset="0"/>
              </a:rPr>
              <a:t>:</a:t>
            </a:r>
            <a:r>
              <a:rPr lang="et-EE" sz="3000" dirty="0" smtClean="0">
                <a:solidFill>
                  <a:schemeClr val="bg1"/>
                </a:solidFill>
                <a:latin typeface="Times New Roman" panose="02020603050405020304" pitchFamily="18" charset="0"/>
                <a:cs typeface="Times New Roman" panose="02020603050405020304" pitchFamily="18" charset="0"/>
              </a:rPr>
              <a:t> </a:t>
            </a:r>
            <a:r>
              <a:rPr lang="en-GB" sz="3000" dirty="0" smtClean="0">
                <a:solidFill>
                  <a:schemeClr val="bg1"/>
                </a:solidFill>
                <a:latin typeface="Times New Roman" panose="02020603050405020304" pitchFamily="18" charset="0"/>
                <a:cs typeface="Times New Roman" panose="02020603050405020304" pitchFamily="18" charset="0"/>
              </a:rPr>
              <a:t>Is </a:t>
            </a:r>
            <a:r>
              <a:rPr lang="en-GB" sz="3000" dirty="0">
                <a:solidFill>
                  <a:schemeClr val="bg1"/>
                </a:solidFill>
                <a:latin typeface="Times New Roman" panose="02020603050405020304" pitchFamily="18" charset="0"/>
                <a:cs typeface="Times New Roman" panose="02020603050405020304" pitchFamily="18" charset="0"/>
              </a:rPr>
              <a:t>this possible?</a:t>
            </a:r>
            <a:endParaRPr lang="en-US"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dirty="0">
                <a:solidFill>
                  <a:schemeClr val="bg1"/>
                </a:solidFill>
                <a:latin typeface="Times New Roman" panose="02020603050405020304" pitchFamily="18" charset="0"/>
                <a:cs typeface="Times New Roman" panose="02020603050405020304" pitchFamily="18" charset="0"/>
              </a:rPr>
              <a:t>My scientific head </a:t>
            </a:r>
            <a:endParaRPr lang="en-US"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dirty="0">
                <a:solidFill>
                  <a:schemeClr val="bg1"/>
                </a:solidFill>
                <a:latin typeface="Times New Roman" panose="02020603050405020304" pitchFamily="18" charset="0"/>
                <a:cs typeface="Times New Roman" panose="02020603050405020304" pitchFamily="18" charset="0"/>
              </a:rPr>
              <a:t>Is mad, strange,</a:t>
            </a:r>
            <a:endParaRPr lang="en-US" sz="3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000" dirty="0">
                <a:solidFill>
                  <a:schemeClr val="bg1"/>
                </a:solidFill>
                <a:latin typeface="Times New Roman" panose="02020603050405020304" pitchFamily="18" charset="0"/>
                <a:cs typeface="Times New Roman" panose="02020603050405020304" pitchFamily="18" charset="0"/>
              </a:rPr>
              <a:t>Going round and round – so good!</a:t>
            </a:r>
            <a:endParaRPr lang="ru-RU" sz="30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ru-RU" sz="3000" dirty="0">
              <a:solidFill>
                <a:schemeClr val="bg1"/>
              </a:solidFill>
              <a:latin typeface="Times New Roman" panose="02020603050405020304" pitchFamily="18" charset="0"/>
              <a:cs typeface="Times New Roman" panose="02020603050405020304" pitchFamily="18" charset="0"/>
            </a:endParaRPr>
          </a:p>
          <a:p>
            <a:pPr marL="0" indent="0">
              <a:buNone/>
            </a:pPr>
            <a:r>
              <a:rPr lang="ru-RU" sz="3000" b="1" dirty="0">
                <a:solidFill>
                  <a:schemeClr val="bg1"/>
                </a:solidFill>
                <a:latin typeface="Times New Roman" panose="02020603050405020304" pitchFamily="18" charset="0"/>
                <a:cs typeface="Times New Roman" panose="02020603050405020304" pitchFamily="18" charset="0"/>
              </a:rPr>
              <a:t>ЛИЗА</a:t>
            </a:r>
            <a:r>
              <a:rPr lang="ru-RU" sz="3000" dirty="0">
                <a:solidFill>
                  <a:schemeClr val="bg1"/>
                </a:solidFill>
                <a:latin typeface="Times New Roman" panose="02020603050405020304" pitchFamily="18" charset="0"/>
                <a:cs typeface="Times New Roman" panose="02020603050405020304" pitchFamily="18" charset="0"/>
              </a:rPr>
              <a:t>: Ой, какие вы все классные! А это костюмы или взаправду?</a:t>
            </a:r>
          </a:p>
          <a:p>
            <a:pPr marL="0" indent="0">
              <a:buNone/>
            </a:pPr>
            <a:r>
              <a:rPr lang="ru-RU" sz="3000" b="1" dirty="0" smtClean="0">
                <a:solidFill>
                  <a:schemeClr val="bg1"/>
                </a:solidFill>
                <a:latin typeface="Times New Roman" panose="02020603050405020304" pitchFamily="18" charset="0"/>
                <a:cs typeface="Times New Roman" panose="02020603050405020304" pitchFamily="18" charset="0"/>
              </a:rPr>
              <a:t>АЭЛИТА</a:t>
            </a:r>
            <a:r>
              <a:rPr lang="ru-RU" sz="3000" dirty="0">
                <a:solidFill>
                  <a:schemeClr val="bg1"/>
                </a:solidFill>
                <a:latin typeface="Times New Roman" panose="02020603050405020304" pitchFamily="18" charset="0"/>
                <a:cs typeface="Times New Roman" panose="02020603050405020304" pitchFamily="18" charset="0"/>
              </a:rPr>
              <a:t>: Это Лиза, сестра Каяра. Знакомьтесь. Лиза, хочешь им показать научный центр </a:t>
            </a:r>
            <a:r>
              <a:rPr lang="ru-RU" sz="3000" dirty="0" err="1">
                <a:solidFill>
                  <a:schemeClr val="bg1"/>
                </a:solidFill>
                <a:latin typeface="Times New Roman" panose="02020603050405020304" pitchFamily="18" charset="0"/>
                <a:cs typeface="Times New Roman" panose="02020603050405020304" pitchFamily="18" charset="0"/>
              </a:rPr>
              <a:t>Тыравере</a:t>
            </a:r>
            <a:r>
              <a:rPr lang="ru-RU" sz="3000" dirty="0">
                <a:solidFill>
                  <a:schemeClr val="bg1"/>
                </a:solidFill>
                <a:latin typeface="Times New Roman" panose="02020603050405020304" pitchFamily="18" charset="0"/>
                <a:cs typeface="Times New Roman" panose="02020603050405020304" pitchFamily="18" charset="0"/>
              </a:rPr>
              <a:t>?</a:t>
            </a:r>
          </a:p>
          <a:p>
            <a:pPr marL="0" indent="0">
              <a:buNone/>
            </a:pPr>
            <a:r>
              <a:rPr lang="ru-RU" sz="3000" b="1" dirty="0" smtClean="0">
                <a:solidFill>
                  <a:schemeClr val="bg1"/>
                </a:solidFill>
                <a:latin typeface="Times New Roman" panose="02020603050405020304" pitchFamily="18" charset="0"/>
                <a:cs typeface="Times New Roman" panose="02020603050405020304" pitchFamily="18" charset="0"/>
              </a:rPr>
              <a:t>ЛИЗА</a:t>
            </a:r>
            <a:r>
              <a:rPr lang="ru-RU" sz="3000" dirty="0" smtClean="0">
                <a:solidFill>
                  <a:schemeClr val="bg1"/>
                </a:solidFill>
                <a:latin typeface="Times New Roman" panose="02020603050405020304" pitchFamily="18" charset="0"/>
                <a:cs typeface="Times New Roman" panose="02020603050405020304" pitchFamily="18" charset="0"/>
              </a:rPr>
              <a:t>: </a:t>
            </a:r>
            <a:r>
              <a:rPr lang="ru-RU" sz="3000" dirty="0">
                <a:solidFill>
                  <a:schemeClr val="bg1"/>
                </a:solidFill>
                <a:latin typeface="Times New Roman" panose="02020603050405020304" pitchFamily="18" charset="0"/>
                <a:cs typeface="Times New Roman" panose="02020603050405020304" pitchFamily="18" charset="0"/>
              </a:rPr>
              <a:t>Когда угодно! Пошли!</a:t>
            </a:r>
          </a:p>
          <a:p>
            <a:pPr marL="0" indent="0">
              <a:buNone/>
            </a:pPr>
            <a:r>
              <a:rPr lang="ru-RU" sz="3000" b="1" dirty="0" smtClean="0">
                <a:solidFill>
                  <a:schemeClr val="bg1"/>
                </a:solidFill>
                <a:latin typeface="Times New Roman" panose="02020603050405020304" pitchFamily="18" charset="0"/>
                <a:cs typeface="Times New Roman" panose="02020603050405020304" pitchFamily="18" charset="0"/>
              </a:rPr>
              <a:t>КАЯР</a:t>
            </a:r>
            <a:r>
              <a:rPr lang="ru-RU" sz="3000" dirty="0">
                <a:solidFill>
                  <a:schemeClr val="bg1"/>
                </a:solidFill>
                <a:latin typeface="Times New Roman" panose="02020603050405020304" pitchFamily="18" charset="0"/>
                <a:cs typeface="Times New Roman" panose="02020603050405020304" pitchFamily="18" charset="0"/>
              </a:rPr>
              <a:t>: Я скоро вернусь, Аэлита! Дождись меня!</a:t>
            </a:r>
          </a:p>
          <a:p>
            <a:pPr marL="0" indent="0">
              <a:buNone/>
            </a:pPr>
            <a:r>
              <a:rPr lang="ru-RU" sz="3000" b="1" dirty="0" smtClean="0">
                <a:solidFill>
                  <a:schemeClr val="bg1"/>
                </a:solidFill>
                <a:latin typeface="Times New Roman" panose="02020603050405020304" pitchFamily="18" charset="0"/>
                <a:cs typeface="Times New Roman" panose="02020603050405020304" pitchFamily="18" charset="0"/>
              </a:rPr>
              <a:t>АЭЛИТА</a:t>
            </a:r>
            <a:r>
              <a:rPr lang="ru-RU" sz="3000" dirty="0">
                <a:solidFill>
                  <a:schemeClr val="bg1"/>
                </a:solidFill>
                <a:latin typeface="Times New Roman" panose="02020603050405020304" pitchFamily="18" charset="0"/>
                <a:cs typeface="Times New Roman" panose="02020603050405020304" pitchFamily="18" charset="0"/>
              </a:rPr>
              <a:t>: Да. Я жду.</a:t>
            </a:r>
            <a:endParaRPr lang="en-US" sz="3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3000" dirty="0">
              <a:solidFill>
                <a:schemeClr val="bg1"/>
              </a:solidFill>
              <a:latin typeface="Times New Roman" panose="02020603050405020304" pitchFamily="18" charset="0"/>
              <a:cs typeface="Times New Roman" panose="02020603050405020304" pitchFamily="18" charset="0"/>
            </a:endParaRPr>
          </a:p>
          <a:p>
            <a:pPr marL="0" indent="0">
              <a:buNone/>
            </a:pPr>
            <a:r>
              <a:rPr lang="ru-RU" sz="3000" b="1" dirty="0" smtClean="0">
                <a:solidFill>
                  <a:schemeClr val="bg1"/>
                </a:solidFill>
                <a:latin typeface="Times New Roman" panose="02020603050405020304" pitchFamily="18" charset="0"/>
                <a:cs typeface="Times New Roman" panose="02020603050405020304" pitchFamily="18" charset="0"/>
              </a:rPr>
              <a:t>АЭЛИТА</a:t>
            </a:r>
            <a:r>
              <a:rPr lang="ru-RU" sz="3000" dirty="0" smtClean="0">
                <a:solidFill>
                  <a:schemeClr val="bg1"/>
                </a:solidFill>
                <a:latin typeface="Times New Roman" panose="02020603050405020304" pitchFamily="18" charset="0"/>
                <a:cs typeface="Times New Roman" panose="02020603050405020304" pitchFamily="18" charset="0"/>
              </a:rPr>
              <a:t>:</a:t>
            </a:r>
            <a:endParaRPr lang="en-US" sz="3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3000" dirty="0" smtClean="0">
                <a:solidFill>
                  <a:schemeClr val="bg1"/>
                </a:solidFill>
                <a:latin typeface="Times New Roman" panose="02020603050405020304" pitchFamily="18" charset="0"/>
                <a:cs typeface="Times New Roman" panose="02020603050405020304" pitchFamily="18" charset="0"/>
              </a:rPr>
              <a:t>Не </a:t>
            </a:r>
            <a:r>
              <a:rPr lang="ru-RU" sz="3000" dirty="0">
                <a:solidFill>
                  <a:schemeClr val="bg1"/>
                </a:solidFill>
                <a:latin typeface="Times New Roman" panose="02020603050405020304" pitchFamily="18" charset="0"/>
                <a:cs typeface="Times New Roman" panose="02020603050405020304" pitchFamily="18" charset="0"/>
              </a:rPr>
              <a:t>верю, возможно ли это?</a:t>
            </a:r>
            <a:endParaRPr lang="en-US" sz="3000" dirty="0">
              <a:solidFill>
                <a:schemeClr val="bg1"/>
              </a:solidFill>
              <a:latin typeface="Times New Roman" panose="02020603050405020304" pitchFamily="18" charset="0"/>
              <a:cs typeface="Times New Roman" panose="02020603050405020304" pitchFamily="18" charset="0"/>
            </a:endParaRPr>
          </a:p>
          <a:p>
            <a:pPr marL="0" indent="0">
              <a:buNone/>
            </a:pPr>
            <a:r>
              <a:rPr lang="ru-RU" sz="3000" dirty="0">
                <a:solidFill>
                  <a:schemeClr val="bg1"/>
                </a:solidFill>
                <a:latin typeface="Times New Roman" panose="02020603050405020304" pitchFamily="18" charset="0"/>
                <a:cs typeface="Times New Roman" panose="02020603050405020304" pitchFamily="18" charset="0"/>
              </a:rPr>
              <a:t>Мой разум полный науки,</a:t>
            </a:r>
            <a:endParaRPr lang="en-US" sz="3000" dirty="0">
              <a:solidFill>
                <a:schemeClr val="bg1"/>
              </a:solidFill>
              <a:latin typeface="Times New Roman" panose="02020603050405020304" pitchFamily="18" charset="0"/>
              <a:cs typeface="Times New Roman" panose="02020603050405020304" pitchFamily="18" charset="0"/>
            </a:endParaRPr>
          </a:p>
          <a:p>
            <a:pPr marL="0" indent="0">
              <a:buNone/>
            </a:pPr>
            <a:r>
              <a:rPr lang="ru-RU" sz="3000" dirty="0">
                <a:solidFill>
                  <a:schemeClr val="bg1"/>
                </a:solidFill>
                <a:latin typeface="Times New Roman" panose="02020603050405020304" pitchFamily="18" charset="0"/>
                <a:cs typeface="Times New Roman" panose="02020603050405020304" pitchFamily="18" charset="0"/>
              </a:rPr>
              <a:t>теряется, и странное чувство</a:t>
            </a:r>
            <a:endParaRPr lang="en-US" sz="3000" dirty="0">
              <a:solidFill>
                <a:schemeClr val="bg1"/>
              </a:solidFill>
              <a:latin typeface="Times New Roman" panose="02020603050405020304" pitchFamily="18" charset="0"/>
              <a:cs typeface="Times New Roman" panose="02020603050405020304" pitchFamily="18" charset="0"/>
            </a:endParaRPr>
          </a:p>
          <a:p>
            <a:pPr marL="0" indent="0">
              <a:buNone/>
            </a:pPr>
            <a:r>
              <a:rPr lang="ru-RU" sz="3000" dirty="0">
                <a:solidFill>
                  <a:schemeClr val="bg1"/>
                </a:solidFill>
                <a:latin typeface="Times New Roman" panose="02020603050405020304" pitchFamily="18" charset="0"/>
                <a:cs typeface="Times New Roman" panose="02020603050405020304" pitchFamily="18" charset="0"/>
              </a:rPr>
              <a:t>меня охватило —   счастья безумство!</a:t>
            </a:r>
            <a:endParaRPr lang="en-US" sz="3000" dirty="0">
              <a:solidFill>
                <a:schemeClr val="bg1"/>
              </a:solidFill>
              <a:latin typeface="Times New Roman" panose="02020603050405020304" pitchFamily="18" charset="0"/>
              <a:cs typeface="Times New Roman" panose="02020603050405020304" pitchFamily="18" charset="0"/>
            </a:endParaRPr>
          </a:p>
          <a:p>
            <a:pPr fontAlgn="base"/>
            <a:endParaRPr lang="en-US" dirty="0">
              <a:solidFill>
                <a:schemeClr val="bg1"/>
              </a:solidFill>
            </a:endParaRPr>
          </a:p>
          <a:p>
            <a:pPr marL="0" indent="0">
              <a:buNone/>
            </a:pPr>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661328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numCol="2">
            <a:noAutofit/>
          </a:bodyPr>
          <a:lstStyle/>
          <a:p>
            <a:pPr marL="0" indent="0" fontAlgn="base">
              <a:buNone/>
            </a:pPr>
            <a:endParaRPr lang="en-GB" sz="1800" dirty="0" smtClean="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smtClean="0">
                <a:solidFill>
                  <a:schemeClr val="bg1"/>
                </a:solidFill>
                <a:latin typeface="Times New Roman" panose="02020603050405020304" pitchFamily="18" charset="0"/>
                <a:cs typeface="Times New Roman" panose="02020603050405020304" pitchFamily="18" charset="0"/>
              </a:rPr>
              <a:t>A </a:t>
            </a:r>
            <a:r>
              <a:rPr lang="en-GB" sz="1800" dirty="0">
                <a:solidFill>
                  <a:schemeClr val="bg1"/>
                </a:solidFill>
                <a:latin typeface="Times New Roman" panose="02020603050405020304" pitchFamily="18" charset="0"/>
                <a:cs typeface="Times New Roman" panose="02020603050405020304" pitchFamily="18" charset="0"/>
              </a:rPr>
              <a:t>moment, a chance, a far away planet,</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Two people, one love, as the poet says.</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Far</a:t>
            </a:r>
            <a:r>
              <a:rPr lang="en-GB" sz="1800" dirty="0">
                <a:solidFill>
                  <a:schemeClr val="bg1"/>
                </a:solidFill>
                <a:latin typeface="Times New Roman" panose="02020603050405020304" pitchFamily="18" charset="0"/>
                <a:cs typeface="Times New Roman" panose="02020603050405020304" pitchFamily="18" charset="0"/>
              </a:rPr>
              <a:t>, far away someone is standing.</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Look him in the eye, he’s wonderful!</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Open up to him, smile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A friend in an instant, no problem,</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Open up to him, smile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A friend in an instant, no problem.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But </a:t>
            </a:r>
            <a:r>
              <a:rPr lang="en-GB" sz="1800" dirty="0">
                <a:solidFill>
                  <a:schemeClr val="bg1"/>
                </a:solidFill>
                <a:latin typeface="Times New Roman" panose="02020603050405020304" pitchFamily="18" charset="0"/>
                <a:cs typeface="Times New Roman" panose="02020603050405020304" pitchFamily="18" charset="0"/>
              </a:rPr>
              <a:t>no, you don’t want to be just his friend.</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I feel love inside me like a star, like a bluebird.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His power brought me across the Universe…</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en-GB" sz="1800" dirty="0">
                <a:solidFill>
                  <a:schemeClr val="bg1"/>
                </a:solidFill>
                <a:latin typeface="Times New Roman" panose="02020603050405020304" pitchFamily="18" charset="0"/>
                <a:cs typeface="Times New Roman" panose="02020603050405020304" pitchFamily="18" charset="0"/>
              </a:rPr>
              <a:t>A flight of love, It took one moment. </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en-GB"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GB"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GB"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GB" sz="18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Один луч, один шанс, планета далёкая,</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и пара одна, поэта словами - любовь неземная. </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 </a:t>
            </a:r>
            <a:r>
              <a:rPr lang="ru-RU" sz="1800" dirty="0" smtClean="0">
                <a:solidFill>
                  <a:schemeClr val="bg1"/>
                </a:solidFill>
                <a:latin typeface="Times New Roman" panose="02020603050405020304" pitchFamily="18" charset="0"/>
                <a:cs typeface="Times New Roman" panose="02020603050405020304" pitchFamily="18" charset="0"/>
              </a:rPr>
              <a:t>Вдали</a:t>
            </a:r>
            <a:r>
              <a:rPr lang="ru-RU" sz="1800" dirty="0">
                <a:solidFill>
                  <a:schemeClr val="bg1"/>
                </a:solidFill>
                <a:latin typeface="Times New Roman" panose="02020603050405020304" pitchFamily="18" charset="0"/>
                <a:cs typeface="Times New Roman" panose="02020603050405020304" pitchFamily="18" charset="0"/>
              </a:rPr>
              <a:t>, далеко, стоит человек.</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В глаза ему посмотри, как он прекрасен!</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Откройся ему, улыбнись, и тогда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ты нового друга найдёшь без труда!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Откройся ему, улыбнись, и тогда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ты нового друга найдёшь без труда!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 </a:t>
            </a:r>
            <a:r>
              <a:rPr lang="ru-RU" sz="1800" dirty="0" smtClean="0">
                <a:solidFill>
                  <a:schemeClr val="bg1"/>
                </a:solidFill>
                <a:latin typeface="Times New Roman" panose="02020603050405020304" pitchFamily="18" charset="0"/>
                <a:cs typeface="Times New Roman" panose="02020603050405020304" pitchFamily="18" charset="0"/>
              </a:rPr>
              <a:t>Нет</a:t>
            </a:r>
            <a:r>
              <a:rPr lang="ru-RU" sz="1800" dirty="0">
                <a:solidFill>
                  <a:schemeClr val="bg1"/>
                </a:solidFill>
                <a:latin typeface="Times New Roman" panose="02020603050405020304" pitchFamily="18" charset="0"/>
                <a:cs typeface="Times New Roman" panose="02020603050405020304" pitchFamily="18" charset="0"/>
              </a:rPr>
              <a:t>, нет, это не так. Не хочу, чтобы другом ты был.</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В сердце любовь как звезда, как волшебная птица.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На крыльях её я лечу, стирается неба граница.</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Возносит любовь, одно дуновенье причиной.</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810812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fontScale="47500" lnSpcReduction="20000"/>
          </a:bodyPr>
          <a:lstStyle/>
          <a:p>
            <a:pPr marL="0" indent="0" fontAlgn="base">
              <a:buNone/>
            </a:pPr>
            <a:r>
              <a:rPr lang="en-GB" sz="3700" dirty="0">
                <a:solidFill>
                  <a:schemeClr val="bg1"/>
                </a:solidFill>
                <a:latin typeface="Times New Roman" pitchFamily="18" charset="0"/>
                <a:cs typeface="Times New Roman" pitchFamily="18" charset="0"/>
              </a:rPr>
              <a:t>A moment, a chance, a far away planet,</a:t>
            </a:r>
            <a:endParaRPr lang="en-US" sz="3700" dirty="0">
              <a:solidFill>
                <a:schemeClr val="bg1"/>
              </a:solidFill>
              <a:latin typeface="Times New Roman" pitchFamily="18" charset="0"/>
              <a:cs typeface="Times New Roman" pitchFamily="18" charset="0"/>
            </a:endParaRPr>
          </a:p>
          <a:p>
            <a:pPr marL="0" indent="0" fontAlgn="base">
              <a:buNone/>
            </a:pPr>
            <a:r>
              <a:rPr lang="en-GB" sz="3700" dirty="0" smtClean="0">
                <a:solidFill>
                  <a:schemeClr val="bg1"/>
                </a:solidFill>
                <a:latin typeface="Times New Roman" pitchFamily="18" charset="0"/>
                <a:cs typeface="Times New Roman" pitchFamily="18" charset="0"/>
              </a:rPr>
              <a:t>Two </a:t>
            </a:r>
            <a:r>
              <a:rPr lang="en-GB" sz="3700" dirty="0">
                <a:solidFill>
                  <a:schemeClr val="bg1"/>
                </a:solidFill>
                <a:latin typeface="Times New Roman" pitchFamily="18" charset="0"/>
                <a:cs typeface="Times New Roman" pitchFamily="18" charset="0"/>
              </a:rPr>
              <a:t>people, one love, as the poet says.</a:t>
            </a:r>
            <a:endParaRPr lang="en-US" sz="3700" dirty="0">
              <a:solidFill>
                <a:schemeClr val="bg1"/>
              </a:solidFill>
              <a:latin typeface="Times New Roman" pitchFamily="18" charset="0"/>
              <a:cs typeface="Times New Roman" pitchFamily="18" charset="0"/>
            </a:endParaRPr>
          </a:p>
          <a:p>
            <a:pPr marL="0" indent="0" fontAlgn="base">
              <a:buNone/>
            </a:pPr>
            <a:r>
              <a:rPr lang="en-GB" sz="3700" dirty="0">
                <a:solidFill>
                  <a:schemeClr val="bg1"/>
                </a:solidFill>
                <a:latin typeface="Times New Roman" pitchFamily="18" charset="0"/>
                <a:cs typeface="Times New Roman" pitchFamily="18" charset="0"/>
              </a:rPr>
              <a:t>All places are close on the path of love </a:t>
            </a:r>
            <a:endParaRPr lang="en-US" sz="3700" dirty="0">
              <a:solidFill>
                <a:schemeClr val="bg1"/>
              </a:solidFill>
              <a:latin typeface="Times New Roman" pitchFamily="18" charset="0"/>
              <a:cs typeface="Times New Roman" pitchFamily="18" charset="0"/>
            </a:endParaRPr>
          </a:p>
          <a:p>
            <a:pPr marL="0" indent="0" fontAlgn="base">
              <a:buNone/>
            </a:pPr>
            <a:r>
              <a:rPr lang="en-GB" sz="3700" dirty="0">
                <a:solidFill>
                  <a:schemeClr val="bg1"/>
                </a:solidFill>
                <a:latin typeface="Times New Roman" pitchFamily="18" charset="0"/>
                <a:cs typeface="Times New Roman" pitchFamily="18" charset="0"/>
              </a:rPr>
              <a:t>Only a cool mind is truly inside out. </a:t>
            </a:r>
            <a:endParaRPr lang="en-US" sz="3700" dirty="0">
              <a:solidFill>
                <a:schemeClr val="bg1"/>
              </a:solidFill>
              <a:latin typeface="Times New Roman" pitchFamily="18" charset="0"/>
              <a:cs typeface="Times New Roman" pitchFamily="18" charset="0"/>
            </a:endParaRPr>
          </a:p>
          <a:p>
            <a:pPr marL="0" indent="0" fontAlgn="base">
              <a:buNone/>
            </a:pPr>
            <a:r>
              <a:rPr lang="en-GB" sz="3700" dirty="0">
                <a:solidFill>
                  <a:schemeClr val="bg1"/>
                </a:solidFill>
                <a:latin typeface="Times New Roman" pitchFamily="18" charset="0"/>
                <a:cs typeface="Times New Roman" pitchFamily="18" charset="0"/>
              </a:rPr>
              <a:t> </a:t>
            </a:r>
            <a:r>
              <a:rPr lang="en-GB" sz="3700" b="1" dirty="0" smtClean="0">
                <a:solidFill>
                  <a:schemeClr val="bg1"/>
                </a:solidFill>
                <a:latin typeface="Times New Roman" pitchFamily="18" charset="0"/>
                <a:cs typeface="Times New Roman" pitchFamily="18" charset="0"/>
              </a:rPr>
              <a:t>TREMBLER</a:t>
            </a:r>
            <a:r>
              <a:rPr lang="en-GB" sz="3700" dirty="0" smtClean="0">
                <a:solidFill>
                  <a:schemeClr val="bg1"/>
                </a:solidFill>
                <a:latin typeface="Times New Roman" pitchFamily="18" charset="0"/>
                <a:cs typeface="Times New Roman" pitchFamily="18" charset="0"/>
              </a:rPr>
              <a:t> </a:t>
            </a:r>
            <a:r>
              <a:rPr lang="en-GB" sz="3700" dirty="0">
                <a:solidFill>
                  <a:schemeClr val="bg1"/>
                </a:solidFill>
                <a:latin typeface="Times New Roman" pitchFamily="18" charset="0"/>
                <a:cs typeface="Times New Roman" pitchFamily="18" charset="0"/>
              </a:rPr>
              <a:t>I: Excuse me, please!</a:t>
            </a:r>
            <a:endParaRPr lang="ru-RU" sz="3700" dirty="0">
              <a:solidFill>
                <a:schemeClr val="bg1"/>
              </a:solidFill>
              <a:latin typeface="Times New Roman" pitchFamily="18" charset="0"/>
              <a:cs typeface="Times New Roman" pitchFamily="18" charset="0"/>
            </a:endParaRPr>
          </a:p>
          <a:p>
            <a:pPr marL="0" indent="0" fontAlgn="base">
              <a:buNone/>
            </a:pPr>
            <a:r>
              <a:rPr lang="en-GB" sz="3700" b="1" dirty="0" smtClean="0">
                <a:solidFill>
                  <a:schemeClr val="bg1"/>
                </a:solidFill>
                <a:latin typeface="Times New Roman" pitchFamily="18" charset="0"/>
                <a:cs typeface="Times New Roman" pitchFamily="18" charset="0"/>
              </a:rPr>
              <a:t>AELITA</a:t>
            </a:r>
            <a:r>
              <a:rPr lang="en-GB" sz="3700" dirty="0">
                <a:solidFill>
                  <a:schemeClr val="bg1"/>
                </a:solidFill>
                <a:latin typeface="Times New Roman" pitchFamily="18" charset="0"/>
                <a:cs typeface="Times New Roman" pitchFamily="18" charset="0"/>
              </a:rPr>
              <a:t>: What is it?</a:t>
            </a:r>
            <a:endParaRPr lang="ru-RU" sz="3700" dirty="0">
              <a:solidFill>
                <a:schemeClr val="bg1"/>
              </a:solidFill>
              <a:latin typeface="Times New Roman" pitchFamily="18" charset="0"/>
              <a:cs typeface="Times New Roman" pitchFamily="18" charset="0"/>
            </a:endParaRPr>
          </a:p>
          <a:p>
            <a:pPr marL="0" indent="0" fontAlgn="base">
              <a:buNone/>
            </a:pPr>
            <a:endParaRPr lang="en-US" sz="3700" dirty="0">
              <a:solidFill>
                <a:schemeClr val="bg1"/>
              </a:solidFill>
              <a:latin typeface="Times New Roman" pitchFamily="18" charset="0"/>
              <a:cs typeface="Times New Roman" pitchFamily="18" charset="0"/>
            </a:endParaRPr>
          </a:p>
          <a:p>
            <a:pPr marL="0" indent="0" fontAlgn="base">
              <a:buNone/>
            </a:pPr>
            <a:r>
              <a:rPr lang="en-GB" sz="3700" b="1" dirty="0">
                <a:solidFill>
                  <a:schemeClr val="bg1"/>
                </a:solidFill>
                <a:latin typeface="Times New Roman" pitchFamily="18" charset="0"/>
                <a:cs typeface="Times New Roman" pitchFamily="18" charset="0"/>
              </a:rPr>
              <a:t>TREMBLER</a:t>
            </a:r>
            <a:r>
              <a:rPr lang="en-GB" sz="3700" dirty="0">
                <a:solidFill>
                  <a:schemeClr val="bg1"/>
                </a:solidFill>
                <a:latin typeface="Times New Roman" pitchFamily="18" charset="0"/>
                <a:cs typeface="Times New Roman" pitchFamily="18" charset="0"/>
              </a:rPr>
              <a:t> I: We’ve heard some awful news. </a:t>
            </a:r>
            <a:endParaRPr lang="ru-RU" sz="3700" dirty="0">
              <a:solidFill>
                <a:schemeClr val="bg1"/>
              </a:solidFill>
              <a:latin typeface="Times New Roman" pitchFamily="18" charset="0"/>
              <a:cs typeface="Times New Roman" pitchFamily="18" charset="0"/>
            </a:endParaRPr>
          </a:p>
          <a:p>
            <a:pPr marL="0" indent="0" fontAlgn="base">
              <a:buNone/>
            </a:pPr>
            <a:r>
              <a:rPr lang="en-GB" sz="3700" b="1" dirty="0" smtClean="0">
                <a:solidFill>
                  <a:schemeClr val="bg1"/>
                </a:solidFill>
                <a:latin typeface="Times New Roman" pitchFamily="18" charset="0"/>
                <a:cs typeface="Times New Roman" pitchFamily="18" charset="0"/>
              </a:rPr>
              <a:t>TREMBLER</a:t>
            </a:r>
            <a:r>
              <a:rPr lang="en-GB" sz="3700" dirty="0" smtClean="0">
                <a:solidFill>
                  <a:schemeClr val="bg1"/>
                </a:solidFill>
                <a:latin typeface="Times New Roman" pitchFamily="18" charset="0"/>
                <a:cs typeface="Times New Roman" pitchFamily="18" charset="0"/>
              </a:rPr>
              <a:t> </a:t>
            </a:r>
            <a:r>
              <a:rPr lang="en-GB" sz="3700" dirty="0">
                <a:solidFill>
                  <a:schemeClr val="bg1"/>
                </a:solidFill>
                <a:latin typeface="Times New Roman" pitchFamily="18" charset="0"/>
                <a:cs typeface="Times New Roman" pitchFamily="18" charset="0"/>
              </a:rPr>
              <a:t>II: They have come! They are here! Dear Heaven, they are here already!</a:t>
            </a:r>
            <a:endParaRPr lang="ru-RU" sz="3700" dirty="0">
              <a:solidFill>
                <a:schemeClr val="bg1"/>
              </a:solidFill>
              <a:latin typeface="Times New Roman" pitchFamily="18" charset="0"/>
              <a:cs typeface="Times New Roman" pitchFamily="18" charset="0"/>
            </a:endParaRPr>
          </a:p>
          <a:p>
            <a:pPr marL="0" indent="0" fontAlgn="base">
              <a:buNone/>
            </a:pPr>
            <a:r>
              <a:rPr lang="en-GB" sz="3700" b="1" dirty="0" smtClean="0">
                <a:solidFill>
                  <a:schemeClr val="bg1"/>
                </a:solidFill>
                <a:latin typeface="Times New Roman" pitchFamily="18" charset="0"/>
                <a:cs typeface="Times New Roman" pitchFamily="18" charset="0"/>
              </a:rPr>
              <a:t>AELITA</a:t>
            </a:r>
            <a:r>
              <a:rPr lang="en-GB" sz="3700" dirty="0" smtClean="0">
                <a:solidFill>
                  <a:schemeClr val="bg1"/>
                </a:solidFill>
                <a:latin typeface="Times New Roman" pitchFamily="18" charset="0"/>
                <a:cs typeface="Times New Roman" pitchFamily="18" charset="0"/>
              </a:rPr>
              <a:t>: Who</a:t>
            </a:r>
            <a:r>
              <a:rPr lang="en-GB" sz="3700" dirty="0">
                <a:solidFill>
                  <a:schemeClr val="bg1"/>
                </a:solidFill>
                <a:latin typeface="Times New Roman" pitchFamily="18" charset="0"/>
                <a:cs typeface="Times New Roman" pitchFamily="18" charset="0"/>
              </a:rPr>
              <a:t>?</a:t>
            </a:r>
            <a:endParaRPr lang="ru-RU" sz="3700" dirty="0">
              <a:solidFill>
                <a:schemeClr val="bg1"/>
              </a:solidFill>
              <a:latin typeface="Times New Roman" pitchFamily="18" charset="0"/>
              <a:cs typeface="Times New Roman" pitchFamily="18" charset="0"/>
            </a:endParaRPr>
          </a:p>
          <a:p>
            <a:pPr marL="0" indent="0" fontAlgn="base">
              <a:buNone/>
            </a:pPr>
            <a:r>
              <a:rPr lang="en-GB" sz="3700" b="1" dirty="0" smtClean="0">
                <a:solidFill>
                  <a:schemeClr val="bg1"/>
                </a:solidFill>
                <a:latin typeface="Times New Roman" pitchFamily="18" charset="0"/>
                <a:cs typeface="Times New Roman" pitchFamily="18" charset="0"/>
              </a:rPr>
              <a:t>TREMBLER</a:t>
            </a:r>
            <a:r>
              <a:rPr lang="en-GB" sz="3700" dirty="0" smtClean="0">
                <a:solidFill>
                  <a:schemeClr val="bg1"/>
                </a:solidFill>
                <a:latin typeface="Times New Roman" pitchFamily="18" charset="0"/>
                <a:cs typeface="Times New Roman" pitchFamily="18" charset="0"/>
              </a:rPr>
              <a:t> </a:t>
            </a:r>
            <a:r>
              <a:rPr lang="en-GB" sz="3700" dirty="0">
                <a:solidFill>
                  <a:schemeClr val="bg1"/>
                </a:solidFill>
                <a:latin typeface="Times New Roman" pitchFamily="18" charset="0"/>
                <a:cs typeface="Times New Roman" pitchFamily="18" charset="0"/>
              </a:rPr>
              <a:t>I </a:t>
            </a:r>
            <a:r>
              <a:rPr lang="en-GB" sz="3700" dirty="0" smtClean="0">
                <a:solidFill>
                  <a:schemeClr val="bg1"/>
                </a:solidFill>
                <a:latin typeface="Times New Roman" pitchFamily="18" charset="0"/>
                <a:cs typeface="Times New Roman" pitchFamily="18" charset="0"/>
              </a:rPr>
              <a:t>: Them!</a:t>
            </a:r>
            <a:endParaRPr lang="en-US" sz="3700" dirty="0">
              <a:solidFill>
                <a:schemeClr val="bg1"/>
              </a:solidFill>
              <a:latin typeface="Times New Roman" pitchFamily="18" charset="0"/>
              <a:cs typeface="Times New Roman" pitchFamily="18" charset="0"/>
            </a:endParaRPr>
          </a:p>
          <a:p>
            <a:pPr marL="0" indent="0">
              <a:buNone/>
            </a:pPr>
            <a:endParaRPr lang="ru-RU" sz="3700" dirty="0">
              <a:solidFill>
                <a:schemeClr val="bg1"/>
              </a:solidFill>
              <a:latin typeface="Times New Roman" pitchFamily="18" charset="0"/>
              <a:cs typeface="Times New Roman" pitchFamily="18" charset="0"/>
            </a:endParaRPr>
          </a:p>
          <a:p>
            <a:pPr marL="0" indent="0">
              <a:buNone/>
            </a:pPr>
            <a:r>
              <a:rPr lang="ru-RU" sz="3700" dirty="0">
                <a:solidFill>
                  <a:schemeClr val="bg1"/>
                </a:solidFill>
                <a:latin typeface="Times New Roman" pitchFamily="18" charset="0"/>
                <a:cs typeface="Times New Roman" pitchFamily="18" charset="0"/>
              </a:rPr>
              <a:t>Один луч, один шанс, планета далёкая,</a:t>
            </a:r>
            <a:endParaRPr lang="en-US" sz="3700" dirty="0">
              <a:solidFill>
                <a:schemeClr val="bg1"/>
              </a:solidFill>
              <a:latin typeface="Times New Roman" pitchFamily="18" charset="0"/>
              <a:cs typeface="Times New Roman" pitchFamily="18" charset="0"/>
            </a:endParaRPr>
          </a:p>
          <a:p>
            <a:pPr marL="0" indent="0">
              <a:buNone/>
            </a:pPr>
            <a:r>
              <a:rPr lang="ru-RU" sz="3700" dirty="0">
                <a:solidFill>
                  <a:schemeClr val="bg1"/>
                </a:solidFill>
                <a:latin typeface="Times New Roman" pitchFamily="18" charset="0"/>
                <a:cs typeface="Times New Roman" pitchFamily="18" charset="0"/>
              </a:rPr>
              <a:t>и пара одна, поэта словами —   любовь неземная. </a:t>
            </a:r>
            <a:endParaRPr lang="en-US" sz="3700" dirty="0">
              <a:solidFill>
                <a:schemeClr val="bg1"/>
              </a:solidFill>
              <a:latin typeface="Times New Roman" pitchFamily="18" charset="0"/>
              <a:cs typeface="Times New Roman" pitchFamily="18" charset="0"/>
            </a:endParaRPr>
          </a:p>
          <a:p>
            <a:pPr marL="0" indent="0">
              <a:buNone/>
            </a:pPr>
            <a:r>
              <a:rPr lang="ru-RU" sz="3700" dirty="0">
                <a:solidFill>
                  <a:schemeClr val="bg1"/>
                </a:solidFill>
                <a:latin typeface="Times New Roman" pitchFamily="18" charset="0"/>
                <a:cs typeface="Times New Roman" pitchFamily="18" charset="0"/>
              </a:rPr>
              <a:t>На дорогах любви все расстояния близки,</a:t>
            </a:r>
            <a:endParaRPr lang="en-US" sz="3700" dirty="0">
              <a:solidFill>
                <a:schemeClr val="bg1"/>
              </a:solidFill>
              <a:latin typeface="Times New Roman" pitchFamily="18" charset="0"/>
              <a:cs typeface="Times New Roman" pitchFamily="18" charset="0"/>
            </a:endParaRPr>
          </a:p>
          <a:p>
            <a:pPr marL="0" indent="0">
              <a:buNone/>
            </a:pPr>
            <a:r>
              <a:rPr lang="ru-RU" sz="3700" dirty="0">
                <a:solidFill>
                  <a:schemeClr val="bg1"/>
                </a:solidFill>
                <a:latin typeface="Times New Roman" pitchFamily="18" charset="0"/>
                <a:cs typeface="Times New Roman" pitchFamily="18" charset="0"/>
              </a:rPr>
              <a:t>только трезвость ума невозможной становится целью.</a:t>
            </a:r>
            <a:endParaRPr lang="en-US" sz="3700" dirty="0">
              <a:solidFill>
                <a:schemeClr val="bg1"/>
              </a:solidFill>
              <a:latin typeface="Times New Roman" pitchFamily="18" charset="0"/>
              <a:cs typeface="Times New Roman" pitchFamily="18" charset="0"/>
            </a:endParaRPr>
          </a:p>
          <a:p>
            <a:pPr marL="0" indent="0">
              <a:buNone/>
            </a:pPr>
            <a:r>
              <a:rPr lang="ru-RU" sz="3700" dirty="0">
                <a:solidFill>
                  <a:schemeClr val="bg1"/>
                </a:solidFill>
                <a:latin typeface="Times New Roman" pitchFamily="18" charset="0"/>
                <a:cs typeface="Times New Roman" pitchFamily="18" charset="0"/>
              </a:rPr>
              <a:t> </a:t>
            </a:r>
            <a:endParaRPr lang="en-US" sz="3700" dirty="0">
              <a:solidFill>
                <a:schemeClr val="bg1"/>
              </a:solidFill>
              <a:latin typeface="Times New Roman" pitchFamily="18" charset="0"/>
              <a:cs typeface="Times New Roman" pitchFamily="18" charset="0"/>
            </a:endParaRPr>
          </a:p>
          <a:p>
            <a:pPr marL="0" indent="0">
              <a:buNone/>
            </a:pPr>
            <a:r>
              <a:rPr lang="ru-RU" sz="3700" b="1" dirty="0">
                <a:solidFill>
                  <a:schemeClr val="bg1"/>
                </a:solidFill>
                <a:latin typeface="Times New Roman" pitchFamily="18" charset="0"/>
                <a:cs typeface="Times New Roman" pitchFamily="18" charset="0"/>
              </a:rPr>
              <a:t>ПЕРВЫЙ БОЯЗЛИВЫЙ</a:t>
            </a:r>
            <a:r>
              <a:rPr lang="ru-RU" sz="3700" dirty="0">
                <a:solidFill>
                  <a:schemeClr val="bg1"/>
                </a:solidFill>
                <a:latin typeface="Times New Roman" pitchFamily="18" charset="0"/>
                <a:cs typeface="Times New Roman" pitchFamily="18" charset="0"/>
              </a:rPr>
              <a:t>: Простите, пожалуйста!</a:t>
            </a:r>
          </a:p>
          <a:p>
            <a:pPr marL="0" indent="0">
              <a:buNone/>
            </a:pPr>
            <a:r>
              <a:rPr lang="ru-RU" sz="3700" b="1" dirty="0" smtClean="0">
                <a:solidFill>
                  <a:schemeClr val="bg1"/>
                </a:solidFill>
                <a:latin typeface="Times New Roman" pitchFamily="18" charset="0"/>
                <a:cs typeface="Times New Roman" pitchFamily="18" charset="0"/>
              </a:rPr>
              <a:t>АЭЛИТА</a:t>
            </a:r>
            <a:r>
              <a:rPr lang="ru-RU" sz="3700" dirty="0">
                <a:solidFill>
                  <a:schemeClr val="bg1"/>
                </a:solidFill>
                <a:latin typeface="Times New Roman" pitchFamily="18" charset="0"/>
                <a:cs typeface="Times New Roman" pitchFamily="18" charset="0"/>
              </a:rPr>
              <a:t>: Да?</a:t>
            </a:r>
          </a:p>
          <a:p>
            <a:pPr marL="0" indent="0">
              <a:buNone/>
            </a:pPr>
            <a:r>
              <a:rPr lang="ru-RU" sz="3700" b="1" dirty="0" smtClean="0">
                <a:solidFill>
                  <a:schemeClr val="bg1"/>
                </a:solidFill>
                <a:latin typeface="Times New Roman" pitchFamily="18" charset="0"/>
                <a:cs typeface="Times New Roman" pitchFamily="18" charset="0"/>
              </a:rPr>
              <a:t>ПЕРВЫЙ </a:t>
            </a:r>
            <a:r>
              <a:rPr lang="ru-RU" sz="3700" b="1" dirty="0">
                <a:solidFill>
                  <a:schemeClr val="bg1"/>
                </a:solidFill>
                <a:latin typeface="Times New Roman" pitchFamily="18" charset="0"/>
                <a:cs typeface="Times New Roman" pitchFamily="18" charset="0"/>
              </a:rPr>
              <a:t>БОЯЗЛИВЫЙ</a:t>
            </a:r>
            <a:r>
              <a:rPr lang="ru-RU" sz="3700" dirty="0">
                <a:solidFill>
                  <a:schemeClr val="bg1"/>
                </a:solidFill>
                <a:latin typeface="Times New Roman" pitchFamily="18" charset="0"/>
                <a:cs typeface="Times New Roman" pitchFamily="18" charset="0"/>
              </a:rPr>
              <a:t>: Мы услышали ужасную новость.</a:t>
            </a:r>
          </a:p>
          <a:p>
            <a:pPr marL="0" indent="0">
              <a:buNone/>
            </a:pPr>
            <a:r>
              <a:rPr lang="ru-RU" sz="3700" b="1" dirty="0" smtClean="0">
                <a:solidFill>
                  <a:schemeClr val="bg1"/>
                </a:solidFill>
                <a:latin typeface="Times New Roman" pitchFamily="18" charset="0"/>
                <a:cs typeface="Times New Roman" pitchFamily="18" charset="0"/>
              </a:rPr>
              <a:t>ВТОРОЙ БОЯЗЛИВЫЙ</a:t>
            </a:r>
            <a:r>
              <a:rPr lang="ru-RU" sz="3700" dirty="0" smtClean="0">
                <a:solidFill>
                  <a:schemeClr val="bg1"/>
                </a:solidFill>
                <a:latin typeface="Times New Roman" pitchFamily="18" charset="0"/>
                <a:cs typeface="Times New Roman" pitchFamily="18" charset="0"/>
              </a:rPr>
              <a:t>: </a:t>
            </a:r>
            <a:r>
              <a:rPr lang="ru-RU" sz="3700" dirty="0">
                <a:solidFill>
                  <a:schemeClr val="bg1"/>
                </a:solidFill>
                <a:latin typeface="Times New Roman" pitchFamily="18" charset="0"/>
                <a:cs typeface="Times New Roman" pitchFamily="18" charset="0"/>
              </a:rPr>
              <a:t>Они уже здесь! Боже мой, они уже здесь!</a:t>
            </a:r>
          </a:p>
          <a:p>
            <a:pPr marL="0" indent="0">
              <a:buNone/>
            </a:pPr>
            <a:r>
              <a:rPr lang="ru-RU" sz="3700" b="1" dirty="0" smtClean="0">
                <a:solidFill>
                  <a:schemeClr val="bg1"/>
                </a:solidFill>
                <a:latin typeface="Times New Roman" pitchFamily="18" charset="0"/>
                <a:cs typeface="Times New Roman" pitchFamily="18" charset="0"/>
              </a:rPr>
              <a:t>АЭЛИТА</a:t>
            </a:r>
            <a:r>
              <a:rPr lang="ru-RU" sz="3700" dirty="0" smtClean="0">
                <a:solidFill>
                  <a:schemeClr val="bg1"/>
                </a:solidFill>
                <a:latin typeface="Times New Roman" pitchFamily="18" charset="0"/>
                <a:cs typeface="Times New Roman" pitchFamily="18" charset="0"/>
              </a:rPr>
              <a:t>: </a:t>
            </a:r>
            <a:r>
              <a:rPr lang="ru-RU" sz="3700" dirty="0">
                <a:solidFill>
                  <a:schemeClr val="bg1"/>
                </a:solidFill>
                <a:latin typeface="Times New Roman" pitchFamily="18" charset="0"/>
                <a:cs typeface="Times New Roman" pitchFamily="18" charset="0"/>
              </a:rPr>
              <a:t>Кто?</a:t>
            </a:r>
          </a:p>
          <a:p>
            <a:pPr marL="0" indent="0">
              <a:buNone/>
            </a:pPr>
            <a:r>
              <a:rPr lang="ru-RU" sz="3700" b="1" dirty="0" smtClean="0">
                <a:solidFill>
                  <a:schemeClr val="bg1"/>
                </a:solidFill>
                <a:latin typeface="Times New Roman" pitchFamily="18" charset="0"/>
                <a:cs typeface="Times New Roman" pitchFamily="18" charset="0"/>
              </a:rPr>
              <a:t>ПЕРВЫЙ БОЯЗЛИВЫЙ</a:t>
            </a:r>
            <a:r>
              <a:rPr lang="ru-RU" sz="3700" dirty="0" smtClean="0">
                <a:solidFill>
                  <a:schemeClr val="bg1"/>
                </a:solidFill>
                <a:latin typeface="Times New Roman" pitchFamily="18" charset="0"/>
                <a:cs typeface="Times New Roman" pitchFamily="18" charset="0"/>
              </a:rPr>
              <a:t>: </a:t>
            </a:r>
            <a:r>
              <a:rPr lang="ru-RU" sz="3700" dirty="0">
                <a:solidFill>
                  <a:schemeClr val="bg1"/>
                </a:solidFill>
                <a:latin typeface="Times New Roman" pitchFamily="18" charset="0"/>
                <a:cs typeface="Times New Roman" pitchFamily="18" charset="0"/>
              </a:rPr>
              <a:t>ОНИ!</a:t>
            </a:r>
            <a:endParaRPr lang="en-US" sz="3700" dirty="0">
              <a:solidFill>
                <a:schemeClr val="bg1"/>
              </a:solidFill>
              <a:latin typeface="Times New Roman" pitchFamily="18" charset="0"/>
              <a:cs typeface="Times New Roman" pitchFamily="18" charset="0"/>
            </a:endParaRPr>
          </a:p>
          <a:p>
            <a:pPr marL="0" indent="0">
              <a:buNone/>
            </a:pPr>
            <a:endParaRPr lang="en-US" sz="120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585520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800" b="1" dirty="0">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Who, who ?</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TREMBLER</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II: From space! Strangers! They’ll be here any minute!</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TREMBLER </a:t>
            </a:r>
            <a:r>
              <a:rPr lang="en-GB" sz="1800" dirty="0" smtClean="0">
                <a:solidFill>
                  <a:schemeClr val="bg1"/>
                </a:solidFill>
                <a:latin typeface="Times New Roman" pitchFamily="18" charset="0"/>
                <a:cs typeface="Times New Roman" pitchFamily="18" charset="0"/>
              </a:rPr>
              <a:t>I Is there any room left in the </a:t>
            </a:r>
            <a:r>
              <a:rPr lang="en-GB" sz="1800" dirty="0" err="1" smtClean="0">
                <a:solidFill>
                  <a:schemeClr val="bg1"/>
                </a:solidFill>
                <a:latin typeface="Times New Roman" pitchFamily="18" charset="0"/>
                <a:cs typeface="Times New Roman" pitchFamily="18" charset="0"/>
              </a:rPr>
              <a:t>Tõravere</a:t>
            </a:r>
            <a:r>
              <a:rPr lang="en-GB" sz="1800" dirty="0" smtClean="0">
                <a:solidFill>
                  <a:schemeClr val="bg1"/>
                </a:solidFill>
                <a:latin typeface="Times New Roman" pitchFamily="18" charset="0"/>
                <a:cs typeface="Times New Roman" pitchFamily="18" charset="0"/>
              </a:rPr>
              <a:t> cellar?</a:t>
            </a:r>
            <a:endParaRPr lang="ru-RU" sz="1800" dirty="0" smtClean="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AELITA</a:t>
            </a:r>
            <a:r>
              <a:rPr lang="en-GB" sz="1800" dirty="0">
                <a:solidFill>
                  <a:schemeClr val="bg1"/>
                </a:solidFill>
                <a:latin typeface="Times New Roman" pitchFamily="18" charset="0"/>
                <a:cs typeface="Times New Roman" pitchFamily="18" charset="0"/>
              </a:rPr>
              <a:t>: For what?</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TREMBLER</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II: We are scientists. We are preparing a protective pod that does not allow any sound or any contact.</a:t>
            </a:r>
            <a:endParaRPr lang="ru-RU" sz="1800" dirty="0">
              <a:solidFill>
                <a:schemeClr val="bg1"/>
              </a:solidFill>
              <a:latin typeface="Times New Roman" pitchFamily="18" charset="0"/>
              <a:cs typeface="Times New Roman" pitchFamily="18" charset="0"/>
            </a:endParaRPr>
          </a:p>
          <a:p>
            <a:pPr marL="0" indent="0" fontAlgn="base">
              <a:buNone/>
            </a:pPr>
            <a:r>
              <a:rPr lang="en-GB" sz="1800" b="1" dirty="0" smtClean="0">
                <a:solidFill>
                  <a:schemeClr val="bg1"/>
                </a:solidFill>
                <a:latin typeface="Times New Roman" pitchFamily="18" charset="0"/>
                <a:cs typeface="Times New Roman" pitchFamily="18" charset="0"/>
              </a:rPr>
              <a:t>TREMBLER</a:t>
            </a:r>
            <a:r>
              <a:rPr lang="en-GB" sz="1800" dirty="0" smtClean="0">
                <a:solidFill>
                  <a:schemeClr val="bg1"/>
                </a:solidFill>
                <a:latin typeface="Times New Roman" pitchFamily="18" charset="0"/>
                <a:cs typeface="Times New Roman" pitchFamily="18" charset="0"/>
              </a:rPr>
              <a:t> </a:t>
            </a:r>
            <a:r>
              <a:rPr lang="en-GB" sz="1800" dirty="0">
                <a:solidFill>
                  <a:schemeClr val="bg1"/>
                </a:solidFill>
                <a:latin typeface="Times New Roman" pitchFamily="18" charset="0"/>
                <a:cs typeface="Times New Roman" pitchFamily="18" charset="0"/>
              </a:rPr>
              <a:t>I: We crawl into it and we are safe from aliens.</a:t>
            </a:r>
            <a:endParaRPr lang="ru-RU" sz="1800" dirty="0">
              <a:solidFill>
                <a:schemeClr val="bg1"/>
              </a:solidFill>
              <a:latin typeface="Times New Roman" pitchFamily="18" charset="0"/>
              <a:cs typeface="Times New Roman" pitchFamily="18" charset="0"/>
            </a:endParaRPr>
          </a:p>
          <a:p>
            <a:pPr marL="0" indent="0">
              <a:buNone/>
            </a:pPr>
            <a:endParaRPr lang="en-GB" sz="1800" dirty="0" smtClean="0">
              <a:solidFill>
                <a:schemeClr val="bg1"/>
              </a:solidFill>
              <a:latin typeface="Times New Roman" pitchFamily="18" charset="0"/>
              <a:cs typeface="Times New Roman" pitchFamily="18" charset="0"/>
            </a:endParaRPr>
          </a:p>
          <a:p>
            <a:pPr marL="0" indent="0">
              <a:buNone/>
            </a:pPr>
            <a:r>
              <a:rPr lang="ru-RU" sz="1800" b="1" dirty="0" smtClean="0">
                <a:solidFill>
                  <a:schemeClr val="bg1"/>
                </a:solidFill>
                <a:latin typeface="Times New Roman" pitchFamily="18" charset="0"/>
                <a:cs typeface="Times New Roman" pitchFamily="18" charset="0"/>
              </a:rPr>
              <a:t>АЭЛИТА</a:t>
            </a:r>
            <a:r>
              <a:rPr lang="ru-RU" sz="1800" dirty="0">
                <a:solidFill>
                  <a:schemeClr val="bg1"/>
                </a:solidFill>
                <a:latin typeface="Times New Roman" pitchFamily="18" charset="0"/>
                <a:cs typeface="Times New Roman" pitchFamily="18" charset="0"/>
              </a:rPr>
              <a:t>: Кто, кто?</a:t>
            </a:r>
          </a:p>
          <a:p>
            <a:pPr marL="0" indent="0">
              <a:buNone/>
            </a:pPr>
            <a:r>
              <a:rPr lang="ru-RU" sz="1800" b="1" dirty="0" smtClean="0">
                <a:solidFill>
                  <a:schemeClr val="bg1"/>
                </a:solidFill>
                <a:latin typeface="Times New Roman" pitchFamily="18" charset="0"/>
                <a:cs typeface="Times New Roman" pitchFamily="18" charset="0"/>
              </a:rPr>
              <a:t>ВТОРОЙ </a:t>
            </a:r>
            <a:r>
              <a:rPr lang="ru-RU" sz="1800" b="1" dirty="0">
                <a:solidFill>
                  <a:schemeClr val="bg1"/>
                </a:solidFill>
                <a:latin typeface="Times New Roman" pitchFamily="18" charset="0"/>
                <a:cs typeface="Times New Roman" pitchFamily="18" charset="0"/>
              </a:rPr>
              <a:t>БОЯЗЛИВЫЙ</a:t>
            </a:r>
            <a:r>
              <a:rPr lang="ru-RU" sz="1800" dirty="0">
                <a:solidFill>
                  <a:schemeClr val="bg1"/>
                </a:solidFill>
                <a:latin typeface="Times New Roman" pitchFamily="18" charset="0"/>
                <a:cs typeface="Times New Roman" pitchFamily="18" charset="0"/>
              </a:rPr>
              <a:t>: Из космоса! Чужаки! Они могут войти в любую секунду!</a:t>
            </a:r>
          </a:p>
          <a:p>
            <a:pPr marL="0" indent="0">
              <a:buNone/>
            </a:pPr>
            <a:r>
              <a:rPr lang="ru-RU" sz="1800" b="1" dirty="0" smtClean="0">
                <a:solidFill>
                  <a:schemeClr val="bg1"/>
                </a:solidFill>
                <a:latin typeface="Times New Roman" pitchFamily="18" charset="0"/>
                <a:cs typeface="Times New Roman" pitchFamily="18" charset="0"/>
              </a:rPr>
              <a:t>ПЕРВЫЙ </a:t>
            </a:r>
            <a:r>
              <a:rPr lang="ru-RU" sz="1800" b="1" dirty="0">
                <a:solidFill>
                  <a:schemeClr val="bg1"/>
                </a:solidFill>
                <a:latin typeface="Times New Roman" pitchFamily="18" charset="0"/>
                <a:cs typeface="Times New Roman" pitchFamily="18" charset="0"/>
              </a:rPr>
              <a:t>БОЯЗЛИВЫЙ: </a:t>
            </a:r>
            <a:r>
              <a:rPr lang="ru-RU" sz="1800" dirty="0">
                <a:solidFill>
                  <a:schemeClr val="bg1"/>
                </a:solidFill>
                <a:latin typeface="Times New Roman" pitchFamily="18" charset="0"/>
                <a:cs typeface="Times New Roman" pitchFamily="18" charset="0"/>
              </a:rPr>
              <a:t>Мы хотели бы спросить, есть ли ещё место в подвале Тыравере?</a:t>
            </a:r>
          </a:p>
          <a:p>
            <a:pPr marL="0" indent="0">
              <a:buNone/>
            </a:pPr>
            <a:r>
              <a:rPr lang="ru-RU" sz="1800" dirty="0" smtClean="0">
                <a:solidFill>
                  <a:schemeClr val="bg1"/>
                </a:solidFill>
                <a:latin typeface="Times New Roman" pitchFamily="18" charset="0"/>
                <a:cs typeface="Times New Roman" pitchFamily="18" charset="0"/>
              </a:rPr>
              <a:t>АЭЛИТА</a:t>
            </a:r>
            <a:r>
              <a:rPr lang="ru-RU" sz="1800" dirty="0">
                <a:solidFill>
                  <a:schemeClr val="bg1"/>
                </a:solidFill>
                <a:latin typeface="Times New Roman" pitchFamily="18" charset="0"/>
                <a:cs typeface="Times New Roman" pitchFamily="18" charset="0"/>
              </a:rPr>
              <a:t>: Зачем?</a:t>
            </a:r>
          </a:p>
          <a:p>
            <a:pPr marL="0" indent="0">
              <a:buNone/>
            </a:pPr>
            <a:r>
              <a:rPr lang="ru-RU" sz="1800" b="1" dirty="0" smtClean="0">
                <a:solidFill>
                  <a:schemeClr val="bg1"/>
                </a:solidFill>
                <a:latin typeface="Times New Roman" pitchFamily="18" charset="0"/>
                <a:cs typeface="Times New Roman" pitchFamily="18" charset="0"/>
              </a:rPr>
              <a:t>ВТОРОЙ </a:t>
            </a:r>
            <a:r>
              <a:rPr lang="ru-RU" sz="1800" b="1" dirty="0">
                <a:solidFill>
                  <a:schemeClr val="bg1"/>
                </a:solidFill>
                <a:latin typeface="Times New Roman" pitchFamily="18" charset="0"/>
                <a:cs typeface="Times New Roman" pitchFamily="18" charset="0"/>
              </a:rPr>
              <a:t>БОЯЗЛИВЫЙ:</a:t>
            </a:r>
            <a:r>
              <a:rPr lang="ru-RU" sz="1800" dirty="0">
                <a:solidFill>
                  <a:schemeClr val="bg1"/>
                </a:solidFill>
                <a:latin typeface="Times New Roman" pitchFamily="18" charset="0"/>
                <a:cs typeface="Times New Roman" pitchFamily="18" charset="0"/>
              </a:rPr>
              <a:t> Мы учёные. Мы сделали защитную капсулу, которая не пропускает ни одного звука, ни одного контакта.</a:t>
            </a:r>
          </a:p>
          <a:p>
            <a:pPr marL="0" indent="0">
              <a:buNone/>
            </a:pPr>
            <a:r>
              <a:rPr lang="ru-RU" sz="1800" dirty="0" smtClean="0">
                <a:solidFill>
                  <a:schemeClr val="bg1"/>
                </a:solidFill>
                <a:latin typeface="Times New Roman" pitchFamily="18" charset="0"/>
                <a:cs typeface="Times New Roman" pitchFamily="18" charset="0"/>
              </a:rPr>
              <a:t>ПЕРВЫЙ </a:t>
            </a:r>
            <a:r>
              <a:rPr lang="ru-RU" sz="1800" dirty="0">
                <a:solidFill>
                  <a:schemeClr val="bg1"/>
                </a:solidFill>
                <a:latin typeface="Times New Roman" pitchFamily="18" charset="0"/>
                <a:cs typeface="Times New Roman" pitchFamily="18" charset="0"/>
              </a:rPr>
              <a:t>БОЯЗЛИВЫЙ: Мы залезем в неё и будем защищены от космических существ.</a:t>
            </a:r>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240008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What … hmm ? But why then, do you need the cellar?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TREMBLER I</a:t>
            </a:r>
            <a:r>
              <a:rPr lang="en-GB" sz="1600" dirty="0">
                <a:solidFill>
                  <a:schemeClr val="bg1"/>
                </a:solidFill>
                <a:latin typeface="Times New Roman" panose="02020603050405020304" pitchFamily="18" charset="0"/>
                <a:cs typeface="Times New Roman" panose="02020603050405020304" pitchFamily="18" charset="0"/>
              </a:rPr>
              <a:t>: A cellar is safer. Then there’s a pod </a:t>
            </a:r>
            <a:r>
              <a:rPr lang="en-GB" sz="1600" i="1" dirty="0">
                <a:solidFill>
                  <a:schemeClr val="bg1"/>
                </a:solidFill>
                <a:latin typeface="Times New Roman" panose="02020603050405020304" pitchFamily="18" charset="0"/>
                <a:cs typeface="Times New Roman" panose="02020603050405020304" pitchFamily="18" charset="0"/>
              </a:rPr>
              <a:t>and</a:t>
            </a:r>
            <a:r>
              <a:rPr lang="en-GB" sz="1600" dirty="0">
                <a:solidFill>
                  <a:schemeClr val="bg1"/>
                </a:solidFill>
                <a:latin typeface="Times New Roman" panose="02020603050405020304" pitchFamily="18" charset="0"/>
                <a:cs typeface="Times New Roman" panose="02020603050405020304" pitchFamily="18" charset="0"/>
              </a:rPr>
              <a:t> a stone wall around you.</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TREMBLER II</a:t>
            </a:r>
            <a:r>
              <a:rPr lang="en-GB" sz="1600" dirty="0">
                <a:solidFill>
                  <a:schemeClr val="bg1"/>
                </a:solidFill>
                <a:latin typeface="Times New Roman" panose="02020603050405020304" pitchFamily="18" charset="0"/>
                <a:cs typeface="Times New Roman" panose="02020603050405020304" pitchFamily="18" charset="0"/>
              </a:rPr>
              <a:t>: And it’s underground. No windows and only one door.</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TREMBLER I:</a:t>
            </a:r>
            <a:r>
              <a:rPr lang="en-GB" sz="1600" dirty="0">
                <a:solidFill>
                  <a:schemeClr val="bg1"/>
                </a:solidFill>
                <a:latin typeface="Times New Roman" panose="02020603050405020304" pitchFamily="18" charset="0"/>
                <a:cs typeface="Times New Roman" panose="02020603050405020304" pitchFamily="18" charset="0"/>
              </a:rPr>
              <a:t> They’ll never find us there.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AELITA</a:t>
            </a:r>
            <a:r>
              <a:rPr lang="en-GB" sz="1600" b="1" dirty="0">
                <a:solidFill>
                  <a:schemeClr val="bg1"/>
                </a:solidFill>
                <a:latin typeface="Times New Roman" panose="02020603050405020304" pitchFamily="18" charset="0"/>
                <a:cs typeface="Times New Roman" panose="02020603050405020304" pitchFamily="18" charset="0"/>
              </a:rPr>
              <a:t>:</a:t>
            </a:r>
            <a:r>
              <a:rPr lang="en-GB" sz="1600" dirty="0">
                <a:solidFill>
                  <a:schemeClr val="bg1"/>
                </a:solidFill>
                <a:latin typeface="Times New Roman" panose="02020603050405020304" pitchFamily="18" charset="0"/>
                <a:cs typeface="Times New Roman" panose="02020603050405020304" pitchFamily="18" charset="0"/>
              </a:rPr>
              <a:t> But what do you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TREMBLER </a:t>
            </a:r>
            <a:r>
              <a:rPr lang="en-GB" sz="1600" b="1" dirty="0">
                <a:solidFill>
                  <a:schemeClr val="bg1"/>
                </a:solidFill>
                <a:latin typeface="Times New Roman" panose="02020603050405020304" pitchFamily="18" charset="0"/>
                <a:cs typeface="Times New Roman" panose="02020603050405020304" pitchFamily="18" charset="0"/>
              </a:rPr>
              <a:t>I</a:t>
            </a:r>
            <a:r>
              <a:rPr lang="en-GB" sz="1600" dirty="0">
                <a:solidFill>
                  <a:schemeClr val="bg1"/>
                </a:solidFill>
                <a:latin typeface="Times New Roman" panose="02020603050405020304" pitchFamily="18" charset="0"/>
                <a:cs typeface="Times New Roman" panose="02020603050405020304" pitchFamily="18" charset="0"/>
              </a:rPr>
              <a:t>: Cell-pod and cellar! Cell-pod and cellar! </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TREMBLER II</a:t>
            </a:r>
            <a:r>
              <a:rPr lang="en-GB" sz="1600" dirty="0">
                <a:solidFill>
                  <a:schemeClr val="bg1"/>
                </a:solidFill>
                <a:latin typeface="Times New Roman" panose="02020603050405020304" pitchFamily="18" charset="0"/>
                <a:cs typeface="Times New Roman" panose="02020603050405020304" pitchFamily="18" charset="0"/>
              </a:rPr>
              <a:t>: A double dose never fails. Old Estonian saying!</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smtClean="0">
                <a:solidFill>
                  <a:schemeClr val="bg1"/>
                </a:solidFill>
                <a:latin typeface="Times New Roman" panose="02020603050405020304" pitchFamily="18" charset="0"/>
                <a:cs typeface="Times New Roman" panose="02020603050405020304" pitchFamily="18" charset="0"/>
              </a:rPr>
              <a:t>AELITA</a:t>
            </a:r>
            <a:r>
              <a:rPr lang="en-GB" sz="1600" b="1" dirty="0">
                <a:solidFill>
                  <a:schemeClr val="bg1"/>
                </a:solidFill>
                <a:latin typeface="Times New Roman" panose="02020603050405020304" pitchFamily="18" charset="0"/>
                <a:cs typeface="Times New Roman" panose="02020603050405020304" pitchFamily="18" charset="0"/>
              </a:rPr>
              <a:t>:</a:t>
            </a:r>
            <a:r>
              <a:rPr lang="en-GB" sz="1600" dirty="0">
                <a:solidFill>
                  <a:schemeClr val="bg1"/>
                </a:solidFill>
                <a:latin typeface="Times New Roman" panose="02020603050405020304" pitchFamily="18" charset="0"/>
                <a:cs typeface="Times New Roman" panose="02020603050405020304" pitchFamily="18" charset="0"/>
              </a:rPr>
              <a:t> Can others from the same Universe really be so terrible?</a:t>
            </a:r>
            <a:endParaRPr lang="ru-RU"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smtClean="0">
                <a:solidFill>
                  <a:schemeClr val="bg1"/>
                </a:solidFill>
                <a:latin typeface="Times New Roman" panose="02020603050405020304" pitchFamily="18" charset="0"/>
                <a:cs typeface="Times New Roman" panose="02020603050405020304" pitchFamily="18" charset="0"/>
              </a:rPr>
              <a:t>TREMBLER </a:t>
            </a:r>
            <a:r>
              <a:rPr lang="en-GB" sz="1600" dirty="0">
                <a:solidFill>
                  <a:schemeClr val="bg1"/>
                </a:solidFill>
                <a:latin typeface="Times New Roman" panose="02020603050405020304" pitchFamily="18" charset="0"/>
                <a:cs typeface="Times New Roman" panose="02020603050405020304" pitchFamily="18" charset="0"/>
              </a:rPr>
              <a:t>I: Oh yes!</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АЭЛИТА</a:t>
            </a:r>
            <a:r>
              <a:rPr lang="ru-RU" sz="1600" b="1" dirty="0">
                <a:solidFill>
                  <a:schemeClr val="bg1"/>
                </a:solidFill>
                <a:latin typeface="Times New Roman" panose="02020603050405020304" pitchFamily="18" charset="0"/>
                <a:cs typeface="Times New Roman" panose="02020603050405020304" pitchFamily="18" charset="0"/>
              </a:rPr>
              <a:t>:</a:t>
            </a:r>
            <a:r>
              <a:rPr lang="ru-RU" sz="1600" dirty="0">
                <a:solidFill>
                  <a:schemeClr val="bg1"/>
                </a:solidFill>
                <a:latin typeface="Times New Roman" panose="02020603050405020304" pitchFamily="18" charset="0"/>
                <a:cs typeface="Times New Roman" panose="02020603050405020304" pitchFamily="18" charset="0"/>
              </a:rPr>
              <a:t> Что...ах? А зачем тогда подвал?</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ПЕРВЫЙ </a:t>
            </a:r>
            <a:r>
              <a:rPr lang="ru-RU" sz="1600" b="1" dirty="0">
                <a:solidFill>
                  <a:schemeClr val="bg1"/>
                </a:solidFill>
                <a:latin typeface="Times New Roman" panose="02020603050405020304" pitchFamily="18" charset="0"/>
                <a:cs typeface="Times New Roman" panose="02020603050405020304" pitchFamily="18" charset="0"/>
              </a:rPr>
              <a:t>БОЯЗЛИВЫЙ:</a:t>
            </a:r>
            <a:r>
              <a:rPr lang="ru-RU" sz="1600" dirty="0">
                <a:solidFill>
                  <a:schemeClr val="bg1"/>
                </a:solidFill>
                <a:latin typeface="Times New Roman" panose="02020603050405020304" pitchFamily="18" charset="0"/>
                <a:cs typeface="Times New Roman" panose="02020603050405020304" pitchFamily="18" charset="0"/>
              </a:rPr>
              <a:t> В подвале ещё надёжнее. Тогда есть капсула и ещё каменная стен вокруг.</a:t>
            </a: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ВТОРОЙ БОЯЗЛИВЫЙ:</a:t>
            </a:r>
            <a:r>
              <a:rPr lang="ru-RU" sz="1600" dirty="0">
                <a:solidFill>
                  <a:schemeClr val="bg1"/>
                </a:solidFill>
                <a:latin typeface="Times New Roman" panose="02020603050405020304" pitchFamily="18" charset="0"/>
                <a:cs typeface="Times New Roman" panose="02020603050405020304" pitchFamily="18" charset="0"/>
              </a:rPr>
              <a:t> Под землёй. Нет ни одного окна и только одна дверь.</a:t>
            </a: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ПЕРВЫЙ БОЯЗЛИВЫЙ:</a:t>
            </a:r>
            <a:r>
              <a:rPr lang="ru-RU" sz="1600" dirty="0">
                <a:solidFill>
                  <a:schemeClr val="bg1"/>
                </a:solidFill>
                <a:latin typeface="Times New Roman" panose="02020603050405020304" pitchFamily="18" charset="0"/>
                <a:cs typeface="Times New Roman" panose="02020603050405020304" pitchFamily="18" charset="0"/>
              </a:rPr>
              <a:t> Там они нас не найдут.</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АЭЛИТА</a:t>
            </a:r>
            <a:r>
              <a:rPr lang="ru-RU" sz="1600" b="1" dirty="0">
                <a:solidFill>
                  <a:schemeClr val="bg1"/>
                </a:solidFill>
                <a:latin typeface="Times New Roman" panose="02020603050405020304" pitchFamily="18" charset="0"/>
                <a:cs typeface="Times New Roman" panose="02020603050405020304" pitchFamily="18" charset="0"/>
              </a:rPr>
              <a:t>:</a:t>
            </a:r>
            <a:r>
              <a:rPr lang="ru-RU" sz="1600" dirty="0">
                <a:solidFill>
                  <a:schemeClr val="bg1"/>
                </a:solidFill>
                <a:latin typeface="Times New Roman" panose="02020603050405020304" pitchFamily="18" charset="0"/>
                <a:cs typeface="Times New Roman" panose="02020603050405020304" pitchFamily="18" charset="0"/>
              </a:rPr>
              <a:t> Но почему вы...?</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ПЕРВЫЙ </a:t>
            </a:r>
            <a:r>
              <a:rPr lang="ru-RU" sz="1600" b="1" dirty="0">
                <a:solidFill>
                  <a:schemeClr val="bg1"/>
                </a:solidFill>
                <a:latin typeface="Times New Roman" panose="02020603050405020304" pitchFamily="18" charset="0"/>
                <a:cs typeface="Times New Roman" panose="02020603050405020304" pitchFamily="18" charset="0"/>
              </a:rPr>
              <a:t>БОЯЗЛИВЫЙ:</a:t>
            </a:r>
            <a:r>
              <a:rPr lang="ru-RU" sz="1600" dirty="0">
                <a:solidFill>
                  <a:schemeClr val="bg1"/>
                </a:solidFill>
                <a:latin typeface="Times New Roman" panose="02020603050405020304" pitchFamily="18" charset="0"/>
                <a:cs typeface="Times New Roman" panose="02020603050405020304" pitchFamily="18" charset="0"/>
              </a:rPr>
              <a:t> Капсула и подвал! Капсула и подвал!</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ВТОРОЙ БОЯЗЛИВЫЙ:</a:t>
            </a:r>
            <a:r>
              <a:rPr lang="ru-RU" sz="1600" dirty="0">
                <a:solidFill>
                  <a:schemeClr val="bg1"/>
                </a:solidFill>
                <a:latin typeface="Times New Roman" panose="02020603050405020304" pitchFamily="18" charset="0"/>
                <a:cs typeface="Times New Roman" panose="02020603050405020304" pitchFamily="18" charset="0"/>
              </a:rPr>
              <a:t> Бережёного бог бережёт. Эстонская пословица!</a:t>
            </a: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Что они там в космосе такие страшные?</a:t>
            </a:r>
          </a:p>
          <a:p>
            <a:pPr marL="0" indent="0">
              <a:buNone/>
            </a:pPr>
            <a:r>
              <a:rPr lang="ru-RU" sz="1600" b="1" dirty="0" smtClean="0">
                <a:solidFill>
                  <a:schemeClr val="bg1"/>
                </a:solidFill>
                <a:latin typeface="Times New Roman" panose="02020603050405020304" pitchFamily="18" charset="0"/>
                <a:cs typeface="Times New Roman" panose="02020603050405020304" pitchFamily="18" charset="0"/>
              </a:rPr>
              <a:t>ПЕРВЫЙ </a:t>
            </a:r>
            <a:r>
              <a:rPr lang="ru-RU" sz="1600" b="1" dirty="0">
                <a:solidFill>
                  <a:schemeClr val="bg1"/>
                </a:solidFill>
                <a:latin typeface="Times New Roman" panose="02020603050405020304" pitchFamily="18" charset="0"/>
                <a:cs typeface="Times New Roman" panose="02020603050405020304" pitchFamily="18" charset="0"/>
              </a:rPr>
              <a:t>БОЯЗЛИВЫЙ:</a:t>
            </a:r>
            <a:r>
              <a:rPr lang="ru-RU" sz="1600" dirty="0">
                <a:solidFill>
                  <a:schemeClr val="bg1"/>
                </a:solidFill>
                <a:latin typeface="Times New Roman" panose="02020603050405020304" pitchFamily="18" charset="0"/>
                <a:cs typeface="Times New Roman" panose="02020603050405020304" pitchFamily="18" charset="0"/>
              </a:rPr>
              <a:t> О, да</a:t>
            </a:r>
            <a:r>
              <a:rPr lang="ru-RU" sz="1600" dirty="0" smtClean="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772288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TREMBLER II</a:t>
            </a:r>
            <a:r>
              <a:rPr lang="en-GB" sz="1800" dirty="0">
                <a:solidFill>
                  <a:schemeClr val="bg1"/>
                </a:solidFill>
                <a:latin typeface="Times New Roman" panose="02020603050405020304" pitchFamily="18" charset="0"/>
                <a:cs typeface="Times New Roman" panose="02020603050405020304" pitchFamily="18" charset="0"/>
              </a:rPr>
              <a:t>: They have black horns and red eyes and they are covered all over in spiky green bristles.</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TREMBLER I</a:t>
            </a:r>
            <a:r>
              <a:rPr lang="en-GB" sz="1800" dirty="0">
                <a:solidFill>
                  <a:schemeClr val="bg1"/>
                </a:solidFill>
                <a:latin typeface="Times New Roman" panose="02020603050405020304" pitchFamily="18" charset="0"/>
                <a:cs typeface="Times New Roman" panose="02020603050405020304" pitchFamily="18" charset="0"/>
              </a:rPr>
              <a:t>: Horrible!</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t-EE" sz="1800" dirty="0" smtClean="0">
                <a:solidFill>
                  <a:schemeClr val="bg1"/>
                </a:solidFill>
                <a:latin typeface="Times New Roman" panose="02020603050405020304" pitchFamily="18" charset="0"/>
                <a:cs typeface="Times New Roman" panose="02020603050405020304" pitchFamily="18" charset="0"/>
              </a:rPr>
              <a:t> </a:t>
            </a:r>
            <a:r>
              <a:rPr lang="en-GB" sz="1800" dirty="0" smtClean="0">
                <a:solidFill>
                  <a:schemeClr val="bg1"/>
                </a:solidFill>
                <a:latin typeface="Times New Roman" panose="02020603050405020304" pitchFamily="18" charset="0"/>
                <a:cs typeface="Times New Roman" panose="02020603050405020304" pitchFamily="18" charset="0"/>
              </a:rPr>
              <a:t>Where </a:t>
            </a:r>
            <a:r>
              <a:rPr lang="en-GB" sz="1800" dirty="0">
                <a:solidFill>
                  <a:schemeClr val="bg1"/>
                </a:solidFill>
                <a:latin typeface="Times New Roman" panose="02020603050405020304" pitchFamily="18" charset="0"/>
                <a:cs typeface="Times New Roman" panose="02020603050405020304" pitchFamily="18" charset="0"/>
              </a:rPr>
              <a:t>did you get this information?</a:t>
            </a:r>
            <a:endParaRPr lang="ru-RU"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smtClean="0">
                <a:solidFill>
                  <a:schemeClr val="bg1"/>
                </a:solidFill>
                <a:latin typeface="Times New Roman" panose="02020603050405020304" pitchFamily="18" charset="0"/>
                <a:cs typeface="Times New Roman" panose="02020603050405020304" pitchFamily="18" charset="0"/>
              </a:rPr>
              <a:t>TREMBLER </a:t>
            </a:r>
            <a:r>
              <a:rPr lang="en-GB" sz="1800" b="1" dirty="0">
                <a:solidFill>
                  <a:schemeClr val="bg1"/>
                </a:solidFill>
                <a:latin typeface="Times New Roman" panose="02020603050405020304" pitchFamily="18" charset="0"/>
                <a:cs typeface="Times New Roman" panose="02020603050405020304" pitchFamily="18" charset="0"/>
              </a:rPr>
              <a:t>I</a:t>
            </a:r>
            <a:r>
              <a:rPr lang="en-GB" sz="1800" dirty="0">
                <a:solidFill>
                  <a:schemeClr val="bg1"/>
                </a:solidFill>
                <a:latin typeface="Times New Roman" panose="02020603050405020304" pitchFamily="18" charset="0"/>
                <a:cs typeface="Times New Roman" panose="02020603050405020304" pitchFamily="18" charset="0"/>
              </a:rPr>
              <a:t>: That’s what they are like! They’re not like us!</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TREMBLER II</a:t>
            </a:r>
            <a:r>
              <a:rPr lang="en-GB" sz="1800" dirty="0">
                <a:solidFill>
                  <a:schemeClr val="bg1"/>
                </a:solidFill>
                <a:latin typeface="Times New Roman" panose="02020603050405020304" pitchFamily="18" charset="0"/>
                <a:cs typeface="Times New Roman" panose="02020603050405020304" pitchFamily="18" charset="0"/>
              </a:rPr>
              <a:t>: No! You are a fine </a:t>
            </a:r>
            <a:r>
              <a:rPr lang="en-GB" sz="1800" dirty="0" err="1">
                <a:solidFill>
                  <a:schemeClr val="bg1"/>
                </a:solidFill>
                <a:latin typeface="Times New Roman" panose="02020603050405020304" pitchFamily="18" charset="0"/>
                <a:cs typeface="Times New Roman" panose="02020603050405020304" pitchFamily="18" charset="0"/>
              </a:rPr>
              <a:t>speciman</a:t>
            </a:r>
            <a:r>
              <a:rPr lang="en-GB" sz="1800" dirty="0">
                <a:solidFill>
                  <a:schemeClr val="bg1"/>
                </a:solidFill>
                <a:latin typeface="Times New Roman" panose="02020603050405020304" pitchFamily="18" charset="0"/>
                <a:cs typeface="Times New Roman" panose="02020603050405020304" pitchFamily="18" charset="0"/>
              </a:rPr>
              <a:t> of woman. But they are strangers. Consequently, they must be ugly, because they are not people.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TREMBLER II</a:t>
            </a:r>
            <a:r>
              <a:rPr lang="en-GB" sz="1800" dirty="0">
                <a:solidFill>
                  <a:schemeClr val="bg1"/>
                </a:solidFill>
                <a:latin typeface="Times New Roman" panose="02020603050405020304" pitchFamily="18" charset="0"/>
                <a:cs typeface="Times New Roman" panose="02020603050405020304" pitchFamily="18" charset="0"/>
              </a:rPr>
              <a:t>: </a:t>
            </a:r>
            <a:r>
              <a:rPr lang="en-GB" sz="1800" i="1" dirty="0">
                <a:solidFill>
                  <a:schemeClr val="bg1"/>
                </a:solidFill>
                <a:latin typeface="Times New Roman" panose="02020603050405020304" pitchFamily="18" charset="0"/>
                <a:cs typeface="Times New Roman" panose="02020603050405020304" pitchFamily="18" charset="0"/>
              </a:rPr>
              <a:t>Quod </a:t>
            </a:r>
            <a:r>
              <a:rPr lang="en-GB" sz="1800" i="1" dirty="0" err="1">
                <a:solidFill>
                  <a:schemeClr val="bg1"/>
                </a:solidFill>
                <a:latin typeface="Times New Roman" panose="02020603050405020304" pitchFamily="18" charset="0"/>
                <a:cs typeface="Times New Roman" panose="02020603050405020304" pitchFamily="18" charset="0"/>
              </a:rPr>
              <a:t>erat</a:t>
            </a:r>
            <a:r>
              <a:rPr lang="en-GB" sz="1800" i="1" dirty="0">
                <a:solidFill>
                  <a:schemeClr val="bg1"/>
                </a:solidFill>
                <a:latin typeface="Times New Roman" panose="02020603050405020304" pitchFamily="18" charset="0"/>
                <a:cs typeface="Times New Roman" panose="02020603050405020304" pitchFamily="18" charset="0"/>
              </a:rPr>
              <a:t> demonstrandum</a:t>
            </a:r>
            <a:r>
              <a:rPr lang="en-GB" sz="1800" dirty="0">
                <a:solidFill>
                  <a:schemeClr val="bg1"/>
                </a:solidFill>
                <a:latin typeface="Times New Roman" panose="02020603050405020304" pitchFamily="18" charset="0"/>
                <a:cs typeface="Times New Roman" panose="02020603050405020304" pitchFamily="18" charset="0"/>
              </a:rPr>
              <a:t>.</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r>
              <a:rPr lang="en-GB" sz="1800" b="1" dirty="0" smtClean="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Ah, so! Shall I tell you a secret?</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ВТОРОЙ БОЯЗЛИВЫЙ:</a:t>
            </a:r>
            <a:r>
              <a:rPr lang="ru-RU" sz="1800" dirty="0">
                <a:solidFill>
                  <a:schemeClr val="bg1"/>
                </a:solidFill>
                <a:latin typeface="Times New Roman" panose="02020603050405020304" pitchFamily="18" charset="0"/>
                <a:cs typeface="Times New Roman" panose="02020603050405020304" pitchFamily="18" charset="0"/>
              </a:rPr>
              <a:t> У них чёрные рога и красные глаза и они полностью покрыты зелёными шипами.</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ПЕРВЫЙ БОЯЗЛИВЫЙ:</a:t>
            </a:r>
            <a:r>
              <a:rPr lang="ru-RU" sz="1800" dirty="0">
                <a:solidFill>
                  <a:schemeClr val="bg1"/>
                </a:solidFill>
                <a:latin typeface="Times New Roman" panose="02020603050405020304" pitchFamily="18" charset="0"/>
                <a:cs typeface="Times New Roman" panose="02020603050405020304" pitchFamily="18" charset="0"/>
              </a:rPr>
              <a:t> Ужас.</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Откуда вы взяли, что они такие?</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ВТОРОЙ </a:t>
            </a:r>
            <a:r>
              <a:rPr lang="ru-RU" sz="1800" b="1" dirty="0">
                <a:solidFill>
                  <a:schemeClr val="bg1"/>
                </a:solidFill>
                <a:latin typeface="Times New Roman" panose="02020603050405020304" pitchFamily="18" charset="0"/>
                <a:cs typeface="Times New Roman" panose="02020603050405020304" pitchFamily="18" charset="0"/>
              </a:rPr>
              <a:t>БОЯЗЛИВЫЙ:</a:t>
            </a:r>
            <a:r>
              <a:rPr lang="ru-RU" sz="1800" dirty="0">
                <a:solidFill>
                  <a:schemeClr val="bg1"/>
                </a:solidFill>
                <a:latin typeface="Times New Roman" panose="02020603050405020304" pitchFamily="18" charset="0"/>
                <a:cs typeface="Times New Roman" panose="02020603050405020304" pitchFamily="18" charset="0"/>
              </a:rPr>
              <a:t> А какие же они ещё? Не похожи же они на людей!</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ПЕРВЫЙ БОЯЗЛИВЫЙ:</a:t>
            </a:r>
            <a:r>
              <a:rPr lang="ru-RU" sz="1800" dirty="0">
                <a:solidFill>
                  <a:schemeClr val="bg1"/>
                </a:solidFill>
                <a:latin typeface="Times New Roman" panose="02020603050405020304" pitchFamily="18" charset="0"/>
                <a:cs typeface="Times New Roman" panose="02020603050405020304" pitchFamily="18" charset="0"/>
              </a:rPr>
              <a:t> Да! Например, вы —   хороший человек. А они — чужие. Поэтому они должны быть страшными, они же не люди.</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ВТОРОЙ БОЯЗЛИВЫЙ:</a:t>
            </a:r>
            <a:r>
              <a:rPr lang="ru-RU" sz="1800" dirty="0">
                <a:solidFill>
                  <a:schemeClr val="bg1"/>
                </a:solidFill>
                <a:latin typeface="Times New Roman" panose="02020603050405020304" pitchFamily="18" charset="0"/>
                <a:cs typeface="Times New Roman" panose="02020603050405020304" pitchFamily="18" charset="0"/>
              </a:rPr>
              <a:t> Что и требовалось доказать. </a:t>
            </a:r>
          </a:p>
          <a:p>
            <a:pPr marL="0" indent="0">
              <a:buNone/>
            </a:pPr>
            <a:r>
              <a:rPr lang="ru-RU" sz="1800" b="1" dirty="0" smtClean="0">
                <a:solidFill>
                  <a:schemeClr val="bg1"/>
                </a:solidFill>
                <a:latin typeface="Times New Roman" panose="02020603050405020304" pitchFamily="18" charset="0"/>
                <a:cs typeface="Times New Roman" panose="02020603050405020304" pitchFamily="18" charset="0"/>
              </a:rPr>
              <a:t>АЭЛИТА</a:t>
            </a:r>
            <a:r>
              <a:rPr lang="ru-RU" sz="1800" b="1" dirty="0">
                <a:solidFill>
                  <a:schemeClr val="bg1"/>
                </a:solidFill>
                <a:latin typeface="Times New Roman" panose="02020603050405020304" pitchFamily="18" charset="0"/>
                <a:cs typeface="Times New Roman" panose="02020603050405020304" pitchFamily="18" charset="0"/>
              </a:rPr>
              <a:t>:</a:t>
            </a:r>
            <a:r>
              <a:rPr lang="ru-RU" sz="1800" dirty="0">
                <a:solidFill>
                  <a:schemeClr val="bg1"/>
                </a:solidFill>
                <a:latin typeface="Times New Roman" panose="02020603050405020304" pitchFamily="18" charset="0"/>
                <a:cs typeface="Times New Roman" panose="02020603050405020304" pitchFamily="18" charset="0"/>
              </a:rPr>
              <a:t> Ах так! Хотите, я вам раскрою один секрет</a:t>
            </a:r>
            <a:r>
              <a:rPr lang="ru-RU" sz="1800" dirty="0" smtClean="0">
                <a:solidFill>
                  <a:schemeClr val="bg1"/>
                </a:solidFill>
                <a:latin typeface="Times New Roman" panose="02020603050405020304" pitchFamily="18" charset="0"/>
                <a:cs typeface="Times New Roman" panose="02020603050405020304" pitchFamily="18" charset="0"/>
              </a:rPr>
              <a:t>?</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74762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TREMBLER I</a:t>
            </a:r>
            <a:r>
              <a:rPr lang="en-GB" sz="2000" dirty="0">
                <a:solidFill>
                  <a:schemeClr val="bg1"/>
                </a:solidFill>
                <a:latin typeface="Times New Roman" panose="02020603050405020304" pitchFamily="18" charset="0"/>
                <a:cs typeface="Times New Roman" panose="02020603050405020304" pitchFamily="18" charset="0"/>
              </a:rPr>
              <a:t>: We’d like that that.</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TREMBLER </a:t>
            </a:r>
            <a:r>
              <a:rPr lang="en-GB" sz="2000" b="1" dirty="0">
                <a:solidFill>
                  <a:schemeClr val="bg1"/>
                </a:solidFill>
                <a:latin typeface="Times New Roman" panose="02020603050405020304" pitchFamily="18" charset="0"/>
                <a:cs typeface="Times New Roman" panose="02020603050405020304" pitchFamily="18" charset="0"/>
              </a:rPr>
              <a:t>II</a:t>
            </a:r>
            <a:r>
              <a:rPr lang="en-GB" sz="2000" dirty="0">
                <a:solidFill>
                  <a:schemeClr val="bg1"/>
                </a:solidFill>
                <a:latin typeface="Times New Roman" panose="02020603050405020304" pitchFamily="18" charset="0"/>
                <a:cs typeface="Times New Roman" panose="02020603050405020304" pitchFamily="18" charset="0"/>
              </a:rPr>
              <a:t>: Very much. </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AELITA</a:t>
            </a:r>
            <a:r>
              <a:rPr lang="en-GB" sz="2000" b="1" dirty="0">
                <a:solidFill>
                  <a:schemeClr val="bg1"/>
                </a:solidFill>
                <a:latin typeface="Times New Roman" panose="02020603050405020304" pitchFamily="18" charset="0"/>
                <a:cs typeface="Times New Roman" panose="02020603050405020304" pitchFamily="18" charset="0"/>
              </a:rPr>
              <a:t>:</a:t>
            </a:r>
            <a:r>
              <a:rPr lang="en-GB" sz="2000" dirty="0">
                <a:solidFill>
                  <a:schemeClr val="bg1"/>
                </a:solidFill>
                <a:latin typeface="Times New Roman" panose="02020603050405020304" pitchFamily="18" charset="0"/>
                <a:cs typeface="Times New Roman" panose="02020603050405020304" pitchFamily="18" charset="0"/>
              </a:rPr>
              <a:t> Come closer.</a:t>
            </a:r>
            <a:r>
              <a:rPr lang="en-GB" sz="2000" i="1" dirty="0">
                <a:solidFill>
                  <a:schemeClr val="bg1"/>
                </a:solidFill>
                <a:latin typeface="Times New Roman" panose="02020603050405020304" pitchFamily="18" charset="0"/>
                <a:cs typeface="Times New Roman" panose="02020603050405020304" pitchFamily="18" charset="0"/>
              </a:rPr>
              <a:t> </a:t>
            </a:r>
            <a:r>
              <a:rPr lang="en-GB" sz="2000" dirty="0">
                <a:solidFill>
                  <a:schemeClr val="bg1"/>
                </a:solidFill>
                <a:latin typeface="Times New Roman" panose="02020603050405020304" pitchFamily="18" charset="0"/>
                <a:cs typeface="Times New Roman" panose="02020603050405020304" pitchFamily="18" charset="0"/>
              </a:rPr>
              <a:t>I am Aelita from the planet Lassos!</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TREMBLERS</a:t>
            </a:r>
            <a:r>
              <a:rPr lang="en-GB" sz="2000" b="1" dirty="0">
                <a:solidFill>
                  <a:schemeClr val="bg1"/>
                </a:solidFill>
                <a:latin typeface="Times New Roman" panose="02020603050405020304" pitchFamily="18" charset="0"/>
                <a:cs typeface="Times New Roman" panose="02020603050405020304" pitchFamily="18" charset="0"/>
              </a:rPr>
              <a:t>:</a:t>
            </a:r>
            <a:r>
              <a:rPr lang="en-GB" sz="2000" dirty="0">
                <a:solidFill>
                  <a:schemeClr val="bg1"/>
                </a:solidFill>
                <a:latin typeface="Times New Roman" panose="02020603050405020304" pitchFamily="18" charset="0"/>
                <a:cs typeface="Times New Roman" panose="02020603050405020304" pitchFamily="18" charset="0"/>
              </a:rPr>
              <a:t> </a:t>
            </a:r>
            <a:r>
              <a:rPr lang="en-GB" sz="2000" dirty="0" err="1">
                <a:solidFill>
                  <a:schemeClr val="bg1"/>
                </a:solidFill>
                <a:latin typeface="Times New Roman" panose="02020603050405020304" pitchFamily="18" charset="0"/>
                <a:cs typeface="Times New Roman" panose="02020603050405020304" pitchFamily="18" charset="0"/>
              </a:rPr>
              <a:t>Aaaaah</a:t>
            </a:r>
            <a:r>
              <a:rPr lang="en-GB" sz="2000" dirty="0">
                <a:solidFill>
                  <a:schemeClr val="bg1"/>
                </a:solidFill>
                <a:latin typeface="Times New Roman" panose="02020603050405020304" pitchFamily="18" charset="0"/>
                <a:cs typeface="Times New Roman" panose="02020603050405020304" pitchFamily="18" charset="0"/>
              </a:rPr>
              <a:t>!!! Quick, into the pod! Don’t come near me! Don’t touch me! Go away!</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smtClean="0">
                <a:solidFill>
                  <a:schemeClr val="bg1"/>
                </a:solidFill>
                <a:latin typeface="Times New Roman" panose="02020603050405020304" pitchFamily="18" charset="0"/>
                <a:cs typeface="Times New Roman" panose="02020603050405020304" pitchFamily="18" charset="0"/>
              </a:rPr>
              <a:t>AELITA</a:t>
            </a:r>
            <a:r>
              <a:rPr lang="en-GB" sz="2000" b="1" dirty="0">
                <a:solidFill>
                  <a:schemeClr val="bg1"/>
                </a:solidFill>
                <a:latin typeface="Times New Roman" panose="02020603050405020304" pitchFamily="18" charset="0"/>
                <a:cs typeface="Times New Roman" panose="02020603050405020304" pitchFamily="18" charset="0"/>
              </a:rPr>
              <a:t>:</a:t>
            </a:r>
            <a:r>
              <a:rPr lang="en-GB" sz="2000" dirty="0">
                <a:solidFill>
                  <a:schemeClr val="bg1"/>
                </a:solidFill>
                <a:latin typeface="Times New Roman" panose="02020603050405020304" pitchFamily="18" charset="0"/>
                <a:cs typeface="Times New Roman" panose="02020603050405020304" pitchFamily="18" charset="0"/>
              </a:rPr>
              <a:t> That was really crazy! One comes from light years away to find friends and they are scary! Perhaps we should go back? But </a:t>
            </a:r>
            <a:r>
              <a:rPr lang="en-GB" sz="2000" dirty="0" err="1">
                <a:solidFill>
                  <a:schemeClr val="bg1"/>
                </a:solidFill>
                <a:latin typeface="Times New Roman" panose="02020603050405020304" pitchFamily="18" charset="0"/>
                <a:cs typeface="Times New Roman" panose="02020603050405020304" pitchFamily="18" charset="0"/>
              </a:rPr>
              <a:t>Kajar</a:t>
            </a:r>
            <a:r>
              <a:rPr lang="en-GB" sz="2000" dirty="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ПЕРВЫЙ </a:t>
            </a:r>
            <a:r>
              <a:rPr lang="ru-RU" sz="2000" b="1" dirty="0">
                <a:solidFill>
                  <a:schemeClr val="bg1"/>
                </a:solidFill>
                <a:latin typeface="Times New Roman" panose="02020603050405020304" pitchFamily="18" charset="0"/>
                <a:cs typeface="Times New Roman" panose="02020603050405020304" pitchFamily="18" charset="0"/>
              </a:rPr>
              <a:t>БОЯЗЛИВЫЙ:</a:t>
            </a:r>
            <a:r>
              <a:rPr lang="ru-RU" sz="2000" dirty="0">
                <a:solidFill>
                  <a:schemeClr val="bg1"/>
                </a:solidFill>
                <a:latin typeface="Times New Roman" panose="02020603050405020304" pitchFamily="18" charset="0"/>
                <a:cs typeface="Times New Roman" panose="02020603050405020304" pitchFamily="18" charset="0"/>
              </a:rPr>
              <a:t> Хотим.</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ВТОРОЙ </a:t>
            </a:r>
            <a:r>
              <a:rPr lang="ru-RU" sz="2000" b="1" dirty="0">
                <a:solidFill>
                  <a:schemeClr val="bg1"/>
                </a:solidFill>
                <a:latin typeface="Times New Roman" panose="02020603050405020304" pitchFamily="18" charset="0"/>
                <a:cs typeface="Times New Roman" panose="02020603050405020304" pitchFamily="18" charset="0"/>
              </a:rPr>
              <a:t>БОЯЗЛИВЫЙ:</a:t>
            </a:r>
            <a:r>
              <a:rPr lang="ru-RU" sz="2000" dirty="0">
                <a:solidFill>
                  <a:schemeClr val="bg1"/>
                </a:solidFill>
                <a:latin typeface="Times New Roman" panose="02020603050405020304" pitchFamily="18" charset="0"/>
                <a:cs typeface="Times New Roman" panose="02020603050405020304" pitchFamily="18" charset="0"/>
              </a:rPr>
              <a:t> Очень хотим.</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АЭЛИТА</a:t>
            </a:r>
            <a:r>
              <a:rPr lang="ru-RU" sz="2000" dirty="0">
                <a:solidFill>
                  <a:schemeClr val="bg1"/>
                </a:solidFill>
                <a:latin typeface="Times New Roman" panose="02020603050405020304" pitchFamily="18" charset="0"/>
                <a:cs typeface="Times New Roman" panose="02020603050405020304" pitchFamily="18" charset="0"/>
              </a:rPr>
              <a:t>: Подходите ещё поближе. Ещё поближе. Я Аэлита с планеты </a:t>
            </a:r>
            <a:r>
              <a:rPr lang="ru-RU" sz="2000" dirty="0" err="1">
                <a:solidFill>
                  <a:schemeClr val="bg1"/>
                </a:solidFill>
                <a:latin typeface="Times New Roman" panose="02020603050405020304" pitchFamily="18" charset="0"/>
                <a:cs typeface="Times New Roman" panose="02020603050405020304" pitchFamily="18" charset="0"/>
              </a:rPr>
              <a:t>Лассос</a:t>
            </a:r>
            <a:r>
              <a:rPr lang="ru-RU" sz="2000" dirty="0">
                <a:solidFill>
                  <a:schemeClr val="bg1"/>
                </a:solidFill>
                <a:latin typeface="Times New Roman" panose="02020603050405020304" pitchFamily="18" charset="0"/>
                <a:cs typeface="Times New Roman" panose="02020603050405020304" pitchFamily="18" charset="0"/>
              </a:rPr>
              <a:t>!</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БОЯЗЛИВЫЕ</a:t>
            </a:r>
            <a:r>
              <a:rPr lang="ru-RU" sz="2000" b="1" dirty="0">
                <a:solidFill>
                  <a:schemeClr val="bg1"/>
                </a:solidFill>
                <a:latin typeface="Times New Roman" panose="02020603050405020304" pitchFamily="18" charset="0"/>
                <a:cs typeface="Times New Roman" panose="02020603050405020304" pitchFamily="18" charset="0"/>
              </a:rPr>
              <a:t>:</a:t>
            </a:r>
            <a:r>
              <a:rPr lang="ru-RU" sz="2000" dirty="0">
                <a:solidFill>
                  <a:schemeClr val="bg1"/>
                </a:solidFill>
                <a:latin typeface="Times New Roman" panose="02020603050405020304" pitchFamily="18" charset="0"/>
                <a:cs typeface="Times New Roman" panose="02020603050405020304" pitchFamily="18" charset="0"/>
              </a:rPr>
              <a:t> Ааааа!!! Быстро в капсулу! Не подходи! Не трогай нас! Не подходи!</a:t>
            </a:r>
          </a:p>
          <a:p>
            <a:pPr marL="0" indent="0">
              <a:buNone/>
            </a:pPr>
            <a:r>
              <a:rPr lang="ru-RU" sz="2000" b="1" dirty="0" smtClean="0">
                <a:solidFill>
                  <a:schemeClr val="bg1"/>
                </a:solidFill>
                <a:latin typeface="Times New Roman" panose="02020603050405020304" pitchFamily="18" charset="0"/>
                <a:cs typeface="Times New Roman" panose="02020603050405020304" pitchFamily="18" charset="0"/>
              </a:rPr>
              <a:t>АЭЛИТА</a:t>
            </a:r>
            <a:r>
              <a:rPr lang="ru-RU" sz="2000" b="1" dirty="0">
                <a:solidFill>
                  <a:schemeClr val="bg1"/>
                </a:solidFill>
                <a:latin typeface="Times New Roman" panose="02020603050405020304" pitchFamily="18" charset="0"/>
                <a:cs typeface="Times New Roman" panose="02020603050405020304" pitchFamily="18" charset="0"/>
              </a:rPr>
              <a:t>:</a:t>
            </a:r>
            <a:r>
              <a:rPr lang="ru-RU" sz="2000" dirty="0">
                <a:solidFill>
                  <a:schemeClr val="bg1"/>
                </a:solidFill>
                <a:latin typeface="Times New Roman" panose="02020603050405020304" pitchFamily="18" charset="0"/>
                <a:cs typeface="Times New Roman" panose="02020603050405020304" pitchFamily="18" charset="0"/>
              </a:rPr>
              <a:t> Это было действительно ужасно! Прилетаешь из дали световых лет искать друзей и их отпугиваешь! Может, нужно вернуться назад? Но Каяр</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660121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comes running</a:t>
            </a:r>
            <a:r>
              <a:rPr lang="en-GB" sz="1600" dirty="0">
                <a:solidFill>
                  <a:schemeClr val="bg1"/>
                </a:solidFill>
                <a:latin typeface="Times New Roman" panose="02020603050405020304" pitchFamily="18" charset="0"/>
                <a:cs typeface="Times New Roman" panose="02020603050405020304" pitchFamily="18" charset="0"/>
              </a:rPr>
              <a:t>): Aelita! Come quickly! Professor and </a:t>
            </a:r>
            <a:r>
              <a:rPr lang="en-GB" sz="1600" dirty="0" err="1">
                <a:solidFill>
                  <a:schemeClr val="bg1"/>
                </a:solidFill>
                <a:latin typeface="Times New Roman" panose="02020603050405020304" pitchFamily="18" charset="0"/>
                <a:cs typeface="Times New Roman" panose="02020603050405020304" pitchFamily="18" charset="0"/>
              </a:rPr>
              <a:t>Edaron</a:t>
            </a:r>
            <a:r>
              <a:rPr lang="en-GB" sz="1600" dirty="0">
                <a:solidFill>
                  <a:schemeClr val="bg1"/>
                </a:solidFill>
                <a:latin typeface="Times New Roman" panose="02020603050405020304" pitchFamily="18" charset="0"/>
                <a:cs typeface="Times New Roman" panose="02020603050405020304" pitchFamily="18" charset="0"/>
              </a:rPr>
              <a:t> think that your arrival should be celebrated by an opening concert and a big basketball game!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A basketball game? What’s that?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Its … well, There are two baskets on two posts and two teams </a:t>
            </a:r>
            <a:r>
              <a:rPr lang="en-GB" sz="1600" dirty="0" err="1">
                <a:solidFill>
                  <a:schemeClr val="bg1"/>
                </a:solidFill>
                <a:latin typeface="Times New Roman" panose="02020603050405020304" pitchFamily="18" charset="0"/>
                <a:cs typeface="Times New Roman" panose="02020603050405020304" pitchFamily="18" charset="0"/>
              </a:rPr>
              <a:t>teams</a:t>
            </a:r>
            <a:r>
              <a:rPr lang="en-GB" sz="1600" dirty="0">
                <a:solidFill>
                  <a:schemeClr val="bg1"/>
                </a:solidFill>
                <a:latin typeface="Times New Roman" panose="02020603050405020304" pitchFamily="18" charset="0"/>
                <a:cs typeface="Times New Roman" panose="02020603050405020304" pitchFamily="18" charset="0"/>
              </a:rPr>
              <a:t> try and throw a ball into the baskets.</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Interesting.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I can’t explain it, you must see for yourself. Lets go! And you know … (</a:t>
            </a:r>
            <a:r>
              <a:rPr lang="en-GB" sz="1600" i="1" dirty="0">
                <a:solidFill>
                  <a:schemeClr val="bg1"/>
                </a:solidFill>
                <a:latin typeface="Times New Roman" panose="02020603050405020304" pitchFamily="18" charset="0"/>
                <a:cs typeface="Times New Roman" panose="02020603050405020304" pitchFamily="18" charset="0"/>
              </a:rPr>
              <a:t>goes quiet</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err="1">
                <a:solidFill>
                  <a:schemeClr val="bg1"/>
                </a:solidFill>
                <a:latin typeface="Times New Roman" panose="02020603050405020304" pitchFamily="18" charset="0"/>
                <a:cs typeface="Times New Roman" panose="02020603050405020304" pitchFamily="18" charset="0"/>
              </a:rPr>
              <a:t>AELITA</a:t>
            </a:r>
            <a:r>
              <a:rPr lang="en-GB" sz="1600" dirty="0" err="1">
                <a:solidFill>
                  <a:schemeClr val="bg1"/>
                </a:solidFill>
                <a:latin typeface="Times New Roman" panose="02020603050405020304" pitchFamily="18" charset="0"/>
                <a:cs typeface="Times New Roman" panose="02020603050405020304" pitchFamily="18" charset="0"/>
              </a:rPr>
              <a:t>:Do</a:t>
            </a:r>
            <a:r>
              <a:rPr lang="en-GB" sz="1600" dirty="0">
                <a:solidFill>
                  <a:schemeClr val="bg1"/>
                </a:solidFill>
                <a:latin typeface="Times New Roman" panose="02020603050405020304" pitchFamily="18" charset="0"/>
                <a:cs typeface="Times New Roman" panose="02020603050405020304" pitchFamily="18" charset="0"/>
              </a:rPr>
              <a:t> you have something you wish to say to me?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(подбегает): Аэлита! Быстрее иди! Профессор и </a:t>
            </a:r>
            <a:r>
              <a:rPr lang="ru-RU" sz="1600" dirty="0" err="1">
                <a:solidFill>
                  <a:schemeClr val="bg1"/>
                </a:solidFill>
                <a:latin typeface="Times New Roman" panose="02020603050405020304" pitchFamily="18" charset="0"/>
                <a:cs typeface="Times New Roman" panose="02020603050405020304" pitchFamily="18" charset="0"/>
              </a:rPr>
              <a:t>Эдарон</a:t>
            </a:r>
            <a:r>
              <a:rPr lang="ru-RU" sz="1600" dirty="0">
                <a:solidFill>
                  <a:schemeClr val="bg1"/>
                </a:solidFill>
                <a:latin typeface="Times New Roman" panose="02020603050405020304" pitchFamily="18" charset="0"/>
                <a:cs typeface="Times New Roman" panose="02020603050405020304" pitchFamily="18" charset="0"/>
              </a:rPr>
              <a:t> придумали, что в честь вашего прибытия сначала будет концерт, а потом баскетбольный матч.</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Баскетбольный матч? А это что такое?</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Это... ну, на двух столбах две корзины и две команды должны туда забрасывать мячи.</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Интересно.</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Это не объяснить, ты сама должны увидеть. Пошли! И знаешь... (умолкает)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Ты хотел ещё что-то сказать?</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977392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I want … But I’ll tell you later. They are waiting for us!</a:t>
            </a:r>
            <a:br>
              <a:rPr lang="en-GB" sz="1600" dirty="0">
                <a:solidFill>
                  <a:schemeClr val="bg1"/>
                </a:solidFill>
                <a:latin typeface="Times New Roman" panose="02020603050405020304" pitchFamily="18" charset="0"/>
                <a:cs typeface="Times New Roman" panose="02020603050405020304" pitchFamily="18" charset="0"/>
              </a:rPr>
            </a:b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But I don’t want to leave Earth!</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RAMAI</a:t>
            </a:r>
            <a:r>
              <a:rPr lang="en-GB" sz="1600" dirty="0">
                <a:solidFill>
                  <a:schemeClr val="bg1"/>
                </a:solidFill>
                <a:latin typeface="Times New Roman" panose="02020603050405020304" pitchFamily="18" charset="0"/>
                <a:cs typeface="Times New Roman" panose="02020603050405020304" pitchFamily="18" charset="0"/>
              </a:rPr>
              <a:t>: Why not?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I will talk to my best friend tonight. He’s studying in Australia and if I’m not on Skype, then he gets really sad</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VIGURET</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(dances)</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Oi! Dear </a:t>
            </a:r>
            <a:r>
              <a:rPr lang="en-GB" sz="1600" dirty="0" err="1">
                <a:solidFill>
                  <a:schemeClr val="bg1"/>
                </a:solidFill>
                <a:latin typeface="Times New Roman" panose="02020603050405020304" pitchFamily="18" charset="0"/>
                <a:cs typeface="Times New Roman" panose="02020603050405020304" pitchFamily="18" charset="0"/>
              </a:rPr>
              <a:t>Viguret</a:t>
            </a:r>
            <a:r>
              <a:rPr lang="en-GB" sz="1600" dirty="0">
                <a:solidFill>
                  <a:schemeClr val="bg1"/>
                </a:solidFill>
                <a:latin typeface="Times New Roman" panose="02020603050405020304" pitchFamily="18" charset="0"/>
                <a:cs typeface="Times New Roman" panose="02020603050405020304" pitchFamily="18" charset="0"/>
              </a:rPr>
              <a:t>, do you really think, that I could let a friend down?</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PROFESSOR</a:t>
            </a:r>
            <a:r>
              <a:rPr lang="en-GB" sz="1600" dirty="0">
                <a:solidFill>
                  <a:schemeClr val="bg1"/>
                </a:solidFill>
                <a:latin typeface="Times New Roman" panose="02020603050405020304" pitchFamily="18" charset="0"/>
                <a:cs typeface="Times New Roman" panose="02020603050405020304" pitchFamily="18" charset="0"/>
              </a:rPr>
              <a:t> </a:t>
            </a:r>
            <a:r>
              <a:rPr lang="en-GB" sz="1600" b="1" dirty="0">
                <a:solidFill>
                  <a:schemeClr val="bg1"/>
                </a:solidFill>
                <a:latin typeface="Times New Roman" panose="02020603050405020304" pitchFamily="18" charset="0"/>
                <a:cs typeface="Times New Roman" panose="02020603050405020304" pitchFamily="18" charset="0"/>
              </a:rPr>
              <a:t>IGERIK</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enters with </a:t>
            </a:r>
            <a:r>
              <a:rPr lang="en-GB" sz="1600" i="1" dirty="0" err="1">
                <a:solidFill>
                  <a:schemeClr val="bg1"/>
                </a:solidFill>
                <a:latin typeface="Times New Roman" panose="02020603050405020304" pitchFamily="18" charset="0"/>
                <a:cs typeface="Times New Roman" panose="02020603050405020304" pitchFamily="18" charset="0"/>
              </a:rPr>
              <a:t>Edaron</a:t>
            </a:r>
            <a:r>
              <a:rPr lang="en-GB" sz="1600" dirty="0">
                <a:solidFill>
                  <a:schemeClr val="bg1"/>
                </a:solidFill>
                <a:latin typeface="Times New Roman" panose="02020603050405020304" pitchFamily="18" charset="0"/>
                <a:cs typeface="Times New Roman" panose="02020603050405020304" pitchFamily="18" charset="0"/>
              </a:rPr>
              <a:t>): Please be seated everyone! We must make  way for the dancers.</a:t>
            </a:r>
          </a:p>
          <a:p>
            <a:pPr marL="0" indent="0" fontAlgn="base">
              <a:buNone/>
            </a:pPr>
            <a:endParaRPr lang="en-GB"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Хотел...Но я скажу это позже. Нас ждут!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Но я не могу улететь с Земли!</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РАМАЙ</a:t>
            </a:r>
            <a:r>
              <a:rPr lang="ru-RU" sz="1600" dirty="0">
                <a:solidFill>
                  <a:schemeClr val="bg1"/>
                </a:solidFill>
                <a:latin typeface="Times New Roman" panose="02020603050405020304" pitchFamily="18" charset="0"/>
                <a:cs typeface="Times New Roman" panose="02020603050405020304" pitchFamily="18" charset="0"/>
              </a:rPr>
              <a:t> Почему же?</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Сегодня вечером мне нужно поговорить с лучшим другом. Он учится в Австралии и если меня не будет в Скайпе, он очень расстроится.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ВИГУРЕТ</a:t>
            </a:r>
            <a:r>
              <a:rPr lang="ru-RU" sz="1600" dirty="0">
                <a:solidFill>
                  <a:schemeClr val="bg1"/>
                </a:solidFill>
                <a:latin typeface="Times New Roman" panose="02020603050405020304" pitchFamily="18" charset="0"/>
                <a:cs typeface="Times New Roman" panose="02020603050405020304" pitchFamily="18" charset="0"/>
              </a:rPr>
              <a:t> (танцует)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Ой! Уважаемый </a:t>
            </a:r>
            <a:r>
              <a:rPr lang="ru-RU" sz="1600" dirty="0" err="1">
                <a:solidFill>
                  <a:schemeClr val="bg1"/>
                </a:solidFill>
                <a:latin typeface="Times New Roman" panose="02020603050405020304" pitchFamily="18" charset="0"/>
                <a:cs typeface="Times New Roman" panose="02020603050405020304" pitchFamily="18" charset="0"/>
              </a:rPr>
              <a:t>Вигурет</a:t>
            </a:r>
            <a:r>
              <a:rPr lang="ru-RU" sz="1600" dirty="0">
                <a:solidFill>
                  <a:schemeClr val="bg1"/>
                </a:solidFill>
                <a:latin typeface="Times New Roman" panose="02020603050405020304" pitchFamily="18" charset="0"/>
                <a:cs typeface="Times New Roman" panose="02020603050405020304" pitchFamily="18" charset="0"/>
              </a:rPr>
              <a:t>, ты действительно думаешь, что я могу оставить друга?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ПРОФЕССОР</a:t>
            </a:r>
            <a:r>
              <a:rPr lang="ru-RU" sz="1600" dirty="0">
                <a:solidFill>
                  <a:schemeClr val="bg1"/>
                </a:solidFill>
                <a:latin typeface="Times New Roman" panose="02020603050405020304" pitchFamily="18" charset="0"/>
                <a:cs typeface="Times New Roman" panose="02020603050405020304" pitchFamily="18" charset="0"/>
              </a:rPr>
              <a:t> (подходит с </a:t>
            </a:r>
            <a:r>
              <a:rPr lang="ru-RU" sz="1600" dirty="0" err="1">
                <a:solidFill>
                  <a:schemeClr val="bg1"/>
                </a:solidFill>
                <a:latin typeface="Times New Roman" panose="02020603050405020304" pitchFamily="18" charset="0"/>
                <a:cs typeface="Times New Roman" panose="02020603050405020304" pitchFamily="18" charset="0"/>
              </a:rPr>
              <a:t>Эдароном</a:t>
            </a:r>
            <a:r>
              <a:rPr lang="ru-RU" sz="1600" dirty="0">
                <a:solidFill>
                  <a:schemeClr val="bg1"/>
                </a:solidFill>
                <a:latin typeface="Times New Roman" panose="02020603050405020304" pitchFamily="18" charset="0"/>
                <a:cs typeface="Times New Roman" panose="02020603050405020304" pitchFamily="18" charset="0"/>
              </a:rPr>
              <a:t>): Пожалуйста, сядем по местам! Дадим место танцорам!</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18163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smtClean="0">
                <a:solidFill>
                  <a:schemeClr val="bg1"/>
                </a:solidFill>
                <a:latin typeface="Times New Roman" pitchFamily="18" charset="0"/>
                <a:cs typeface="Times New Roman" pitchFamily="18" charset="0"/>
              </a:rPr>
              <a:t>SONG</a:t>
            </a:r>
          </a:p>
          <a:p>
            <a:pPr fontAlgn="base">
              <a:buNone/>
            </a:pPr>
            <a:r>
              <a:rPr lang="en-GB" sz="1600" b="1" dirty="0" smtClean="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err="1" smtClean="0">
                <a:solidFill>
                  <a:schemeClr val="bg1"/>
                </a:solidFill>
                <a:latin typeface="Times New Roman" pitchFamily="18" charset="0"/>
                <a:cs typeface="Times New Roman" pitchFamily="18" charset="0"/>
              </a:rPr>
              <a:t>Dima</a:t>
            </a:r>
            <a:r>
              <a:rPr lang="en-GB" sz="1600" dirty="0">
                <a:solidFill>
                  <a:schemeClr val="bg1"/>
                </a:solidFill>
                <a:latin typeface="Times New Roman" pitchFamily="18" charset="0"/>
                <a:cs typeface="Times New Roman" pitchFamily="18" charset="0"/>
              </a:rPr>
              <a:t>, how are you? Hello, hello!</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How is it over there, o yes, so, so!</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When are you coming home, when does term end?</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Without you I am only half alive</a:t>
            </a:r>
            <a:r>
              <a:rPr lang="en-GB" sz="1600" dirty="0" smtClean="0">
                <a:solidFill>
                  <a:schemeClr val="bg1"/>
                </a:solidFill>
                <a:latin typeface="Times New Roman" pitchFamily="18" charset="0"/>
                <a:cs typeface="Times New Roman" pitchFamily="18" charset="0"/>
              </a:rPr>
              <a:t>.</a:t>
            </a:r>
            <a:endParaRPr lang="et-EE" sz="1600" dirty="0" smtClean="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DIMA:</a:t>
            </a:r>
            <a:endParaRPr lang="et-EE" sz="1600" b="1" dirty="0">
              <a:solidFill>
                <a:schemeClr val="bg1"/>
              </a:solidFill>
              <a:latin typeface="Times New Roman" pitchFamily="18" charset="0"/>
              <a:cs typeface="Times New Roman" pitchFamily="18" charset="0"/>
            </a:endParaRPr>
          </a:p>
          <a:p>
            <a:pPr fontAlgn="base">
              <a:buNone/>
            </a:pPr>
            <a:r>
              <a:rPr lang="en-GB" sz="1600" dirty="0" err="1">
                <a:solidFill>
                  <a:schemeClr val="bg1"/>
                </a:solidFill>
                <a:latin typeface="Times New Roman" pitchFamily="18" charset="0"/>
                <a:cs typeface="Times New Roman" pitchFamily="18" charset="0"/>
              </a:rPr>
              <a:t>Liisu</a:t>
            </a:r>
            <a:r>
              <a:rPr lang="en-GB" sz="1600" dirty="0">
                <a:solidFill>
                  <a:schemeClr val="bg1"/>
                </a:solidFill>
                <a:latin typeface="Times New Roman" pitchFamily="18" charset="0"/>
                <a:cs typeface="Times New Roman" pitchFamily="18" charset="0"/>
              </a:rPr>
              <a:t>, dearest friend, all is OK with me,</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All is well in the world, live in Estonia or in Andorra,</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I have new friends here and old ones in our Estonia,</a:t>
            </a:r>
            <a:endParaRPr lang="et-EE" sz="1600" dirty="0">
              <a:solidFill>
                <a:schemeClr val="bg1"/>
              </a:solidFill>
              <a:latin typeface="Times New Roman" pitchFamily="18" charset="0"/>
              <a:cs typeface="Times New Roman" pitchFamily="18" charset="0"/>
            </a:endParaRPr>
          </a:p>
          <a:p>
            <a:pPr fontAlgn="base">
              <a:buNone/>
            </a:pPr>
            <a:r>
              <a:rPr lang="en-GB" sz="1600" dirty="0">
                <a:solidFill>
                  <a:schemeClr val="bg1"/>
                </a:solidFill>
                <a:latin typeface="Times New Roman" pitchFamily="18" charset="0"/>
                <a:cs typeface="Times New Roman" pitchFamily="18" charset="0"/>
              </a:rPr>
              <a:t>How happy I would be if we were all together</a:t>
            </a:r>
            <a:r>
              <a:rPr lang="en-GB" sz="1600" dirty="0" smtClean="0">
                <a:solidFill>
                  <a:schemeClr val="bg1"/>
                </a:solidFill>
                <a:latin typeface="Times New Roman" pitchFamily="18" charset="0"/>
                <a:cs typeface="Times New Roman" pitchFamily="18" charset="0"/>
              </a:rPr>
              <a:t>!</a:t>
            </a:r>
          </a:p>
          <a:p>
            <a:pPr fontAlgn="base">
              <a:buNone/>
            </a:pPr>
            <a:endParaRPr lang="en-GB"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ПЕСНЯ</a:t>
            </a:r>
            <a:endParaRPr lang="et-EE" sz="1600" b="1"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Дима, ты где? Привет, привет!</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Как дела у тебя, как то, как сё?</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Когда дома, когда отдыхаешь от школы?</a:t>
            </a:r>
            <a:endParaRPr lang="et-EE"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Без тебя я как половинка без пары!</a:t>
            </a:r>
            <a:endParaRPr lang="et-EE" sz="1600" dirty="0" smtClean="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Лиза</a:t>
            </a:r>
            <a:r>
              <a:rPr lang="ru-RU" sz="1600" dirty="0">
                <a:solidFill>
                  <a:schemeClr val="bg1"/>
                </a:solidFill>
                <a:latin typeface="Times New Roman" pitchFamily="18" charset="0"/>
                <a:cs typeface="Times New Roman" pitchFamily="18" charset="0"/>
              </a:rPr>
              <a:t>, милый </a:t>
            </a:r>
            <a:r>
              <a:rPr lang="ru-RU" sz="1600" dirty="0" smtClean="0">
                <a:solidFill>
                  <a:schemeClr val="bg1"/>
                </a:solidFill>
                <a:latin typeface="Times New Roman" pitchFamily="18" charset="0"/>
                <a:cs typeface="Times New Roman" pitchFamily="18" charset="0"/>
              </a:rPr>
              <a:t>друг</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мой , </a:t>
            </a:r>
            <a:r>
              <a:rPr lang="ru-RU" sz="1600" dirty="0">
                <a:solidFill>
                  <a:schemeClr val="bg1"/>
                </a:solidFill>
                <a:latin typeface="Times New Roman" pitchFamily="18" charset="0"/>
                <a:cs typeface="Times New Roman" pitchFamily="18" charset="0"/>
              </a:rPr>
              <a:t>все хорошо у меня,</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весь мир —  красота, живи хоть </a:t>
            </a:r>
            <a:r>
              <a:rPr lang="ru-RU" sz="1600" dirty="0" smtClean="0">
                <a:solidFill>
                  <a:schemeClr val="bg1"/>
                </a:solidFill>
                <a:latin typeface="Times New Roman" pitchFamily="18" charset="0"/>
                <a:cs typeface="Times New Roman" pitchFamily="18" charset="0"/>
              </a:rPr>
              <a:t>в</a:t>
            </a:r>
            <a:r>
              <a:rPr lang="et-EE" sz="1600" dirty="0" smtClean="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Эстонии, </a:t>
            </a:r>
            <a:r>
              <a:rPr lang="ru-RU" sz="1600" dirty="0">
                <a:solidFill>
                  <a:schemeClr val="bg1"/>
                </a:solidFill>
                <a:latin typeface="Times New Roman" pitchFamily="18" charset="0"/>
                <a:cs typeface="Times New Roman" pitchFamily="18" charset="0"/>
              </a:rPr>
              <a:t>хоть в </a:t>
            </a:r>
            <a:r>
              <a:rPr lang="ru-RU" sz="1600" dirty="0" smtClean="0">
                <a:solidFill>
                  <a:schemeClr val="bg1"/>
                </a:solidFill>
                <a:latin typeface="Times New Roman" pitchFamily="18" charset="0"/>
                <a:cs typeface="Times New Roman" pitchFamily="18" charset="0"/>
              </a:rPr>
              <a:t> Андорре,</a:t>
            </a:r>
            <a:endParaRPr lang="et-EE" sz="1600" dirty="0">
              <a:solidFill>
                <a:schemeClr val="bg1"/>
              </a:solidFill>
              <a:latin typeface="Times New Roman" pitchFamily="18" charset="0"/>
              <a:cs typeface="Times New Roman" pitchFamily="18" charset="0"/>
            </a:endParaRPr>
          </a:p>
          <a:p>
            <a:pPr>
              <a:buNone/>
            </a:pPr>
            <a:r>
              <a:rPr lang="ru-RU" sz="1600" dirty="0">
                <a:solidFill>
                  <a:schemeClr val="bg1"/>
                </a:solidFill>
                <a:latin typeface="Times New Roman" pitchFamily="18" charset="0"/>
                <a:cs typeface="Times New Roman" pitchFamily="18" charset="0"/>
              </a:rPr>
              <a:t>здесь новые </a:t>
            </a:r>
            <a:r>
              <a:rPr lang="ru-RU" sz="1600" dirty="0" smtClean="0">
                <a:solidFill>
                  <a:schemeClr val="bg1"/>
                </a:solidFill>
                <a:latin typeface="Times New Roman" pitchFamily="18" charset="0"/>
                <a:cs typeface="Times New Roman" pitchFamily="18" charset="0"/>
              </a:rPr>
              <a:t>друзья у меня и старые остались в Эстонии,</a:t>
            </a:r>
            <a:endParaRPr lang="et-EE" sz="1600" dirty="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Встретиться </a:t>
            </a:r>
            <a:r>
              <a:rPr lang="ru-RU" sz="1600" dirty="0">
                <a:solidFill>
                  <a:schemeClr val="bg1"/>
                </a:solidFill>
                <a:latin typeface="Times New Roman" pitchFamily="18" charset="0"/>
                <a:cs typeface="Times New Roman" pitchFamily="18" charset="0"/>
              </a:rPr>
              <a:t>снова так рад был бы </a:t>
            </a:r>
            <a:r>
              <a:rPr lang="ru-RU" sz="1600" dirty="0" smtClean="0">
                <a:solidFill>
                  <a:schemeClr val="bg1"/>
                </a:solidFill>
                <a:latin typeface="Times New Roman" pitchFamily="18" charset="0"/>
                <a:cs typeface="Times New Roman" pitchFamily="18" charset="0"/>
              </a:rPr>
              <a:t>я</a:t>
            </a:r>
            <a:r>
              <a:rPr lang="et-EE" sz="1600" dirty="0" smtClean="0">
                <a:solidFill>
                  <a:schemeClr val="bg1"/>
                </a:solidFill>
                <a:latin typeface="Times New Roman" pitchFamily="18" charset="0"/>
                <a:cs typeface="Times New Roman" pitchFamily="18" charset="0"/>
              </a:rPr>
              <a:t>!</a:t>
            </a:r>
          </a:p>
          <a:p>
            <a:pPr>
              <a:buNone/>
            </a:pP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2800" b="1" dirty="0">
                <a:solidFill>
                  <a:schemeClr val="bg1"/>
                </a:solidFill>
                <a:latin typeface="Times New Roman" panose="02020603050405020304" pitchFamily="18" charset="0"/>
                <a:cs typeface="Times New Roman" panose="02020603050405020304" pitchFamily="18" charset="0"/>
              </a:rPr>
              <a:t>EDARON</a:t>
            </a:r>
            <a:r>
              <a:rPr lang="en-GB" sz="2800" dirty="0">
                <a:solidFill>
                  <a:schemeClr val="bg1"/>
                </a:solidFill>
                <a:latin typeface="Times New Roman" panose="02020603050405020304" pitchFamily="18" charset="0"/>
                <a:cs typeface="Times New Roman" panose="02020603050405020304" pitchFamily="18" charset="0"/>
              </a:rPr>
              <a:t>: My seat is higher than everyone </a:t>
            </a:r>
            <a:r>
              <a:rPr lang="en-GB" sz="2800" dirty="0" err="1">
                <a:solidFill>
                  <a:schemeClr val="bg1"/>
                </a:solidFill>
                <a:latin typeface="Times New Roman" panose="02020603050405020304" pitchFamily="18" charset="0"/>
                <a:cs typeface="Times New Roman" panose="02020603050405020304" pitchFamily="18" charset="0"/>
              </a:rPr>
              <a:t>else.Where</a:t>
            </a:r>
            <a:r>
              <a:rPr lang="en-GB" sz="2800" dirty="0">
                <a:solidFill>
                  <a:schemeClr val="bg1"/>
                </a:solidFill>
                <a:latin typeface="Times New Roman" panose="02020603050405020304" pitchFamily="18" charset="0"/>
                <a:cs typeface="Times New Roman" panose="02020603050405020304" pitchFamily="18" charset="0"/>
              </a:rPr>
              <a:t> is it?</a:t>
            </a:r>
            <a:endParaRPr lang="en-US" sz="2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800" b="1" dirty="0">
                <a:solidFill>
                  <a:schemeClr val="bg1"/>
                </a:solidFill>
                <a:latin typeface="Times New Roman" panose="02020603050405020304" pitchFamily="18" charset="0"/>
                <a:cs typeface="Times New Roman" panose="02020603050405020304" pitchFamily="18" charset="0"/>
              </a:rPr>
              <a:t>PROFESSOR</a:t>
            </a:r>
            <a:r>
              <a:rPr lang="en-GB" sz="2800" dirty="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IGERIK</a:t>
            </a:r>
            <a:r>
              <a:rPr lang="en-GB" sz="2800" dirty="0">
                <a:solidFill>
                  <a:schemeClr val="bg1"/>
                </a:solidFill>
                <a:latin typeface="Times New Roman" panose="02020603050405020304" pitchFamily="18" charset="0"/>
                <a:cs typeface="Times New Roman" panose="02020603050405020304" pitchFamily="18" charset="0"/>
              </a:rPr>
              <a:t>: Beside me!</a:t>
            </a:r>
            <a:r>
              <a:rPr lang="en-GB" sz="2800" i="1" dirty="0">
                <a:solidFill>
                  <a:schemeClr val="bg1"/>
                </a:solidFill>
                <a:latin typeface="Times New Roman" panose="02020603050405020304" pitchFamily="18" charset="0"/>
                <a:cs typeface="Times New Roman" panose="02020603050405020304" pitchFamily="18" charset="0"/>
              </a:rPr>
              <a:t> (sits down)</a:t>
            </a:r>
            <a:endParaRPr lang="en-US" sz="2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800" b="1" dirty="0">
                <a:solidFill>
                  <a:schemeClr val="bg1"/>
                </a:solidFill>
                <a:latin typeface="Times New Roman" panose="02020603050405020304" pitchFamily="18" charset="0"/>
                <a:cs typeface="Times New Roman" panose="02020603050405020304" pitchFamily="18" charset="0"/>
              </a:rPr>
              <a:t>EDARON</a:t>
            </a:r>
            <a:r>
              <a:rPr lang="en-GB" sz="2800" dirty="0">
                <a:solidFill>
                  <a:schemeClr val="bg1"/>
                </a:solidFill>
                <a:latin typeface="Times New Roman" panose="02020603050405020304" pitchFamily="18" charset="0"/>
                <a:cs typeface="Times New Roman" panose="02020603050405020304" pitchFamily="18" charset="0"/>
              </a:rPr>
              <a:t>: </a:t>
            </a:r>
            <a:r>
              <a:rPr lang="en-GB" sz="2800" dirty="0" err="1">
                <a:solidFill>
                  <a:schemeClr val="bg1"/>
                </a:solidFill>
                <a:latin typeface="Times New Roman" panose="02020603050405020304" pitchFamily="18" charset="0"/>
                <a:cs typeface="Times New Roman" panose="02020603050405020304" pitchFamily="18" charset="0"/>
              </a:rPr>
              <a:t>Ahah</a:t>
            </a:r>
            <a:r>
              <a:rPr lang="en-GB" sz="2800" dirty="0">
                <a:solidFill>
                  <a:schemeClr val="bg1"/>
                </a:solidFill>
                <a:latin typeface="Times New Roman" panose="02020603050405020304" pitchFamily="18" charset="0"/>
                <a:cs typeface="Times New Roman" panose="02020603050405020304" pitchFamily="18" charset="0"/>
              </a:rPr>
              <a:t>. </a:t>
            </a:r>
            <a:r>
              <a:rPr lang="en-GB" sz="2800" i="1" dirty="0">
                <a:solidFill>
                  <a:schemeClr val="bg1"/>
                </a:solidFill>
                <a:latin typeface="Times New Roman" panose="02020603050405020304" pitchFamily="18" charset="0"/>
                <a:cs typeface="Times New Roman" panose="02020603050405020304" pitchFamily="18" charset="0"/>
              </a:rPr>
              <a:t>(sits down)</a:t>
            </a:r>
            <a:endParaRPr lang="en-US" sz="2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800" dirty="0">
                <a:solidFill>
                  <a:schemeClr val="bg1"/>
                </a:solidFill>
                <a:latin typeface="Times New Roman" panose="02020603050405020304" pitchFamily="18" charset="0"/>
                <a:cs typeface="Times New Roman" panose="02020603050405020304" pitchFamily="18" charset="0"/>
              </a:rPr>
              <a:t> </a:t>
            </a:r>
          </a:p>
          <a:p>
            <a:pPr marL="0" indent="0" fontAlgn="base">
              <a:buNone/>
            </a:pPr>
            <a:r>
              <a:rPr lang="en-GB" sz="2800" b="1" dirty="0" smtClean="0">
                <a:solidFill>
                  <a:schemeClr val="bg1"/>
                </a:solidFill>
                <a:latin typeface="Times New Roman" panose="02020603050405020304" pitchFamily="18" charset="0"/>
                <a:cs typeface="Times New Roman" panose="02020603050405020304" pitchFamily="18" charset="0"/>
              </a:rPr>
              <a:t>MASTER</a:t>
            </a:r>
            <a:r>
              <a:rPr lang="en-GB" sz="2800" dirty="0" smtClean="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OF</a:t>
            </a:r>
            <a:r>
              <a:rPr lang="en-GB" sz="2800" dirty="0">
                <a:solidFill>
                  <a:schemeClr val="bg1"/>
                </a:solidFill>
                <a:latin typeface="Times New Roman" panose="02020603050405020304" pitchFamily="18" charset="0"/>
                <a:cs typeface="Times New Roman" panose="02020603050405020304" pitchFamily="18" charset="0"/>
              </a:rPr>
              <a:t> </a:t>
            </a:r>
            <a:r>
              <a:rPr lang="en-GB" sz="2800" b="1" dirty="0">
                <a:solidFill>
                  <a:schemeClr val="bg1"/>
                </a:solidFill>
                <a:latin typeface="Times New Roman" panose="02020603050405020304" pitchFamily="18" charset="0"/>
                <a:cs typeface="Times New Roman" panose="02020603050405020304" pitchFamily="18" charset="0"/>
              </a:rPr>
              <a:t>CEREMONIES</a:t>
            </a:r>
            <a:r>
              <a:rPr lang="en-GB" sz="2800" dirty="0">
                <a:solidFill>
                  <a:schemeClr val="bg1"/>
                </a:solidFill>
                <a:latin typeface="Times New Roman" panose="02020603050405020304" pitchFamily="18" charset="0"/>
                <a:cs typeface="Times New Roman" panose="02020603050405020304" pitchFamily="18" charset="0"/>
              </a:rPr>
              <a:t>:</a:t>
            </a:r>
            <a:endParaRPr lang="en-US" sz="2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800" dirty="0">
                <a:solidFill>
                  <a:schemeClr val="bg1"/>
                </a:solidFill>
                <a:latin typeface="Times New Roman" panose="02020603050405020304" pitchFamily="18" charset="0"/>
                <a:cs typeface="Times New Roman" panose="02020603050405020304" pitchFamily="18" charset="0"/>
              </a:rPr>
              <a:t>Greetings, Lassos, greetings, Earth!</a:t>
            </a:r>
          </a:p>
          <a:p>
            <a:pPr marL="0" indent="0" fontAlgn="base">
              <a:buNone/>
            </a:pPr>
            <a:r>
              <a:rPr lang="en-GB" sz="2800" dirty="0" smtClean="0">
                <a:solidFill>
                  <a:schemeClr val="bg1"/>
                </a:solidFill>
                <a:latin typeface="Times New Roman" panose="02020603050405020304" pitchFamily="18" charset="0"/>
                <a:cs typeface="Times New Roman" panose="02020603050405020304" pitchFamily="18" charset="0"/>
              </a:rPr>
              <a:t>Nice to meet you!</a:t>
            </a:r>
          </a:p>
          <a:p>
            <a:pPr marL="0" indent="0" fontAlgn="base">
              <a:buNone/>
            </a:pPr>
            <a:r>
              <a:rPr lang="en-GB" sz="2800" dirty="0">
                <a:solidFill>
                  <a:schemeClr val="bg1"/>
                </a:solidFill>
                <a:latin typeface="Times New Roman" panose="02020603050405020304" pitchFamily="18" charset="0"/>
                <a:cs typeface="Times New Roman" panose="02020603050405020304" pitchFamily="18" charset="0"/>
              </a:rPr>
              <a:t> </a:t>
            </a:r>
          </a:p>
          <a:p>
            <a:pPr marL="0" indent="0">
              <a:buNone/>
            </a:pPr>
            <a:r>
              <a:rPr lang="ru-RU" sz="2800" b="1" dirty="0">
                <a:solidFill>
                  <a:schemeClr val="bg1"/>
                </a:solidFill>
                <a:latin typeface="Times New Roman" panose="02020603050405020304" pitchFamily="18" charset="0"/>
                <a:cs typeface="Times New Roman" panose="02020603050405020304" pitchFamily="18" charset="0"/>
              </a:rPr>
              <a:t>КОНФЕРАНСЬЕ</a:t>
            </a:r>
            <a:endParaRPr lang="en-US" sz="2800" b="1" dirty="0">
              <a:solidFill>
                <a:schemeClr val="bg1"/>
              </a:solidFill>
              <a:latin typeface="Times New Roman" panose="02020603050405020304" pitchFamily="18" charset="0"/>
              <a:cs typeface="Times New Roman" panose="02020603050405020304" pitchFamily="18" charset="0"/>
            </a:endParaRPr>
          </a:p>
          <a:p>
            <a:pPr marL="0" indent="0">
              <a:buNone/>
            </a:pPr>
            <a:r>
              <a:rPr lang="ru-RU" sz="2800" dirty="0">
                <a:solidFill>
                  <a:schemeClr val="bg1"/>
                </a:solidFill>
                <a:latin typeface="Times New Roman" panose="02020603050405020304" pitchFamily="18" charset="0"/>
                <a:cs typeface="Times New Roman" panose="02020603050405020304" pitchFamily="18" charset="0"/>
              </a:rPr>
              <a:t>Здравствуй, </a:t>
            </a:r>
            <a:r>
              <a:rPr lang="ru-RU" sz="2800" dirty="0" err="1">
                <a:solidFill>
                  <a:schemeClr val="bg1"/>
                </a:solidFill>
                <a:latin typeface="Times New Roman" panose="02020603050405020304" pitchFamily="18" charset="0"/>
                <a:cs typeface="Times New Roman" panose="02020603050405020304" pitchFamily="18" charset="0"/>
              </a:rPr>
              <a:t>Лассос</a:t>
            </a:r>
            <a:r>
              <a:rPr lang="ru-RU" sz="2800" dirty="0">
                <a:solidFill>
                  <a:schemeClr val="bg1"/>
                </a:solidFill>
                <a:latin typeface="Times New Roman" panose="02020603050405020304" pitchFamily="18" charset="0"/>
                <a:cs typeface="Times New Roman" panose="02020603050405020304" pitchFamily="18" charset="0"/>
              </a:rPr>
              <a:t>, здравствуй, Земля!</a:t>
            </a:r>
            <a:endParaRPr lang="en-US" sz="2800" dirty="0">
              <a:solidFill>
                <a:schemeClr val="bg1"/>
              </a:solidFill>
              <a:latin typeface="Times New Roman" panose="02020603050405020304" pitchFamily="18" charset="0"/>
              <a:cs typeface="Times New Roman" panose="02020603050405020304" pitchFamily="18" charset="0"/>
            </a:endParaRPr>
          </a:p>
          <a:p>
            <a:pPr marL="0" indent="0">
              <a:buNone/>
            </a:pPr>
            <a:r>
              <a:rPr lang="ru-RU" sz="2800" dirty="0">
                <a:solidFill>
                  <a:schemeClr val="bg1"/>
                </a:solidFill>
                <a:latin typeface="Times New Roman" panose="02020603050405020304" pitchFamily="18" charset="0"/>
                <a:cs typeface="Times New Roman" panose="02020603050405020304" pitchFamily="18" charset="0"/>
              </a:rPr>
              <a:t>Сегодня мы </a:t>
            </a:r>
            <a:r>
              <a:rPr lang="ru-RU" sz="2800" dirty="0" smtClean="0">
                <a:solidFill>
                  <a:schemeClr val="bg1"/>
                </a:solidFill>
                <a:latin typeface="Times New Roman" panose="02020603050405020304" pitchFamily="18" charset="0"/>
                <a:cs typeface="Times New Roman" panose="02020603050405020304" pitchFamily="18" charset="0"/>
              </a:rPr>
              <a:t>познакомились</a:t>
            </a:r>
            <a:r>
              <a:rPr lang="en-GB" sz="2800" dirty="0" smtClean="0">
                <a:solidFill>
                  <a:schemeClr val="bg1"/>
                </a:solidFill>
                <a:latin typeface="Times New Roman" panose="02020603050405020304" pitchFamily="18" charset="0"/>
                <a:cs typeface="Times New Roman" panose="02020603050405020304" pitchFamily="18" charset="0"/>
              </a:rPr>
              <a:t>!</a:t>
            </a: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1236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lnSpcReduction="10000"/>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CHOIR</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Oh, Oh, Earth is so exciting!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See with your own eyes what we have!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A beautiful place with wonderful people,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Even the scientists – isn’t that great?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(enters with her four alien friends):</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It’s so good to talk to you all!</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I know all about Lassos now</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I can </a:t>
            </a:r>
            <a:r>
              <a:rPr lang="en-GB" sz="1600" dirty="0" err="1">
                <a:solidFill>
                  <a:schemeClr val="bg1"/>
                </a:solidFill>
                <a:latin typeface="Times New Roman" panose="02020603050405020304" pitchFamily="18" charset="0"/>
                <a:cs typeface="Times New Roman" panose="02020603050405020304" pitchFamily="18" charset="0"/>
              </a:rPr>
              <a:t>ensvisage</a:t>
            </a:r>
            <a:r>
              <a:rPr lang="en-GB" sz="1600" dirty="0">
                <a:solidFill>
                  <a:schemeClr val="bg1"/>
                </a:solidFill>
                <a:latin typeface="Times New Roman" panose="02020603050405020304" pitchFamily="18" charset="0"/>
                <a:cs typeface="Times New Roman" panose="02020603050405020304" pitchFamily="18" charset="0"/>
              </a:rPr>
              <a:t> your plant so vividly</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en-GB" sz="1600" dirty="0">
                <a:solidFill>
                  <a:schemeClr val="bg1"/>
                </a:solidFill>
                <a:latin typeface="Times New Roman" panose="02020603050405020304" pitchFamily="18" charset="0"/>
                <a:cs typeface="Times New Roman" panose="02020603050405020304" pitchFamily="18" charset="0"/>
              </a:rPr>
              <a:t>I must visit you as soon as I can!</a:t>
            </a:r>
          </a:p>
          <a:p>
            <a:pPr marL="0" indent="0">
              <a:buNone/>
            </a:pPr>
            <a:endParaRPr lang="en-GB"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ХОР</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Ах, как интересна Земля!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Все глаза проглядишь, как хороша.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Прекрасное место, с народом отличным,</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учёными даже —   не правда ль, прилично!</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(подходит с четырьмя друзьями):</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Ах как приятно беседовать с вами!</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Так много мы все о </a:t>
            </a:r>
            <a:r>
              <a:rPr lang="ru-RU" sz="1600" dirty="0" err="1">
                <a:solidFill>
                  <a:schemeClr val="bg1"/>
                </a:solidFill>
                <a:latin typeface="Times New Roman" panose="02020603050405020304" pitchFamily="18" charset="0"/>
                <a:cs typeface="Times New Roman" panose="02020603050405020304" pitchFamily="18" charset="0"/>
              </a:rPr>
              <a:t>Лассосе</a:t>
            </a:r>
            <a:r>
              <a:rPr lang="ru-RU" sz="1600" dirty="0">
                <a:solidFill>
                  <a:schemeClr val="bg1"/>
                </a:solidFill>
                <a:latin typeface="Times New Roman" panose="02020603050405020304" pitchFamily="18" charset="0"/>
                <a:cs typeface="Times New Roman" panose="02020603050405020304" pitchFamily="18" charset="0"/>
              </a:rPr>
              <a:t> узнали!</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Ваша планета такими огнями вся расцвела,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её посетить поскорее должна я сама!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203795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ELELLE</a:t>
            </a:r>
            <a:r>
              <a:rPr lang="en-GB" sz="2400" dirty="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Who can stop you – the lights are green.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Step out and fly like lightning!</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 </a:t>
            </a:r>
            <a:r>
              <a:rPr lang="en-GB" sz="2400" b="1" dirty="0" smtClean="0">
                <a:solidFill>
                  <a:schemeClr val="bg1"/>
                </a:solidFill>
                <a:latin typeface="Times New Roman" panose="02020603050405020304" pitchFamily="18" charset="0"/>
                <a:cs typeface="Times New Roman" panose="02020603050405020304" pitchFamily="18" charset="0"/>
              </a:rPr>
              <a:t>SINGA</a:t>
            </a:r>
            <a:r>
              <a:rPr lang="en-GB" sz="2400" dirty="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The power of thought is like the tail of a comet.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It carries you like a cosmic sleigh!</a:t>
            </a: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 </a:t>
            </a:r>
            <a:r>
              <a:rPr lang="ru-RU" sz="2400" b="1" dirty="0" smtClean="0">
                <a:solidFill>
                  <a:schemeClr val="bg1"/>
                </a:solidFill>
                <a:latin typeface="Times New Roman" panose="02020603050405020304" pitchFamily="18" charset="0"/>
                <a:cs typeface="Times New Roman" panose="02020603050405020304" pitchFamily="18" charset="0"/>
              </a:rPr>
              <a:t>ЭЛЛЕЛЕ</a:t>
            </a:r>
            <a:r>
              <a:rPr lang="ru-RU" sz="2400" dirty="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Кто запрещает тебе! Сигналы свободны —  </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подходи и лети к далёкой звезде!</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СИНГА</a:t>
            </a:r>
            <a:r>
              <a:rPr lang="ru-RU" sz="2400" dirty="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Сила мысли как скоростная комета</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тебя донесёт до планеты</a:t>
            </a:r>
            <a:r>
              <a:rPr lang="ru-RU" sz="2400" dirty="0" smtClean="0">
                <a:solidFill>
                  <a:schemeClr val="bg1"/>
                </a:solidFill>
                <a:latin typeface="Times New Roman" panose="02020603050405020304" pitchFamily="18" charset="0"/>
                <a:cs typeface="Times New Roman" panose="02020603050405020304" pitchFamily="18" charset="0"/>
              </a:rPr>
              <a:t>!</a:t>
            </a:r>
            <a:endParaRPr lang="en-US" sz="4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1176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fontScale="55000" lnSpcReduction="20000"/>
          </a:bodyPr>
          <a:lstStyle/>
          <a:p>
            <a:pPr marL="0" indent="0" fontAlgn="base">
              <a:buNone/>
            </a:pPr>
            <a:r>
              <a:rPr lang="en-GB" sz="3400" b="1" dirty="0">
                <a:solidFill>
                  <a:schemeClr val="bg1"/>
                </a:solidFill>
                <a:latin typeface="Times New Roman" pitchFamily="18" charset="0"/>
                <a:cs typeface="Times New Roman" pitchFamily="18" charset="0"/>
              </a:rPr>
              <a:t>AELITA</a:t>
            </a:r>
            <a:r>
              <a:rPr lang="en-GB" sz="3400" dirty="0">
                <a:solidFill>
                  <a:schemeClr val="bg1"/>
                </a:solidFill>
                <a:latin typeface="Times New Roman" pitchFamily="18" charset="0"/>
                <a:cs typeface="Times New Roman" pitchFamily="18" charset="0"/>
              </a:rPr>
              <a:t>: How lovely! Wonderful!</a:t>
            </a:r>
            <a:endParaRPr lang="en-US" sz="3400" dirty="0">
              <a:solidFill>
                <a:schemeClr val="bg1"/>
              </a:solidFill>
              <a:latin typeface="Times New Roman" pitchFamily="18" charset="0"/>
              <a:cs typeface="Times New Roman" pitchFamily="18" charset="0"/>
            </a:endParaRPr>
          </a:p>
          <a:p>
            <a:pPr marL="0" indent="0" fontAlgn="base">
              <a:buNone/>
            </a:pPr>
            <a:r>
              <a:rPr lang="en-GB" sz="3400" b="1" dirty="0">
                <a:solidFill>
                  <a:schemeClr val="bg1"/>
                </a:solidFill>
                <a:latin typeface="Times New Roman" pitchFamily="18" charset="0"/>
                <a:cs typeface="Times New Roman" pitchFamily="18" charset="0"/>
              </a:rPr>
              <a:t>EDARON</a:t>
            </a:r>
            <a:r>
              <a:rPr lang="en-GB" sz="3400" dirty="0">
                <a:solidFill>
                  <a:schemeClr val="bg1"/>
                </a:solidFill>
                <a:latin typeface="Times New Roman" pitchFamily="18" charset="0"/>
                <a:cs typeface="Times New Roman" pitchFamily="18" charset="0"/>
              </a:rPr>
              <a:t>: Wasn’t it. But still very odd!</a:t>
            </a:r>
            <a:endParaRPr lang="en-US" sz="3400" dirty="0">
              <a:solidFill>
                <a:schemeClr val="bg1"/>
              </a:solidFill>
              <a:latin typeface="Times New Roman" pitchFamily="18" charset="0"/>
              <a:cs typeface="Times New Roman" pitchFamily="18" charset="0"/>
            </a:endParaRPr>
          </a:p>
          <a:p>
            <a:pPr marL="0" indent="0" fontAlgn="base">
              <a:buNone/>
            </a:pPr>
            <a:r>
              <a:rPr lang="en-GB" sz="3400" b="1" dirty="0">
                <a:solidFill>
                  <a:schemeClr val="bg1"/>
                </a:solidFill>
                <a:latin typeface="Times New Roman" pitchFamily="18" charset="0"/>
                <a:cs typeface="Times New Roman" pitchFamily="18" charset="0"/>
              </a:rPr>
              <a:t>KAJAR</a:t>
            </a:r>
            <a:r>
              <a:rPr lang="en-GB" sz="3400" dirty="0">
                <a:solidFill>
                  <a:schemeClr val="bg1"/>
                </a:solidFill>
                <a:latin typeface="Times New Roman" pitchFamily="18" charset="0"/>
                <a:cs typeface="Times New Roman" pitchFamily="18" charset="0"/>
              </a:rPr>
              <a:t>: Aelita…</a:t>
            </a:r>
            <a:endParaRPr lang="en-US" sz="3400" dirty="0">
              <a:solidFill>
                <a:schemeClr val="bg1"/>
              </a:solidFill>
              <a:latin typeface="Times New Roman" pitchFamily="18" charset="0"/>
              <a:cs typeface="Times New Roman" pitchFamily="18" charset="0"/>
            </a:endParaRPr>
          </a:p>
          <a:p>
            <a:pPr marL="0" indent="0" fontAlgn="base">
              <a:buNone/>
            </a:pPr>
            <a:r>
              <a:rPr lang="en-GB" sz="3400" b="1" dirty="0" err="1">
                <a:solidFill>
                  <a:schemeClr val="bg1"/>
                </a:solidFill>
                <a:latin typeface="Times New Roman" pitchFamily="18" charset="0"/>
                <a:cs typeface="Times New Roman" pitchFamily="18" charset="0"/>
              </a:rPr>
              <a:t>PROFESSOR</a:t>
            </a:r>
            <a:r>
              <a:rPr lang="en-GB" sz="3400" dirty="0" err="1">
                <a:solidFill>
                  <a:schemeClr val="bg1"/>
                </a:solidFill>
                <a:latin typeface="Times New Roman" pitchFamily="18" charset="0"/>
                <a:cs typeface="Times New Roman" pitchFamily="18" charset="0"/>
              </a:rPr>
              <a:t>:Shh</a:t>
            </a:r>
            <a:r>
              <a:rPr lang="en-GB" sz="3400" dirty="0">
                <a:solidFill>
                  <a:schemeClr val="bg1"/>
                </a:solidFill>
                <a:latin typeface="Times New Roman" pitchFamily="18" charset="0"/>
                <a:cs typeface="Times New Roman" pitchFamily="18" charset="0"/>
              </a:rPr>
              <a:t>!</a:t>
            </a:r>
            <a:endParaRPr lang="en-US" sz="3400" dirty="0">
              <a:solidFill>
                <a:schemeClr val="bg1"/>
              </a:solidFill>
              <a:latin typeface="Times New Roman" pitchFamily="18" charset="0"/>
              <a:cs typeface="Times New Roman" pitchFamily="18" charset="0"/>
            </a:endParaRPr>
          </a:p>
          <a:p>
            <a:pPr marL="0" indent="0" fontAlgn="base">
              <a:buNone/>
            </a:pPr>
            <a:r>
              <a:rPr lang="en-GB" sz="3400" dirty="0">
                <a:solidFill>
                  <a:schemeClr val="bg1"/>
                </a:solidFill>
                <a:latin typeface="Times New Roman" pitchFamily="18" charset="0"/>
                <a:cs typeface="Times New Roman" pitchFamily="18" charset="0"/>
              </a:rPr>
              <a:t> </a:t>
            </a:r>
            <a:endParaRPr lang="en-US" sz="3400" dirty="0">
              <a:solidFill>
                <a:schemeClr val="bg1"/>
              </a:solidFill>
              <a:latin typeface="Times New Roman" pitchFamily="18" charset="0"/>
              <a:cs typeface="Times New Roman" pitchFamily="18" charset="0"/>
            </a:endParaRPr>
          </a:p>
          <a:p>
            <a:pPr marL="0" indent="0" fontAlgn="base">
              <a:buNone/>
            </a:pPr>
            <a:r>
              <a:rPr lang="en-GB" sz="3400" b="1" dirty="0" smtClean="0">
                <a:solidFill>
                  <a:schemeClr val="bg1"/>
                </a:solidFill>
                <a:latin typeface="Times New Roman" pitchFamily="18" charset="0"/>
                <a:cs typeface="Times New Roman" pitchFamily="18" charset="0"/>
              </a:rPr>
              <a:t>A</a:t>
            </a:r>
            <a:r>
              <a:rPr lang="en-GB" sz="3400" dirty="0" smtClean="0">
                <a:solidFill>
                  <a:schemeClr val="bg1"/>
                </a:solidFill>
                <a:latin typeface="Times New Roman" pitchFamily="18" charset="0"/>
                <a:cs typeface="Times New Roman" pitchFamily="18" charset="0"/>
              </a:rPr>
              <a:t> </a:t>
            </a:r>
            <a:r>
              <a:rPr lang="en-GB" sz="3400" b="1" dirty="0">
                <a:solidFill>
                  <a:schemeClr val="bg1"/>
                </a:solidFill>
                <a:latin typeface="Times New Roman" pitchFamily="18" charset="0"/>
                <a:cs typeface="Times New Roman" pitchFamily="18" charset="0"/>
              </a:rPr>
              <a:t>STREETDANCER</a:t>
            </a:r>
            <a:endParaRPr lang="en-US" sz="3400" b="1" dirty="0">
              <a:solidFill>
                <a:schemeClr val="bg1"/>
              </a:solidFill>
              <a:latin typeface="Times New Roman" pitchFamily="18" charset="0"/>
              <a:cs typeface="Times New Roman" pitchFamily="18" charset="0"/>
            </a:endParaRPr>
          </a:p>
          <a:p>
            <a:pPr marL="0" indent="0" fontAlgn="base">
              <a:buNone/>
            </a:pPr>
            <a:r>
              <a:rPr lang="en-GB" sz="3400" dirty="0">
                <a:solidFill>
                  <a:schemeClr val="bg1"/>
                </a:solidFill>
                <a:latin typeface="Times New Roman" pitchFamily="18" charset="0"/>
                <a:cs typeface="Times New Roman" pitchFamily="18" charset="0"/>
              </a:rPr>
              <a:t>Hip-hop, all is OK,</a:t>
            </a:r>
            <a:endParaRPr lang="en-US" sz="3400" dirty="0">
              <a:solidFill>
                <a:schemeClr val="bg1"/>
              </a:solidFill>
              <a:latin typeface="Times New Roman" pitchFamily="18" charset="0"/>
              <a:cs typeface="Times New Roman" pitchFamily="18" charset="0"/>
            </a:endParaRPr>
          </a:p>
          <a:p>
            <a:pPr marL="0" indent="0" fontAlgn="base">
              <a:buNone/>
            </a:pPr>
            <a:r>
              <a:rPr lang="en-GB" sz="3400" dirty="0">
                <a:solidFill>
                  <a:schemeClr val="bg1"/>
                </a:solidFill>
                <a:latin typeface="Times New Roman" pitchFamily="18" charset="0"/>
                <a:cs typeface="Times New Roman" pitchFamily="18" charset="0"/>
              </a:rPr>
              <a:t>We are covered in outdoor muck,</a:t>
            </a:r>
            <a:endParaRPr lang="en-US" sz="3400" dirty="0">
              <a:solidFill>
                <a:schemeClr val="bg1"/>
              </a:solidFill>
              <a:latin typeface="Times New Roman" pitchFamily="18" charset="0"/>
              <a:cs typeface="Times New Roman" pitchFamily="18" charset="0"/>
            </a:endParaRPr>
          </a:p>
          <a:p>
            <a:pPr marL="0" indent="0" fontAlgn="base">
              <a:buNone/>
            </a:pPr>
            <a:r>
              <a:rPr lang="en-GB" sz="3400" dirty="0">
                <a:solidFill>
                  <a:schemeClr val="bg1"/>
                </a:solidFill>
                <a:latin typeface="Times New Roman" pitchFamily="18" charset="0"/>
                <a:cs typeface="Times New Roman" pitchFamily="18" charset="0"/>
              </a:rPr>
              <a:t>The street is our dance-stage,</a:t>
            </a:r>
            <a:endParaRPr lang="en-US" sz="3400" dirty="0">
              <a:solidFill>
                <a:schemeClr val="bg1"/>
              </a:solidFill>
              <a:latin typeface="Times New Roman" pitchFamily="18" charset="0"/>
              <a:cs typeface="Times New Roman" pitchFamily="18" charset="0"/>
            </a:endParaRPr>
          </a:p>
          <a:p>
            <a:pPr marL="0" indent="0">
              <a:buNone/>
            </a:pPr>
            <a:r>
              <a:rPr lang="en-GB" sz="3400" dirty="0">
                <a:solidFill>
                  <a:schemeClr val="bg1"/>
                </a:solidFill>
                <a:latin typeface="Times New Roman" pitchFamily="18" charset="0"/>
                <a:cs typeface="Times New Roman" pitchFamily="18" charset="0"/>
              </a:rPr>
              <a:t>And there many strelets are ours!</a:t>
            </a:r>
          </a:p>
          <a:p>
            <a:pPr marL="0" indent="0">
              <a:buNone/>
            </a:pPr>
            <a:endParaRPr lang="en-GB" sz="3400" dirty="0">
              <a:solidFill>
                <a:schemeClr val="bg1"/>
              </a:solidFill>
              <a:latin typeface="Times New Roman" pitchFamily="18" charset="0"/>
              <a:cs typeface="Times New Roman" pitchFamily="18" charset="0"/>
            </a:endParaRPr>
          </a:p>
          <a:p>
            <a:pPr marL="0" indent="0">
              <a:buNone/>
            </a:pPr>
            <a:r>
              <a:rPr lang="ru-RU" sz="3400" b="1" dirty="0">
                <a:solidFill>
                  <a:schemeClr val="bg1"/>
                </a:solidFill>
                <a:latin typeface="Times New Roman" pitchFamily="18" charset="0"/>
                <a:cs typeface="Times New Roman" pitchFamily="18" charset="0"/>
              </a:rPr>
              <a:t>АЭЛИТА</a:t>
            </a:r>
            <a:r>
              <a:rPr lang="ru-RU" sz="3400" dirty="0">
                <a:solidFill>
                  <a:schemeClr val="bg1"/>
                </a:solidFill>
                <a:latin typeface="Times New Roman" pitchFamily="18" charset="0"/>
                <a:cs typeface="Times New Roman" pitchFamily="18" charset="0"/>
              </a:rPr>
              <a:t>: Как красиво! Чудесно!</a:t>
            </a:r>
            <a:endParaRPr lang="en-US" sz="3400" dirty="0">
              <a:solidFill>
                <a:schemeClr val="bg1"/>
              </a:solidFill>
              <a:latin typeface="Times New Roman" pitchFamily="18" charset="0"/>
              <a:cs typeface="Times New Roman" pitchFamily="18" charset="0"/>
            </a:endParaRPr>
          </a:p>
          <a:p>
            <a:pPr marL="0" indent="0">
              <a:buNone/>
            </a:pPr>
            <a:r>
              <a:rPr lang="ru-RU" sz="3400" b="1" dirty="0">
                <a:solidFill>
                  <a:schemeClr val="bg1"/>
                </a:solidFill>
                <a:latin typeface="Times New Roman" pitchFamily="18" charset="0"/>
                <a:cs typeface="Times New Roman" pitchFamily="18" charset="0"/>
              </a:rPr>
              <a:t>ЭДАРОН</a:t>
            </a:r>
            <a:r>
              <a:rPr lang="ru-RU" sz="3400" dirty="0">
                <a:solidFill>
                  <a:schemeClr val="bg1"/>
                </a:solidFill>
                <a:latin typeface="Times New Roman" pitchFamily="18" charset="0"/>
                <a:cs typeface="Times New Roman" pitchFamily="18" charset="0"/>
              </a:rPr>
              <a:t>: Ну да, действительно. Но все таки очень незнакомо!</a:t>
            </a:r>
            <a:endParaRPr lang="en-US" sz="3400" dirty="0">
              <a:solidFill>
                <a:schemeClr val="bg1"/>
              </a:solidFill>
              <a:latin typeface="Times New Roman" pitchFamily="18" charset="0"/>
              <a:cs typeface="Times New Roman" pitchFamily="18" charset="0"/>
            </a:endParaRPr>
          </a:p>
          <a:p>
            <a:pPr marL="0" indent="0">
              <a:buNone/>
            </a:pPr>
            <a:r>
              <a:rPr lang="ru-RU" sz="3400" b="1" dirty="0">
                <a:solidFill>
                  <a:schemeClr val="bg1"/>
                </a:solidFill>
                <a:latin typeface="Times New Roman" pitchFamily="18" charset="0"/>
                <a:cs typeface="Times New Roman" pitchFamily="18" charset="0"/>
              </a:rPr>
              <a:t>КАЯР</a:t>
            </a:r>
            <a:r>
              <a:rPr lang="ru-RU" sz="3400" dirty="0">
                <a:solidFill>
                  <a:schemeClr val="bg1"/>
                </a:solidFill>
                <a:latin typeface="Times New Roman" pitchFamily="18" charset="0"/>
                <a:cs typeface="Times New Roman" pitchFamily="18" charset="0"/>
              </a:rPr>
              <a:t>: Аэлита...</a:t>
            </a:r>
            <a:endParaRPr lang="en-US" sz="3400" dirty="0">
              <a:solidFill>
                <a:schemeClr val="bg1"/>
              </a:solidFill>
              <a:latin typeface="Times New Roman" pitchFamily="18" charset="0"/>
              <a:cs typeface="Times New Roman" pitchFamily="18" charset="0"/>
            </a:endParaRPr>
          </a:p>
          <a:p>
            <a:pPr marL="0" indent="0">
              <a:buNone/>
            </a:pPr>
            <a:r>
              <a:rPr lang="ru-RU" sz="3400" b="1" dirty="0">
                <a:solidFill>
                  <a:schemeClr val="bg1"/>
                </a:solidFill>
                <a:latin typeface="Times New Roman" pitchFamily="18" charset="0"/>
                <a:cs typeface="Times New Roman" pitchFamily="18" charset="0"/>
              </a:rPr>
              <a:t>ПРОФЕССОР</a:t>
            </a:r>
            <a:r>
              <a:rPr lang="ru-RU" sz="3400" dirty="0">
                <a:solidFill>
                  <a:schemeClr val="bg1"/>
                </a:solidFill>
                <a:latin typeface="Times New Roman" pitchFamily="18" charset="0"/>
                <a:cs typeface="Times New Roman" pitchFamily="18" charset="0"/>
              </a:rPr>
              <a:t>: </a:t>
            </a:r>
            <a:r>
              <a:rPr lang="ru-RU" sz="3400" dirty="0" err="1">
                <a:solidFill>
                  <a:schemeClr val="bg1"/>
                </a:solidFill>
                <a:latin typeface="Times New Roman" pitchFamily="18" charset="0"/>
                <a:cs typeface="Times New Roman" pitchFamily="18" charset="0"/>
              </a:rPr>
              <a:t>Тссс</a:t>
            </a:r>
            <a:r>
              <a:rPr lang="ru-RU" sz="3400" dirty="0">
                <a:solidFill>
                  <a:schemeClr val="bg1"/>
                </a:solidFill>
                <a:latin typeface="Times New Roman" pitchFamily="18" charset="0"/>
                <a:cs typeface="Times New Roman" pitchFamily="18" charset="0"/>
              </a:rPr>
              <a:t>!</a:t>
            </a:r>
            <a:endParaRPr lang="en-US" sz="3400" dirty="0">
              <a:solidFill>
                <a:schemeClr val="bg1"/>
              </a:solidFill>
              <a:latin typeface="Times New Roman" pitchFamily="18" charset="0"/>
              <a:cs typeface="Times New Roman" pitchFamily="18" charset="0"/>
            </a:endParaRPr>
          </a:p>
          <a:p>
            <a:pPr marL="0" indent="0">
              <a:buNone/>
            </a:pPr>
            <a:r>
              <a:rPr lang="ru-RU" sz="3400" dirty="0">
                <a:solidFill>
                  <a:schemeClr val="bg1"/>
                </a:solidFill>
                <a:latin typeface="Times New Roman" pitchFamily="18" charset="0"/>
                <a:cs typeface="Times New Roman" pitchFamily="18" charset="0"/>
              </a:rPr>
              <a:t>  </a:t>
            </a:r>
            <a:endParaRPr lang="en-US" sz="3400" dirty="0">
              <a:solidFill>
                <a:schemeClr val="bg1"/>
              </a:solidFill>
              <a:latin typeface="Times New Roman" pitchFamily="18" charset="0"/>
              <a:cs typeface="Times New Roman" pitchFamily="18" charset="0"/>
            </a:endParaRPr>
          </a:p>
          <a:p>
            <a:pPr marL="0" indent="0">
              <a:buNone/>
            </a:pPr>
            <a:r>
              <a:rPr lang="ru-RU" sz="3400" b="1" dirty="0">
                <a:solidFill>
                  <a:schemeClr val="bg1"/>
                </a:solidFill>
                <a:latin typeface="Times New Roman" pitchFamily="18" charset="0"/>
                <a:cs typeface="Times New Roman" pitchFamily="18" charset="0"/>
              </a:rPr>
              <a:t>ОДИН</a:t>
            </a:r>
            <a:r>
              <a:rPr lang="ru-RU" sz="3400" dirty="0">
                <a:solidFill>
                  <a:schemeClr val="bg1"/>
                </a:solidFill>
                <a:latin typeface="Times New Roman" pitchFamily="18" charset="0"/>
                <a:cs typeface="Times New Roman" pitchFamily="18" charset="0"/>
              </a:rPr>
              <a:t> </a:t>
            </a:r>
            <a:r>
              <a:rPr lang="ru-RU" sz="3400" b="1" dirty="0">
                <a:solidFill>
                  <a:schemeClr val="bg1"/>
                </a:solidFill>
                <a:latin typeface="Times New Roman" pitchFamily="18" charset="0"/>
                <a:cs typeface="Times New Roman" pitchFamily="18" charset="0"/>
              </a:rPr>
              <a:t>из</a:t>
            </a:r>
            <a:r>
              <a:rPr lang="ru-RU" sz="3400" dirty="0">
                <a:solidFill>
                  <a:schemeClr val="bg1"/>
                </a:solidFill>
                <a:latin typeface="Times New Roman" pitchFamily="18" charset="0"/>
                <a:cs typeface="Times New Roman" pitchFamily="18" charset="0"/>
              </a:rPr>
              <a:t> </a:t>
            </a:r>
            <a:r>
              <a:rPr lang="ru-RU" sz="3400" b="1" dirty="0">
                <a:solidFill>
                  <a:schemeClr val="bg1"/>
                </a:solidFill>
                <a:latin typeface="Times New Roman" pitchFamily="18" charset="0"/>
                <a:cs typeface="Times New Roman" pitchFamily="18" charset="0"/>
              </a:rPr>
              <a:t>УЛИЧНЫХ</a:t>
            </a:r>
            <a:r>
              <a:rPr lang="ru-RU" sz="3400" dirty="0">
                <a:solidFill>
                  <a:schemeClr val="bg1"/>
                </a:solidFill>
                <a:latin typeface="Times New Roman" pitchFamily="18" charset="0"/>
                <a:cs typeface="Times New Roman" pitchFamily="18" charset="0"/>
              </a:rPr>
              <a:t> </a:t>
            </a:r>
            <a:r>
              <a:rPr lang="ru-RU" sz="3400" b="1" dirty="0">
                <a:solidFill>
                  <a:schemeClr val="bg1"/>
                </a:solidFill>
                <a:latin typeface="Times New Roman" pitchFamily="18" charset="0"/>
                <a:cs typeface="Times New Roman" pitchFamily="18" charset="0"/>
              </a:rPr>
              <a:t>ТАНЦОРОВ</a:t>
            </a:r>
            <a:r>
              <a:rPr lang="ru-RU" sz="3400" dirty="0">
                <a:solidFill>
                  <a:schemeClr val="bg1"/>
                </a:solidFill>
                <a:latin typeface="Times New Roman" pitchFamily="18" charset="0"/>
                <a:cs typeface="Times New Roman" pitchFamily="18" charset="0"/>
              </a:rPr>
              <a:t>:</a:t>
            </a:r>
            <a:endParaRPr lang="en-US" sz="3400" dirty="0">
              <a:solidFill>
                <a:schemeClr val="bg1"/>
              </a:solidFill>
              <a:latin typeface="Times New Roman" pitchFamily="18" charset="0"/>
              <a:cs typeface="Times New Roman" pitchFamily="18" charset="0"/>
            </a:endParaRPr>
          </a:p>
          <a:p>
            <a:pPr marL="0" indent="0">
              <a:buNone/>
            </a:pPr>
            <a:r>
              <a:rPr lang="ru-RU" sz="3400" dirty="0">
                <a:solidFill>
                  <a:schemeClr val="bg1"/>
                </a:solidFill>
                <a:latin typeface="Times New Roman" pitchFamily="18" charset="0"/>
                <a:cs typeface="Times New Roman" pitchFamily="18" charset="0"/>
              </a:rPr>
              <a:t>Хип-хоп, топ-бор,</a:t>
            </a:r>
            <a:endParaRPr lang="en-US" sz="3400" dirty="0">
              <a:solidFill>
                <a:schemeClr val="bg1"/>
              </a:solidFill>
              <a:latin typeface="Times New Roman" pitchFamily="18" charset="0"/>
              <a:cs typeface="Times New Roman" pitchFamily="18" charset="0"/>
            </a:endParaRPr>
          </a:p>
          <a:p>
            <a:pPr marL="0" indent="0">
              <a:buNone/>
            </a:pPr>
            <a:r>
              <a:rPr lang="ru-RU" sz="3400" dirty="0">
                <a:solidFill>
                  <a:schemeClr val="bg1"/>
                </a:solidFill>
                <a:latin typeface="Times New Roman" pitchFamily="18" charset="0"/>
                <a:cs typeface="Times New Roman" pitchFamily="18" charset="0"/>
              </a:rPr>
              <a:t>нами полон каждый двор,</a:t>
            </a:r>
            <a:endParaRPr lang="en-US" sz="3400" dirty="0">
              <a:solidFill>
                <a:schemeClr val="bg1"/>
              </a:solidFill>
              <a:latin typeface="Times New Roman" pitchFamily="18" charset="0"/>
              <a:cs typeface="Times New Roman" pitchFamily="18" charset="0"/>
            </a:endParaRPr>
          </a:p>
          <a:p>
            <a:pPr marL="0" indent="0">
              <a:buNone/>
            </a:pPr>
            <a:r>
              <a:rPr lang="ru-RU" sz="3400" dirty="0">
                <a:solidFill>
                  <a:schemeClr val="bg1"/>
                </a:solidFill>
                <a:latin typeface="Times New Roman" pitchFamily="18" charset="0"/>
                <a:cs typeface="Times New Roman" pitchFamily="18" charset="0"/>
              </a:rPr>
              <a:t>танцевать на улице нам не слабо,</a:t>
            </a:r>
            <a:endParaRPr lang="en-US" sz="3400" dirty="0">
              <a:solidFill>
                <a:schemeClr val="bg1"/>
              </a:solidFill>
              <a:latin typeface="Times New Roman" pitchFamily="18" charset="0"/>
              <a:cs typeface="Times New Roman" pitchFamily="18" charset="0"/>
            </a:endParaRPr>
          </a:p>
          <a:p>
            <a:pPr marL="0" indent="0">
              <a:buNone/>
            </a:pPr>
            <a:r>
              <a:rPr lang="ru-RU" sz="3400" dirty="0">
                <a:solidFill>
                  <a:schemeClr val="bg1"/>
                </a:solidFill>
                <a:latin typeface="Times New Roman" pitchFamily="18" charset="0"/>
                <a:cs typeface="Times New Roman" pitchFamily="18" charset="0"/>
              </a:rPr>
              <a:t>ну а кто же нам за это скажет «спасибо»!</a:t>
            </a:r>
            <a:endParaRPr lang="en-US" sz="3400" dirty="0">
              <a:solidFill>
                <a:schemeClr val="bg1"/>
              </a:solidFill>
              <a:latin typeface="Times New Roman" pitchFamily="18" charset="0"/>
              <a:cs typeface="Times New Roman" pitchFamily="18" charset="0"/>
            </a:endParaRPr>
          </a:p>
          <a:p>
            <a:endParaRPr lang="en-US" dirty="0">
              <a:solidFill>
                <a:schemeClr val="bg1"/>
              </a:solidFill>
              <a:latin typeface="Times New Roman" pitchFamily="18" charset="0"/>
              <a:cs typeface="Times New Roman" pitchFamily="18" charset="0"/>
            </a:endParaRPr>
          </a:p>
          <a:p>
            <a:pPr marL="0" indent="0">
              <a:buNone/>
            </a:pPr>
            <a:endParaRPr lang="en-US" sz="12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082254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err="1">
                <a:solidFill>
                  <a:schemeClr val="bg1"/>
                </a:solidFill>
                <a:latin typeface="Times New Roman" panose="02020603050405020304" pitchFamily="18" charset="0"/>
                <a:cs typeface="Times New Roman" panose="02020603050405020304" pitchFamily="18" charset="0"/>
              </a:rPr>
              <a:t>SINGA</a:t>
            </a:r>
            <a:r>
              <a:rPr lang="en-GB" sz="1600" dirty="0" err="1">
                <a:solidFill>
                  <a:schemeClr val="bg1"/>
                </a:solidFill>
                <a:latin typeface="Times New Roman" panose="02020603050405020304" pitchFamily="18" charset="0"/>
                <a:cs typeface="Times New Roman" panose="02020603050405020304" pitchFamily="18" charset="0"/>
              </a:rPr>
              <a:t>:That</a:t>
            </a:r>
            <a:r>
              <a:rPr lang="en-GB" sz="1600" dirty="0">
                <a:solidFill>
                  <a:schemeClr val="bg1"/>
                </a:solidFill>
                <a:latin typeface="Times New Roman" panose="02020603050405020304" pitchFamily="18" charset="0"/>
                <a:cs typeface="Times New Roman" panose="02020603050405020304" pitchFamily="18" charset="0"/>
              </a:rPr>
              <a:t> was awesome!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err="1">
                <a:solidFill>
                  <a:schemeClr val="bg1"/>
                </a:solidFill>
                <a:latin typeface="Times New Roman" panose="02020603050405020304" pitchFamily="18" charset="0"/>
                <a:cs typeface="Times New Roman" panose="02020603050405020304" pitchFamily="18" charset="0"/>
              </a:rPr>
              <a:t>ELELLE</a:t>
            </a:r>
            <a:r>
              <a:rPr lang="en-GB" sz="1600" dirty="0" err="1">
                <a:solidFill>
                  <a:schemeClr val="bg1"/>
                </a:solidFill>
                <a:latin typeface="Times New Roman" panose="02020603050405020304" pitchFamily="18" charset="0"/>
                <a:cs typeface="Times New Roman" panose="02020603050405020304" pitchFamily="18" charset="0"/>
              </a:rPr>
              <a:t>:Yeah</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a:t>
            </a:r>
            <a:r>
              <a:rPr lang="en-GB" sz="1600" dirty="0" err="1">
                <a:solidFill>
                  <a:schemeClr val="bg1"/>
                </a:solidFill>
                <a:latin typeface="Times New Roman" panose="02020603050405020304" pitchFamily="18" charset="0"/>
                <a:cs typeface="Times New Roman" panose="02020603050405020304" pitchFamily="18" charset="0"/>
              </a:rPr>
              <a:t>Viguret</a:t>
            </a:r>
            <a:r>
              <a:rPr lang="en-GB" sz="1600" dirty="0">
                <a:solidFill>
                  <a:schemeClr val="bg1"/>
                </a:solidFill>
                <a:latin typeface="Times New Roman" panose="02020603050405020304" pitchFamily="18" charset="0"/>
                <a:cs typeface="Times New Roman" panose="02020603050405020304" pitchFamily="18" charset="0"/>
              </a:rPr>
              <a:t> dances so well, as if he was born to dance!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RAMAI</a:t>
            </a:r>
            <a:r>
              <a:rPr lang="en-GB" sz="1600" dirty="0">
                <a:solidFill>
                  <a:schemeClr val="bg1"/>
                </a:solidFill>
                <a:latin typeface="Times New Roman" panose="02020603050405020304" pitchFamily="18" charset="0"/>
                <a:cs typeface="Times New Roman" panose="02020603050405020304" pitchFamily="18" charset="0"/>
              </a:rPr>
              <a:t>: For him dancing is just like talking is for us. We must learn this.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I want to teach you!</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a:t>
            </a:r>
            <a:r>
              <a:rPr lang="en-GB" sz="1600" dirty="0" err="1">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Yes?</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Oh, nothing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i="1" dirty="0">
                <a:solidFill>
                  <a:schemeClr val="bg1"/>
                </a:solidFill>
                <a:latin typeface="Times New Roman" panose="02020603050405020304" pitchFamily="18" charset="0"/>
                <a:cs typeface="Times New Roman" panose="02020603050405020304" pitchFamily="18" charset="0"/>
              </a:rPr>
              <a:t>Red dancers enter. </a:t>
            </a:r>
          </a:p>
          <a:p>
            <a:pPr marL="0" indent="0" fontAlgn="base">
              <a:buNone/>
            </a:pPr>
            <a:endParaRPr lang="en-GB" sz="1600" i="1"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СИНГА</a:t>
            </a:r>
            <a:r>
              <a:rPr lang="ru-RU" sz="1600" dirty="0">
                <a:solidFill>
                  <a:schemeClr val="bg1"/>
                </a:solidFill>
                <a:latin typeface="Times New Roman" panose="02020603050405020304" pitchFamily="18" charset="0"/>
                <a:cs typeface="Times New Roman" panose="02020603050405020304" pitchFamily="18" charset="0"/>
              </a:rPr>
              <a:t>: Вот это было круто!</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ЭЛЛЕЛЕ</a:t>
            </a:r>
            <a:r>
              <a:rPr lang="ru-RU" sz="1600" dirty="0">
                <a:solidFill>
                  <a:schemeClr val="bg1"/>
                </a:solidFill>
                <a:latin typeface="Times New Roman" panose="02020603050405020304" pitchFamily="18" charset="0"/>
                <a:cs typeface="Times New Roman" panose="02020603050405020304" pitchFamily="18" charset="0"/>
              </a:rPr>
              <a:t>: Было!</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Вигурет</a:t>
            </a:r>
            <a:r>
              <a:rPr lang="ru-RU" sz="1600" dirty="0">
                <a:solidFill>
                  <a:schemeClr val="bg1"/>
                </a:solidFill>
                <a:latin typeface="Times New Roman" panose="02020603050405020304" pitchFamily="18" charset="0"/>
                <a:cs typeface="Times New Roman" panose="02020603050405020304" pitchFamily="18" charset="0"/>
              </a:rPr>
              <a:t> так хорошо танцует, как будто дома тренировался!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РАМАЙ</a:t>
            </a:r>
            <a:r>
              <a:rPr lang="ru-RU" sz="1600" dirty="0">
                <a:solidFill>
                  <a:schemeClr val="bg1"/>
                </a:solidFill>
                <a:latin typeface="Times New Roman" panose="02020603050405020304" pitchFamily="18" charset="0"/>
                <a:cs typeface="Times New Roman" panose="02020603050405020304" pitchFamily="18" charset="0"/>
              </a:rPr>
              <a:t> Для него это так же просто, как для нас говорить. А нам нужно этому учиться.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Я могу вас научить!</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a:t>
            </a:r>
            <a:r>
              <a:rPr lang="ru-RU" sz="1600" dirty="0" err="1">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Да?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Ах, ничего...</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i="1" dirty="0">
                <a:solidFill>
                  <a:schemeClr val="bg1"/>
                </a:solidFill>
                <a:latin typeface="Times New Roman" panose="02020603050405020304" pitchFamily="18" charset="0"/>
                <a:cs typeface="Times New Roman" panose="02020603050405020304" pitchFamily="18" charset="0"/>
              </a:rPr>
              <a:t>Подходят красные танцовщицы.</a:t>
            </a:r>
            <a:endParaRPr lang="en-US" sz="1600" dirty="0">
              <a:solidFill>
                <a:schemeClr val="bg1"/>
              </a:solidFill>
              <a:latin typeface="Times New Roman" panose="02020603050405020304" pitchFamily="18" charset="0"/>
              <a:cs typeface="Times New Roman" panose="02020603050405020304" pitchFamily="18" charset="0"/>
            </a:endParaRPr>
          </a:p>
          <a:p>
            <a:pPr fontAlgn="base"/>
            <a:endParaRPr lang="en-US" dirty="0">
              <a:solidFill>
                <a:schemeClr val="bg1"/>
              </a:solidFill>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708024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 YOUNG RED FEMALE DANCER:</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We have a hot heart and temperament,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We dance with a vengeance. So!</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We have a hot heart and temperament,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We dance with a vengeance. So!....</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i="1"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i="1" dirty="0">
                <a:solidFill>
                  <a:schemeClr val="bg1"/>
                </a:solidFill>
                <a:latin typeface="Times New Roman" panose="02020603050405020304" pitchFamily="18" charset="0"/>
                <a:cs typeface="Times New Roman" panose="02020603050405020304" pitchFamily="18" charset="0"/>
              </a:rPr>
              <a:t>The red dancers dance</a:t>
            </a:r>
          </a:p>
          <a:p>
            <a:pPr marL="0" indent="0" fontAlgn="base">
              <a:buNone/>
            </a:pPr>
            <a:endParaRPr lang="en-GB" sz="1600" b="1" i="1"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ОДНА КРАСНАЯ ТАНЦОВЩИЦА</a:t>
            </a:r>
            <a:r>
              <a:rPr lang="ru-RU" sz="1600" dirty="0">
                <a:solidFill>
                  <a:schemeClr val="bg1"/>
                </a:solidFill>
                <a:latin typeface="Times New Roman" panose="02020603050405020304" pitchFamily="18" charset="0"/>
                <a:cs typeface="Times New Roman" panose="02020603050405020304" pitchFamily="18" charset="0"/>
              </a:rPr>
              <a:t>:</a:t>
            </a:r>
            <a:br>
              <a:rPr lang="ru-RU" sz="1600" dirty="0">
                <a:solidFill>
                  <a:schemeClr val="bg1"/>
                </a:solidFill>
                <a:latin typeface="Times New Roman" panose="02020603050405020304" pitchFamily="18" charset="0"/>
                <a:cs typeface="Times New Roman" panose="02020603050405020304" pitchFamily="18" charset="0"/>
              </a:rPr>
            </a:b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У нас сердце горит и есть темперамент,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станцуем мы страстно любой ангажемент!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smtClean="0">
                <a:solidFill>
                  <a:schemeClr val="bg1"/>
                </a:solidFill>
                <a:latin typeface="Times New Roman" panose="02020603050405020304" pitchFamily="18" charset="0"/>
                <a:cs typeface="Times New Roman" panose="02020603050405020304" pitchFamily="18" charset="0"/>
              </a:rPr>
              <a:t>Мы танцуем увлеченно!</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Красные танцовщицы танцуют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178819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KAJAR</a:t>
            </a:r>
            <a:r>
              <a:rPr lang="en-GB" sz="2400" dirty="0">
                <a:solidFill>
                  <a:schemeClr val="bg1"/>
                </a:solidFill>
                <a:latin typeface="Times New Roman" panose="02020603050405020304" pitchFamily="18" charset="0"/>
                <a:cs typeface="Times New Roman" panose="02020603050405020304" pitchFamily="18" charset="0"/>
              </a:rPr>
              <a:t> :I must speak right now! Aelita! You are the most wonderful person I know in the Universe! The cleverest and the most beautiful …</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AELITA</a:t>
            </a:r>
            <a:r>
              <a:rPr lang="en-GB" sz="2400" dirty="0">
                <a:solidFill>
                  <a:schemeClr val="bg1"/>
                </a:solidFill>
                <a:latin typeface="Times New Roman" panose="02020603050405020304" pitchFamily="18" charset="0"/>
                <a:cs typeface="Times New Roman" panose="02020603050405020304" pitchFamily="18" charset="0"/>
              </a:rPr>
              <a:t>: And you…</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EDARON</a:t>
            </a:r>
            <a:r>
              <a:rPr lang="en-GB" sz="2400" dirty="0">
                <a:solidFill>
                  <a:schemeClr val="bg1"/>
                </a:solidFill>
                <a:latin typeface="Times New Roman" panose="02020603050405020304" pitchFamily="18" charset="0"/>
                <a:cs typeface="Times New Roman" panose="02020603050405020304" pitchFamily="18" charset="0"/>
              </a:rPr>
              <a:t>: Please be quiet! You are disturbing me! I am getting a headache!</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PROFESSOR</a:t>
            </a:r>
            <a:r>
              <a:rPr lang="en-GB" sz="2400" dirty="0">
                <a:solidFill>
                  <a:schemeClr val="bg1"/>
                </a:solidFill>
                <a:latin typeface="Times New Roman" panose="02020603050405020304" pitchFamily="18" charset="0"/>
                <a:cs typeface="Times New Roman" panose="02020603050405020304" pitchFamily="18" charset="0"/>
              </a:rPr>
              <a:t> </a:t>
            </a:r>
            <a:r>
              <a:rPr lang="en-GB" sz="2400" b="1" dirty="0">
                <a:solidFill>
                  <a:schemeClr val="bg1"/>
                </a:solidFill>
                <a:latin typeface="Times New Roman" panose="02020603050405020304" pitchFamily="18" charset="0"/>
                <a:cs typeface="Times New Roman" panose="02020603050405020304" pitchFamily="18" charset="0"/>
              </a:rPr>
              <a:t>IGERIK</a:t>
            </a:r>
            <a:r>
              <a:rPr lang="en-GB" sz="2400" dirty="0">
                <a:solidFill>
                  <a:schemeClr val="bg1"/>
                </a:solidFill>
                <a:latin typeface="Times New Roman" panose="02020603050405020304" pitchFamily="18" charset="0"/>
                <a:cs typeface="Times New Roman" panose="02020603050405020304" pitchFamily="18" charset="0"/>
              </a:rPr>
              <a:t>: Let me give you room to breathe!</a:t>
            </a:r>
          </a:p>
          <a:p>
            <a:pPr marL="0" indent="0" fontAlgn="base">
              <a:buNone/>
            </a:pPr>
            <a:endParaRPr lang="en-GB"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a:solidFill>
                  <a:schemeClr val="bg1"/>
                </a:solidFill>
                <a:latin typeface="Times New Roman" panose="02020603050405020304" pitchFamily="18" charset="0"/>
                <a:cs typeface="Times New Roman" panose="02020603050405020304" pitchFamily="18" charset="0"/>
              </a:rPr>
              <a:t>КАЯР</a:t>
            </a:r>
            <a:r>
              <a:rPr lang="ru-RU" sz="2400" dirty="0">
                <a:solidFill>
                  <a:schemeClr val="bg1"/>
                </a:solidFill>
                <a:latin typeface="Times New Roman" panose="02020603050405020304" pitchFamily="18" charset="0"/>
                <a:cs typeface="Times New Roman" panose="02020603050405020304" pitchFamily="18" charset="0"/>
              </a:rPr>
              <a:t>: Вот теперь я скажу! Аэлита! Ты самая весёлая, умная и красивая инопланетная гостья из всех, которых я знаю!</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a:solidFill>
                  <a:schemeClr val="bg1"/>
                </a:solidFill>
                <a:latin typeface="Times New Roman" panose="02020603050405020304" pitchFamily="18" charset="0"/>
                <a:cs typeface="Times New Roman" panose="02020603050405020304" pitchFamily="18" charset="0"/>
              </a:rPr>
              <a:t>АЭЛИТА</a:t>
            </a:r>
            <a:r>
              <a:rPr lang="ru-RU" sz="2400" dirty="0">
                <a:solidFill>
                  <a:schemeClr val="bg1"/>
                </a:solidFill>
                <a:latin typeface="Times New Roman" panose="02020603050405020304" pitchFamily="18" charset="0"/>
                <a:cs typeface="Times New Roman" panose="02020603050405020304" pitchFamily="18" charset="0"/>
              </a:rPr>
              <a:t>: А ты...</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a:solidFill>
                  <a:schemeClr val="bg1"/>
                </a:solidFill>
                <a:latin typeface="Times New Roman" panose="02020603050405020304" pitchFamily="18" charset="0"/>
                <a:cs typeface="Times New Roman" panose="02020603050405020304" pitchFamily="18" charset="0"/>
              </a:rPr>
              <a:t>ЭДАРОН</a:t>
            </a:r>
            <a:r>
              <a:rPr lang="ru-RU" sz="2400" dirty="0">
                <a:solidFill>
                  <a:schemeClr val="bg1"/>
                </a:solidFill>
                <a:latin typeface="Times New Roman" panose="02020603050405020304" pitchFamily="18" charset="0"/>
                <a:cs typeface="Times New Roman" panose="02020603050405020304" pitchFamily="18" charset="0"/>
              </a:rPr>
              <a:t>: Пожалуйста, замолчите! Вы мне мешаете! У меня начинает болеть голова!</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a:solidFill>
                  <a:schemeClr val="bg1"/>
                </a:solidFill>
                <a:latin typeface="Times New Roman" panose="02020603050405020304" pitchFamily="18" charset="0"/>
                <a:cs typeface="Times New Roman" panose="02020603050405020304" pitchFamily="18" charset="0"/>
              </a:rPr>
              <a:t>ПРОФЕССОР</a:t>
            </a:r>
            <a:r>
              <a:rPr lang="ru-RU" sz="2400" dirty="0">
                <a:solidFill>
                  <a:schemeClr val="bg1"/>
                </a:solidFill>
                <a:latin typeface="Times New Roman" panose="02020603050405020304" pitchFamily="18" charset="0"/>
                <a:cs typeface="Times New Roman" panose="02020603050405020304" pitchFamily="18" charset="0"/>
              </a:rPr>
              <a:t>: Давайте я вам подую для прохлады!</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319847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MASTER</a:t>
            </a:r>
            <a:r>
              <a:rPr lang="en-GB" sz="1800" dirty="0">
                <a:solidFill>
                  <a:schemeClr val="bg1"/>
                </a:solidFill>
                <a:latin typeface="Times New Roman" panose="02020603050405020304" pitchFamily="18" charset="0"/>
                <a:cs typeface="Times New Roman" panose="02020603050405020304" pitchFamily="18" charset="0"/>
              </a:rPr>
              <a:t> </a:t>
            </a:r>
            <a:r>
              <a:rPr lang="en-GB" sz="1800" b="1" dirty="0">
                <a:solidFill>
                  <a:schemeClr val="bg1"/>
                </a:solidFill>
                <a:latin typeface="Times New Roman" panose="02020603050405020304" pitchFamily="18" charset="0"/>
                <a:cs typeface="Times New Roman" panose="02020603050405020304" pitchFamily="18" charset="0"/>
              </a:rPr>
              <a:t>OF</a:t>
            </a:r>
            <a:r>
              <a:rPr lang="en-GB" sz="1800" dirty="0">
                <a:solidFill>
                  <a:schemeClr val="bg1"/>
                </a:solidFill>
                <a:latin typeface="Times New Roman" panose="02020603050405020304" pitchFamily="18" charset="0"/>
                <a:cs typeface="Times New Roman" panose="02020603050405020304" pitchFamily="18" charset="0"/>
              </a:rPr>
              <a:t> </a:t>
            </a:r>
            <a:r>
              <a:rPr lang="en-GB" sz="1800" b="1" dirty="0">
                <a:solidFill>
                  <a:schemeClr val="bg1"/>
                </a:solidFill>
                <a:latin typeface="Times New Roman" panose="02020603050405020304" pitchFamily="18" charset="0"/>
                <a:cs typeface="Times New Roman" panose="02020603050405020304" pitchFamily="18" charset="0"/>
              </a:rPr>
              <a:t>CEREMONIES</a:t>
            </a:r>
            <a:r>
              <a:rPr lang="en-GB" sz="1800" dirty="0">
                <a:solidFill>
                  <a:schemeClr val="bg1"/>
                </a:solidFill>
                <a:latin typeface="Times New Roman" panose="02020603050405020304" pitchFamily="18" charset="0"/>
                <a:cs typeface="Times New Roman" panose="02020603050405020304" pitchFamily="18" charset="0"/>
              </a:rPr>
              <a:t>: And now, honoured guests, we present basketball! Your envoys want to play too so we have two teams. Lassos against Earth!</a:t>
            </a:r>
          </a:p>
          <a:p>
            <a:pPr marL="0" indent="0" fontAlgn="base">
              <a:buNone/>
            </a:pP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b="1" dirty="0">
                <a:solidFill>
                  <a:schemeClr val="bg1"/>
                </a:solidFill>
                <a:latin typeface="Times New Roman" panose="02020603050405020304" pitchFamily="18" charset="0"/>
                <a:cs typeface="Times New Roman" panose="02020603050405020304" pitchFamily="18" charset="0"/>
              </a:rPr>
              <a:t>AELITA</a:t>
            </a:r>
            <a:r>
              <a:rPr lang="en-GB" sz="1800" dirty="0">
                <a:solidFill>
                  <a:schemeClr val="bg1"/>
                </a:solidFill>
                <a:latin typeface="Times New Roman" panose="02020603050405020304" pitchFamily="18" charset="0"/>
                <a:cs typeface="Times New Roman" panose="02020603050405020304" pitchFamily="18" charset="0"/>
              </a:rPr>
              <a:t> (</a:t>
            </a:r>
            <a:r>
              <a:rPr lang="en-GB" sz="1800" i="1" dirty="0">
                <a:solidFill>
                  <a:schemeClr val="bg1"/>
                </a:solidFill>
                <a:latin typeface="Times New Roman" panose="02020603050405020304" pitchFamily="18" charset="0"/>
                <a:cs typeface="Times New Roman" panose="02020603050405020304" pitchFamily="18" charset="0"/>
              </a:rPr>
              <a:t>gets up</a:t>
            </a:r>
            <a:r>
              <a:rPr lang="en-GB" sz="1800" dirty="0">
                <a:solidFill>
                  <a:schemeClr val="bg1"/>
                </a:solidFill>
                <a:latin typeface="Times New Roman" panose="02020603050405020304" pitchFamily="18" charset="0"/>
                <a:cs typeface="Times New Roman" panose="02020603050405020304" pitchFamily="18" charset="0"/>
              </a:rPr>
              <a:t>): I wish point something out! We compete but we do not fight! Our delegation is studying sport. Sport is unknown on Lassos, but on Earth, it helps people to keep healthy and relax, enabling them to think better afterwards!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dirty="0">
                <a:solidFill>
                  <a:schemeClr val="bg1"/>
                </a:solidFill>
                <a:latin typeface="Times New Roman" panose="02020603050405020304" pitchFamily="18" charset="0"/>
                <a:cs typeface="Times New Roman" panose="02020603050405020304" pitchFamily="18" charset="0"/>
              </a:rPr>
              <a:t> </a:t>
            </a:r>
            <a:endParaRPr lang="en-US" sz="18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800" i="1" dirty="0">
                <a:solidFill>
                  <a:schemeClr val="bg1"/>
                </a:solidFill>
                <a:latin typeface="Times New Roman" panose="02020603050405020304" pitchFamily="18" charset="0"/>
                <a:cs typeface="Times New Roman" panose="02020603050405020304" pitchFamily="18" charset="0"/>
              </a:rPr>
              <a:t>Music. The players run on stage</a:t>
            </a:r>
          </a:p>
          <a:p>
            <a:pPr marL="0" indent="0" fontAlgn="base">
              <a:buNone/>
            </a:pPr>
            <a:endParaRPr lang="en-GB" sz="1800" i="1"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КОНФЕРАНСЬЕ</a:t>
            </a:r>
            <a:r>
              <a:rPr lang="ru-RU" sz="1800" dirty="0">
                <a:solidFill>
                  <a:schemeClr val="bg1"/>
                </a:solidFill>
                <a:latin typeface="Times New Roman" panose="02020603050405020304" pitchFamily="18" charset="0"/>
                <a:cs typeface="Times New Roman" panose="02020603050405020304" pitchFamily="18" charset="0"/>
              </a:rPr>
              <a:t> А теперь, уважаемые гости, мы вам покажем баскетбол! И чтобы ваши представители смогли присоединиться, у нас будет две команды. </a:t>
            </a:r>
            <a:r>
              <a:rPr lang="ru-RU" sz="1800" dirty="0" err="1">
                <a:solidFill>
                  <a:schemeClr val="bg1"/>
                </a:solidFill>
                <a:latin typeface="Times New Roman" panose="02020603050405020304" pitchFamily="18" charset="0"/>
                <a:cs typeface="Times New Roman" panose="02020603050405020304" pitchFamily="18" charset="0"/>
              </a:rPr>
              <a:t>Лассос</a:t>
            </a:r>
            <a:r>
              <a:rPr lang="ru-RU" sz="1800" dirty="0">
                <a:solidFill>
                  <a:schemeClr val="bg1"/>
                </a:solidFill>
                <a:latin typeface="Times New Roman" panose="02020603050405020304" pitchFamily="18" charset="0"/>
                <a:cs typeface="Times New Roman" panose="02020603050405020304" pitchFamily="18" charset="0"/>
              </a:rPr>
              <a:t> против Земли!</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b="1" dirty="0">
                <a:solidFill>
                  <a:schemeClr val="bg1"/>
                </a:solidFill>
                <a:latin typeface="Times New Roman" panose="02020603050405020304" pitchFamily="18" charset="0"/>
                <a:cs typeface="Times New Roman" panose="02020603050405020304" pitchFamily="18" charset="0"/>
              </a:rPr>
              <a:t>АЭЛИТА</a:t>
            </a:r>
            <a:r>
              <a:rPr lang="ru-RU" sz="1800" dirty="0">
                <a:solidFill>
                  <a:schemeClr val="bg1"/>
                </a:solidFill>
                <a:latin typeface="Times New Roman" panose="02020603050405020304" pitchFamily="18" charset="0"/>
                <a:cs typeface="Times New Roman" panose="02020603050405020304" pitchFamily="18" charset="0"/>
              </a:rPr>
              <a:t> (встаёт): Я хочу уточнить! Мы будем не бороться, а соревноваться! Наша делегация учится заниматься спортом, на </a:t>
            </a:r>
            <a:r>
              <a:rPr lang="ru-RU" sz="1800" dirty="0" err="1">
                <a:solidFill>
                  <a:schemeClr val="bg1"/>
                </a:solidFill>
                <a:latin typeface="Times New Roman" panose="02020603050405020304" pitchFamily="18" charset="0"/>
                <a:cs typeface="Times New Roman" panose="02020603050405020304" pitchFamily="18" charset="0"/>
              </a:rPr>
              <a:t>Лассосе</a:t>
            </a:r>
            <a:r>
              <a:rPr lang="ru-RU" sz="1800" dirty="0">
                <a:solidFill>
                  <a:schemeClr val="bg1"/>
                </a:solidFill>
                <a:latin typeface="Times New Roman" panose="02020603050405020304" pitchFamily="18" charset="0"/>
                <a:cs typeface="Times New Roman" panose="02020603050405020304" pitchFamily="18" charset="0"/>
              </a:rPr>
              <a:t> спорта нет, а на Земле он помогает сохранить здоровье и расслабиться, чтобы было больше хороших мыслей!</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a:solidFill>
                  <a:schemeClr val="bg1"/>
                </a:solidFill>
                <a:latin typeface="Times New Roman" panose="02020603050405020304" pitchFamily="18" charset="0"/>
                <a:cs typeface="Times New Roman" panose="02020603050405020304" pitchFamily="18" charset="0"/>
              </a:rPr>
              <a:t> </a:t>
            </a: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r>
              <a:rPr lang="ru-RU" sz="1800" i="1" dirty="0">
                <a:solidFill>
                  <a:schemeClr val="bg1"/>
                </a:solidFill>
                <a:latin typeface="Times New Roman" panose="02020603050405020304" pitchFamily="18" charset="0"/>
                <a:cs typeface="Times New Roman" panose="02020603050405020304" pitchFamily="18" charset="0"/>
              </a:rPr>
              <a:t>Музыка. На сцену выбегают соревнующиеся. Выстраиваются.</a:t>
            </a:r>
            <a:endParaRPr lang="en-US" sz="1800" dirty="0">
              <a:solidFill>
                <a:schemeClr val="bg1"/>
              </a:solidFill>
              <a:latin typeface="Times New Roman" panose="02020603050405020304" pitchFamily="18" charset="0"/>
              <a:cs typeface="Times New Roman" panose="02020603050405020304" pitchFamily="18" charset="0"/>
            </a:endParaRPr>
          </a:p>
          <a:p>
            <a:pPr fontAlgn="base"/>
            <a:endParaRPr lang="en-US" sz="3600" dirty="0">
              <a:solidFill>
                <a:schemeClr val="bg1"/>
              </a:solidFill>
            </a:endParaRPr>
          </a:p>
          <a:p>
            <a:pPr marL="0" indent="0">
              <a:buNone/>
            </a:pPr>
            <a:endParaRPr lang="en-US" sz="3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3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415463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fontScale="47500" lnSpcReduction="20000"/>
          </a:bodyPr>
          <a:lstStyle/>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KAJAR</a:t>
            </a:r>
            <a:r>
              <a:rPr lang="en-GB" sz="3400" dirty="0">
                <a:solidFill>
                  <a:schemeClr val="bg1"/>
                </a:solidFill>
                <a:latin typeface="Times New Roman" panose="02020603050405020304" pitchFamily="18" charset="0"/>
                <a:cs typeface="Times New Roman" panose="02020603050405020304" pitchFamily="18" charset="0"/>
              </a:rPr>
              <a:t>: Aelita! Answer me?</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AELITA</a:t>
            </a:r>
            <a:r>
              <a:rPr lang="en-GB" sz="3400" dirty="0">
                <a:solidFill>
                  <a:schemeClr val="bg1"/>
                </a:solidFill>
                <a:latin typeface="Times New Roman" panose="02020603050405020304" pitchFamily="18" charset="0"/>
                <a:cs typeface="Times New Roman" panose="02020603050405020304" pitchFamily="18" charset="0"/>
              </a:rPr>
              <a:t>: Of course! You are …</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EDARON</a:t>
            </a:r>
            <a:r>
              <a:rPr lang="en-GB" sz="3400" dirty="0">
                <a:solidFill>
                  <a:schemeClr val="bg1"/>
                </a:solidFill>
                <a:latin typeface="Times New Roman" panose="02020603050405020304" pitchFamily="18" charset="0"/>
                <a:cs typeface="Times New Roman" panose="02020603050405020304" pitchFamily="18" charset="0"/>
              </a:rPr>
              <a:t> (</a:t>
            </a:r>
            <a:r>
              <a:rPr lang="en-GB" sz="3400" i="1" dirty="0">
                <a:solidFill>
                  <a:schemeClr val="bg1"/>
                </a:solidFill>
                <a:latin typeface="Times New Roman" panose="02020603050405020304" pitchFamily="18" charset="0"/>
                <a:cs typeface="Times New Roman" panose="02020603050405020304" pitchFamily="18" charset="0"/>
              </a:rPr>
              <a:t>getting up</a:t>
            </a:r>
            <a:r>
              <a:rPr lang="en-GB" sz="3400" dirty="0">
                <a:solidFill>
                  <a:schemeClr val="bg1"/>
                </a:solidFill>
                <a:latin typeface="Times New Roman" panose="02020603050405020304" pitchFamily="18" charset="0"/>
                <a:cs typeface="Times New Roman" panose="02020603050405020304" pitchFamily="18" charset="0"/>
              </a:rPr>
              <a:t>): Look! This is no good! (</a:t>
            </a:r>
            <a:r>
              <a:rPr lang="en-GB" sz="3400" i="1" dirty="0">
                <a:solidFill>
                  <a:schemeClr val="bg1"/>
                </a:solidFill>
                <a:latin typeface="Times New Roman" panose="02020603050405020304" pitchFamily="18" charset="0"/>
                <a:cs typeface="Times New Roman" panose="02020603050405020304" pitchFamily="18" charset="0"/>
              </a:rPr>
              <a:t>the sportsmen stop)</a:t>
            </a:r>
            <a:r>
              <a:rPr lang="en-GB" sz="3400" dirty="0">
                <a:solidFill>
                  <a:schemeClr val="bg1"/>
                </a:solidFill>
                <a:latin typeface="Times New Roman" panose="02020603050405020304" pitchFamily="18" charset="0"/>
                <a:cs typeface="Times New Roman" panose="02020603050405020304" pitchFamily="18" charset="0"/>
              </a:rPr>
              <a:t> If I’m the official responsible for contacts with the Universe then I must also be on the field!</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i="1" dirty="0">
                <a:solidFill>
                  <a:schemeClr val="bg1"/>
                </a:solidFill>
                <a:latin typeface="Times New Roman" panose="02020603050405020304" pitchFamily="18" charset="0"/>
                <a:cs typeface="Times New Roman" panose="02020603050405020304" pitchFamily="18" charset="0"/>
              </a:rPr>
              <a:t>Hurries to the left. </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PROFESSOR</a:t>
            </a:r>
            <a:r>
              <a:rPr lang="en-GB" sz="3400" dirty="0">
                <a:solidFill>
                  <a:schemeClr val="bg1"/>
                </a:solidFill>
                <a:latin typeface="Times New Roman" panose="02020603050405020304" pitchFamily="18" charset="0"/>
                <a:cs typeface="Times New Roman" panose="02020603050405020304" pitchFamily="18" charset="0"/>
              </a:rPr>
              <a:t> </a:t>
            </a:r>
            <a:r>
              <a:rPr lang="en-GB" sz="3400" b="1" dirty="0">
                <a:solidFill>
                  <a:schemeClr val="bg1"/>
                </a:solidFill>
                <a:latin typeface="Times New Roman" panose="02020603050405020304" pitchFamily="18" charset="0"/>
                <a:cs typeface="Times New Roman" panose="02020603050405020304" pitchFamily="18" charset="0"/>
              </a:rPr>
              <a:t>IGERIK</a:t>
            </a:r>
            <a:r>
              <a:rPr lang="en-GB" sz="3400" dirty="0">
                <a:solidFill>
                  <a:schemeClr val="bg1"/>
                </a:solidFill>
                <a:latin typeface="Times New Roman" panose="02020603050405020304" pitchFamily="18" charset="0"/>
                <a:cs typeface="Times New Roman" panose="02020603050405020304" pitchFamily="18" charset="0"/>
              </a:rPr>
              <a:t> (</a:t>
            </a:r>
            <a:r>
              <a:rPr lang="en-GB" sz="3400" i="1" dirty="0">
                <a:solidFill>
                  <a:schemeClr val="bg1"/>
                </a:solidFill>
                <a:latin typeface="Times New Roman" panose="02020603050405020304" pitchFamily="18" charset="0"/>
                <a:cs typeface="Times New Roman" panose="02020603050405020304" pitchFamily="18" charset="0"/>
              </a:rPr>
              <a:t>getting up</a:t>
            </a:r>
            <a:r>
              <a:rPr lang="en-GB" sz="3400" dirty="0">
                <a:solidFill>
                  <a:schemeClr val="bg1"/>
                </a:solidFill>
                <a:latin typeface="Times New Roman" panose="02020603050405020304" pitchFamily="18" charset="0"/>
                <a:cs typeface="Times New Roman" panose="02020603050405020304" pitchFamily="18" charset="0"/>
              </a:rPr>
              <a:t>): If my colleague from the Universe is taking part in the game then I too must play!</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i="1" dirty="0">
                <a:solidFill>
                  <a:schemeClr val="bg1"/>
                </a:solidFill>
                <a:latin typeface="Times New Roman" panose="02020603050405020304" pitchFamily="18" charset="0"/>
                <a:cs typeface="Times New Roman" panose="02020603050405020304" pitchFamily="18" charset="0"/>
              </a:rPr>
              <a:t>Hurries to the left</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КАЯР</a:t>
            </a:r>
            <a:r>
              <a:rPr lang="ru-RU" sz="3400" dirty="0">
                <a:solidFill>
                  <a:schemeClr val="bg1"/>
                </a:solidFill>
                <a:latin typeface="Times New Roman" panose="02020603050405020304" pitchFamily="18" charset="0"/>
                <a:cs typeface="Times New Roman" panose="02020603050405020304" pitchFamily="18" charset="0"/>
              </a:rPr>
              <a:t>: Аэлита! Ты мне ответишь?</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АЭЛИТА</a:t>
            </a:r>
            <a:r>
              <a:rPr lang="ru-RU" sz="3400" dirty="0">
                <a:solidFill>
                  <a:schemeClr val="bg1"/>
                </a:solidFill>
                <a:latin typeface="Times New Roman" panose="02020603050405020304" pitchFamily="18" charset="0"/>
                <a:cs typeface="Times New Roman" panose="02020603050405020304" pitchFamily="18" charset="0"/>
              </a:rPr>
              <a:t>: Конечно! Ты такой...</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ЭДАРОН</a:t>
            </a:r>
            <a:r>
              <a:rPr lang="ru-RU" sz="3400" dirty="0">
                <a:solidFill>
                  <a:schemeClr val="bg1"/>
                </a:solidFill>
                <a:latin typeface="Times New Roman" panose="02020603050405020304" pitchFamily="18" charset="0"/>
                <a:cs typeface="Times New Roman" panose="02020603050405020304" pitchFamily="18" charset="0"/>
              </a:rPr>
              <a:t> (встаёт):</a:t>
            </a:r>
            <a:br>
              <a:rPr lang="ru-RU" sz="3400" dirty="0">
                <a:solidFill>
                  <a:schemeClr val="bg1"/>
                </a:solidFill>
                <a:latin typeface="Times New Roman" panose="02020603050405020304" pitchFamily="18" charset="0"/>
                <a:cs typeface="Times New Roman" panose="02020603050405020304" pitchFamily="18" charset="0"/>
              </a:rPr>
            </a:br>
            <a:r>
              <a:rPr lang="ru-RU" sz="3400" dirty="0">
                <a:solidFill>
                  <a:schemeClr val="bg1"/>
                </a:solidFill>
                <a:latin typeface="Times New Roman" panose="02020603050405020304" pitchFamily="18" charset="0"/>
                <a:cs typeface="Times New Roman" panose="02020603050405020304" pitchFamily="18" charset="0"/>
              </a:rPr>
              <a:t> Слушайте!</a:t>
            </a:r>
            <a:br>
              <a:rPr lang="ru-RU" sz="3400" dirty="0">
                <a:solidFill>
                  <a:schemeClr val="bg1"/>
                </a:solidFill>
                <a:latin typeface="Times New Roman" panose="02020603050405020304" pitchFamily="18" charset="0"/>
                <a:cs typeface="Times New Roman" panose="02020603050405020304" pitchFamily="18" charset="0"/>
              </a:rPr>
            </a:br>
            <a:r>
              <a:rPr lang="ru-RU" sz="3400" dirty="0">
                <a:solidFill>
                  <a:schemeClr val="bg1"/>
                </a:solidFill>
                <a:latin typeface="Times New Roman" panose="02020603050405020304" pitchFamily="18" charset="0"/>
                <a:cs typeface="Times New Roman" panose="02020603050405020304" pitchFamily="18" charset="0"/>
              </a:rPr>
              <a:t> Так не пойдёт! (спортсмены останавливаются) Так как я ответственный за космические контакты чиновник, я тоже должен быть на поле!</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i="1" dirty="0">
                <a:solidFill>
                  <a:schemeClr val="bg1"/>
                </a:solidFill>
                <a:latin typeface="Times New Roman" panose="02020603050405020304" pitchFamily="18" charset="0"/>
                <a:cs typeface="Times New Roman" panose="02020603050405020304" pitchFamily="18" charset="0"/>
              </a:rPr>
              <a:t>Бежит на поле.</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ПРОФЕССОР</a:t>
            </a:r>
            <a:r>
              <a:rPr lang="ru-RU" sz="3400" dirty="0">
                <a:solidFill>
                  <a:schemeClr val="bg1"/>
                </a:solidFill>
                <a:latin typeface="Times New Roman" panose="02020603050405020304" pitchFamily="18" charset="0"/>
                <a:cs typeface="Times New Roman" panose="02020603050405020304" pitchFamily="18" charset="0"/>
              </a:rPr>
              <a:t> (встаёт): Если наш космический гость решил заняться спортом, то и я должен быть на поле!</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i="1" dirty="0">
                <a:solidFill>
                  <a:schemeClr val="bg1"/>
                </a:solidFill>
                <a:latin typeface="Times New Roman" panose="02020603050405020304" pitchFamily="18" charset="0"/>
                <a:cs typeface="Times New Roman" panose="02020603050405020304" pitchFamily="18" charset="0"/>
              </a:rPr>
              <a:t>Бежит на поле.</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027967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MASTER OF CEREMONIES</a:t>
            </a:r>
            <a:r>
              <a:rPr lang="en-GB" sz="1600" dirty="0">
                <a:solidFill>
                  <a:schemeClr val="bg1"/>
                </a:solidFill>
                <a:latin typeface="Times New Roman" panose="02020603050405020304" pitchFamily="18" charset="0"/>
                <a:cs typeface="Times New Roman" panose="02020603050405020304" pitchFamily="18" charset="0"/>
              </a:rPr>
              <a:t>: Attention </a:t>
            </a:r>
            <a:r>
              <a:rPr lang="en-GB" sz="1600" dirty="0" err="1">
                <a:solidFill>
                  <a:schemeClr val="bg1"/>
                </a:solidFill>
                <a:latin typeface="Times New Roman" panose="02020603050405020304" pitchFamily="18" charset="0"/>
                <a:cs typeface="Times New Roman" panose="02020603050405020304" pitchFamily="18" charset="0"/>
              </a:rPr>
              <a:t>attention</a:t>
            </a:r>
            <a:r>
              <a:rPr lang="en-GB" sz="1600" dirty="0">
                <a:solidFill>
                  <a:schemeClr val="bg1"/>
                </a:solidFill>
                <a:latin typeface="Times New Roman" panose="02020603050405020304" pitchFamily="18" charset="0"/>
                <a:cs typeface="Times New Roman" panose="02020603050405020304" pitchFamily="18" charset="0"/>
              </a:rPr>
              <a:t>! Welcome to the world’s first All-Universe basket ball game! Lassos and Earth! With Tanja, creator of the Star Gate, as referee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i="1" dirty="0">
                <a:solidFill>
                  <a:schemeClr val="bg1"/>
                </a:solidFill>
                <a:latin typeface="Times New Roman" panose="02020603050405020304" pitchFamily="18" charset="0"/>
                <a:cs typeface="Times New Roman" panose="02020603050405020304" pitchFamily="18" charset="0"/>
              </a:rPr>
              <a:t>The team captains shake hands. .The game begins and the choir sings a commentary.</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LIISU</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to her friends</a:t>
            </a:r>
            <a:r>
              <a:rPr lang="en-GB" sz="1600" dirty="0">
                <a:solidFill>
                  <a:schemeClr val="bg1"/>
                </a:solidFill>
                <a:latin typeface="Times New Roman" panose="02020603050405020304" pitchFamily="18" charset="0"/>
                <a:cs typeface="Times New Roman" panose="02020603050405020304" pitchFamily="18" charset="0"/>
              </a:rPr>
              <a:t>): Who are you supporting? I’m with Lassos!</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SINGA</a:t>
            </a:r>
            <a:r>
              <a:rPr lang="en-GB" sz="1600" dirty="0">
                <a:solidFill>
                  <a:schemeClr val="bg1"/>
                </a:solidFill>
                <a:latin typeface="Times New Roman" panose="02020603050405020304" pitchFamily="18" charset="0"/>
                <a:cs typeface="Times New Roman" panose="02020603050405020304" pitchFamily="18" charset="0"/>
              </a:rPr>
              <a:t>: I am supporting Earth.</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KAJAR</a:t>
            </a:r>
            <a:r>
              <a:rPr lang="en-GB" sz="1600" dirty="0">
                <a:solidFill>
                  <a:schemeClr val="bg1"/>
                </a:solidFill>
                <a:latin typeface="Times New Roman" panose="02020603050405020304" pitchFamily="18" charset="0"/>
                <a:cs typeface="Times New Roman" panose="02020603050405020304" pitchFamily="18" charset="0"/>
              </a:rPr>
              <a:t>: Aelita! Will you answer me?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AELITA</a:t>
            </a:r>
            <a:r>
              <a:rPr lang="en-GB" sz="1600" dirty="0">
                <a:solidFill>
                  <a:schemeClr val="bg1"/>
                </a:solidFill>
                <a:latin typeface="Times New Roman" panose="02020603050405020304" pitchFamily="18" charset="0"/>
                <a:cs typeface="Times New Roman" panose="02020603050405020304" pitchFamily="18" charset="0"/>
              </a:rPr>
              <a:t>: After the game! </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КОНФЕРАНСЬЕ</a:t>
            </a:r>
            <a:r>
              <a:rPr lang="ru-RU" sz="1600" dirty="0">
                <a:solidFill>
                  <a:schemeClr val="bg1"/>
                </a:solidFill>
                <a:latin typeface="Times New Roman" panose="02020603050405020304" pitchFamily="18" charset="0"/>
                <a:cs typeface="Times New Roman" panose="02020603050405020304" pitchFamily="18" charset="0"/>
              </a:rPr>
              <a:t> Внимание, внимание! Первый в мире космический баскетбольный матч! </a:t>
            </a:r>
            <a:r>
              <a:rPr lang="ru-RU" sz="1600" dirty="0" err="1">
                <a:solidFill>
                  <a:schemeClr val="bg1"/>
                </a:solidFill>
                <a:latin typeface="Times New Roman" panose="02020603050405020304" pitchFamily="18" charset="0"/>
                <a:cs typeface="Times New Roman" panose="02020603050405020304" pitchFamily="18" charset="0"/>
              </a:rPr>
              <a:t>Лассос</a:t>
            </a:r>
            <a:r>
              <a:rPr lang="ru-RU" sz="1600" dirty="0">
                <a:solidFill>
                  <a:schemeClr val="bg1"/>
                </a:solidFill>
                <a:latin typeface="Times New Roman" panose="02020603050405020304" pitchFamily="18" charset="0"/>
                <a:cs typeface="Times New Roman" panose="02020603050405020304" pitchFamily="18" charset="0"/>
              </a:rPr>
              <a:t> и Земля!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i="1" dirty="0">
                <a:solidFill>
                  <a:schemeClr val="bg1"/>
                </a:solidFill>
                <a:latin typeface="Times New Roman" panose="02020603050405020304" pitchFamily="18" charset="0"/>
                <a:cs typeface="Times New Roman" panose="02020603050405020304" pitchFamily="18" charset="0"/>
              </a:rPr>
              <a:t>Капитаны команд жмут руки. Начинается соревнование и продолжается во время комментариев хора.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ЛИЗА</a:t>
            </a:r>
            <a:r>
              <a:rPr lang="ru-RU" sz="1600" dirty="0">
                <a:solidFill>
                  <a:schemeClr val="bg1"/>
                </a:solidFill>
                <a:latin typeface="Times New Roman" panose="02020603050405020304" pitchFamily="18" charset="0"/>
                <a:cs typeface="Times New Roman" panose="02020603050405020304" pitchFamily="18" charset="0"/>
              </a:rPr>
              <a:t> (друзьям):</a:t>
            </a:r>
            <a:r>
              <a:rPr lang="en-US" sz="1600" dirty="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Вы за кого? Я за </a:t>
            </a:r>
            <a:r>
              <a:rPr lang="ru-RU" sz="1600" dirty="0" err="1">
                <a:solidFill>
                  <a:schemeClr val="bg1"/>
                </a:solidFill>
                <a:latin typeface="Times New Roman" panose="02020603050405020304" pitchFamily="18" charset="0"/>
                <a:cs typeface="Times New Roman" panose="02020603050405020304" pitchFamily="18" charset="0"/>
              </a:rPr>
              <a:t>Лассос</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СИНГА</a:t>
            </a:r>
            <a:r>
              <a:rPr lang="ru-RU" sz="1600" dirty="0">
                <a:solidFill>
                  <a:schemeClr val="bg1"/>
                </a:solidFill>
                <a:latin typeface="Times New Roman" panose="02020603050405020304" pitchFamily="18" charset="0"/>
                <a:cs typeface="Times New Roman" panose="02020603050405020304" pitchFamily="18" charset="0"/>
              </a:rPr>
              <a:t>: А я тогда за Землю.</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КАЯР</a:t>
            </a:r>
            <a:r>
              <a:rPr lang="ru-RU" sz="1600" dirty="0">
                <a:solidFill>
                  <a:schemeClr val="bg1"/>
                </a:solidFill>
                <a:latin typeface="Times New Roman" panose="02020603050405020304" pitchFamily="18" charset="0"/>
                <a:cs typeface="Times New Roman" panose="02020603050405020304" pitchFamily="18" charset="0"/>
              </a:rPr>
              <a:t>: Аэлита! Ты мне ответишь?</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АЭЛИТА</a:t>
            </a:r>
            <a:r>
              <a:rPr lang="ru-RU" sz="1600" dirty="0">
                <a:solidFill>
                  <a:schemeClr val="bg1"/>
                </a:solidFill>
                <a:latin typeface="Times New Roman" panose="02020603050405020304" pitchFamily="18" charset="0"/>
                <a:cs typeface="Times New Roman" panose="02020603050405020304" pitchFamily="18" charset="0"/>
              </a:rPr>
              <a:t>: После игры</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522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600" b="1" dirty="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Come </a:t>
            </a:r>
            <a:r>
              <a:rPr lang="en-GB" sz="1600" dirty="0">
                <a:solidFill>
                  <a:schemeClr val="bg1"/>
                </a:solidFill>
                <a:latin typeface="Times New Roman" pitchFamily="18" charset="0"/>
                <a:cs typeface="Times New Roman" pitchFamily="18" charset="0"/>
              </a:rPr>
              <a:t>back and bring them with you!</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No</a:t>
            </a:r>
            <a:r>
              <a:rPr lang="en-GB" sz="1600" dirty="0">
                <a:solidFill>
                  <a:schemeClr val="bg1"/>
                </a:solidFill>
                <a:latin typeface="Times New Roman" pitchFamily="18" charset="0"/>
                <a:cs typeface="Times New Roman" pitchFamily="18" charset="0"/>
              </a:rPr>
              <a:t>, you come here and see a new world!</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Come </a:t>
            </a:r>
            <a:r>
              <a:rPr lang="en-GB" sz="1600" dirty="0">
                <a:solidFill>
                  <a:schemeClr val="bg1"/>
                </a:solidFill>
                <a:latin typeface="Times New Roman" pitchFamily="18" charset="0"/>
                <a:cs typeface="Times New Roman" pitchFamily="18" charset="0"/>
              </a:rPr>
              <a:t>here!</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No </a:t>
            </a:r>
            <a:r>
              <a:rPr lang="en-GB" sz="1600" dirty="0">
                <a:solidFill>
                  <a:schemeClr val="bg1"/>
                </a:solidFill>
                <a:latin typeface="Times New Roman" pitchFamily="18" charset="0"/>
                <a:cs typeface="Times New Roman" pitchFamily="18" charset="0"/>
              </a:rPr>
              <a:t>– you come here, I have to study!</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This </a:t>
            </a:r>
            <a:r>
              <a:rPr lang="en-GB" sz="1600" dirty="0">
                <a:solidFill>
                  <a:schemeClr val="bg1"/>
                </a:solidFill>
                <a:latin typeface="Times New Roman" pitchFamily="18" charset="0"/>
                <a:cs typeface="Times New Roman" pitchFamily="18" charset="0"/>
              </a:rPr>
              <a:t>makes me sad! How long must you stay away?</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DIMA</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One </a:t>
            </a:r>
            <a:r>
              <a:rPr lang="en-GB" sz="1600" dirty="0">
                <a:solidFill>
                  <a:schemeClr val="bg1"/>
                </a:solidFill>
                <a:latin typeface="Times New Roman" pitchFamily="18" charset="0"/>
                <a:cs typeface="Times New Roman" pitchFamily="18" charset="0"/>
              </a:rPr>
              <a:t>more year and I’ll be home.</a:t>
            </a:r>
            <a:endParaRPr lang="et-EE" sz="1600" dirty="0">
              <a:solidFill>
                <a:schemeClr val="bg1"/>
              </a:solidFill>
              <a:latin typeface="Times New Roman" pitchFamily="18" charset="0"/>
              <a:cs typeface="Times New Roman" pitchFamily="18" charset="0"/>
            </a:endParaRPr>
          </a:p>
          <a:p>
            <a:pPr fontAlgn="base">
              <a:buNone/>
            </a:pPr>
            <a:r>
              <a:rPr lang="en-GB" sz="1600" b="1" dirty="0">
                <a:solidFill>
                  <a:schemeClr val="bg1"/>
                </a:solidFill>
                <a:latin typeface="Times New Roman" pitchFamily="18" charset="0"/>
                <a:cs typeface="Times New Roman" pitchFamily="18" charset="0"/>
              </a:rPr>
              <a:t>LIISU</a:t>
            </a:r>
            <a:r>
              <a:rPr lang="en-GB"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Hurry </a:t>
            </a:r>
            <a:r>
              <a:rPr lang="en-GB" sz="1600" dirty="0">
                <a:solidFill>
                  <a:schemeClr val="bg1"/>
                </a:solidFill>
                <a:latin typeface="Times New Roman" pitchFamily="18" charset="0"/>
                <a:cs typeface="Times New Roman" pitchFamily="18" charset="0"/>
              </a:rPr>
              <a:t>or you’ll lose a friend!</a:t>
            </a:r>
            <a:endParaRPr lang="et-EE" sz="1600" dirty="0">
              <a:solidFill>
                <a:schemeClr val="bg1"/>
              </a:solidFill>
              <a:latin typeface="Times New Roman" pitchFamily="18" charset="0"/>
              <a:cs typeface="Times New Roman" pitchFamily="18" charset="0"/>
            </a:endParaRPr>
          </a:p>
          <a:p>
            <a:pPr fontAlgn="base">
              <a:buNone/>
            </a:pPr>
            <a:endParaRPr lang="ru-RU"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Приезжай </a:t>
            </a:r>
            <a:r>
              <a:rPr lang="ru-RU" sz="1600" dirty="0">
                <a:solidFill>
                  <a:schemeClr val="bg1"/>
                </a:solidFill>
                <a:latin typeface="Times New Roman" pitchFamily="18" charset="0"/>
                <a:cs typeface="Times New Roman" pitchFamily="18" charset="0"/>
              </a:rPr>
              <a:t>же сюда и бери их с собой!</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Нет</a:t>
            </a:r>
            <a:r>
              <a:rPr lang="ru-RU" sz="1600" dirty="0">
                <a:solidFill>
                  <a:schemeClr val="bg1"/>
                </a:solidFill>
                <a:latin typeface="Times New Roman" pitchFamily="18" charset="0"/>
                <a:cs typeface="Times New Roman" pitchFamily="18" charset="0"/>
              </a:rPr>
              <a:t>, лучше вы к нам сюда, узнаете новые страны!</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Давай </a:t>
            </a:r>
            <a:r>
              <a:rPr lang="ru-RU" sz="1600" dirty="0">
                <a:solidFill>
                  <a:schemeClr val="bg1"/>
                </a:solidFill>
                <a:latin typeface="Times New Roman" pitchFamily="18" charset="0"/>
                <a:cs typeface="Times New Roman" pitchFamily="18" charset="0"/>
              </a:rPr>
              <a:t>приезжай!</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Нет </a:t>
            </a:r>
            <a:r>
              <a:rPr lang="ru-RU" sz="1600" dirty="0">
                <a:solidFill>
                  <a:schemeClr val="bg1"/>
                </a:solidFill>
                <a:latin typeface="Times New Roman" pitchFamily="18" charset="0"/>
                <a:cs typeface="Times New Roman" pitchFamily="18" charset="0"/>
              </a:rPr>
              <a:t>вы приезжайте, учусь 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Печаль </a:t>
            </a:r>
            <a:r>
              <a:rPr lang="ru-RU" sz="1600" dirty="0">
                <a:solidFill>
                  <a:schemeClr val="bg1"/>
                </a:solidFill>
                <a:latin typeface="Times New Roman" pitchFamily="18" charset="0"/>
                <a:cs typeface="Times New Roman" pitchFamily="18" charset="0"/>
              </a:rPr>
              <a:t>без тебя! И сколько мне с этим мириться?</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ДИМА</a:t>
            </a:r>
            <a:r>
              <a:rPr lang="ru-RU" sz="1600" dirty="0" smtClean="0">
                <a:solidFill>
                  <a:schemeClr val="bg1"/>
                </a:solidFill>
                <a:latin typeface="Times New Roman" pitchFamily="18" charset="0"/>
                <a:cs typeface="Times New Roman" pitchFamily="18" charset="0"/>
              </a:rPr>
              <a:t>: Год </a:t>
            </a:r>
            <a:r>
              <a:rPr lang="ru-RU" sz="1600" dirty="0">
                <a:solidFill>
                  <a:schemeClr val="bg1"/>
                </a:solidFill>
                <a:latin typeface="Times New Roman" pitchFamily="18" charset="0"/>
                <a:cs typeface="Times New Roman" pitchFamily="18" charset="0"/>
              </a:rPr>
              <a:t>уж почти пролетел, и скоро я дома опять!</a:t>
            </a:r>
            <a:endParaRPr lang="et-EE" sz="1600" dirty="0">
              <a:solidFill>
                <a:schemeClr val="bg1"/>
              </a:solidFill>
              <a:latin typeface="Times New Roman" pitchFamily="18" charset="0"/>
              <a:cs typeface="Times New Roman" pitchFamily="18" charset="0"/>
            </a:endParaRPr>
          </a:p>
          <a:p>
            <a:pPr>
              <a:buNone/>
            </a:pPr>
            <a:r>
              <a:rPr lang="ru-RU" sz="1600" b="1" dirty="0">
                <a:solidFill>
                  <a:schemeClr val="bg1"/>
                </a:solidFill>
                <a:latin typeface="Times New Roman" pitchFamily="18" charset="0"/>
                <a:cs typeface="Times New Roman" pitchFamily="18" charset="0"/>
              </a:rPr>
              <a:t>ЛИЗА</a:t>
            </a:r>
            <a:r>
              <a:rPr lang="ru-RU" sz="1600" dirty="0" smtClean="0">
                <a:solidFill>
                  <a:schemeClr val="bg1"/>
                </a:solidFill>
                <a:latin typeface="Times New Roman" pitchFamily="18" charset="0"/>
                <a:cs typeface="Times New Roman" pitchFamily="18" charset="0"/>
              </a:rPr>
              <a:t>: Поспеши</a:t>
            </a:r>
            <a:r>
              <a:rPr lang="ru-RU" sz="1600" dirty="0">
                <a:solidFill>
                  <a:schemeClr val="bg1"/>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 чтоб </a:t>
            </a:r>
            <a:r>
              <a:rPr lang="ru-RU" sz="1600" dirty="0">
                <a:solidFill>
                  <a:schemeClr val="bg1"/>
                </a:solidFill>
                <a:latin typeface="Times New Roman" pitchFamily="18" charset="0"/>
                <a:cs typeface="Times New Roman" pitchFamily="18" charset="0"/>
              </a:rPr>
              <a:t>друга не потерять</a:t>
            </a:r>
            <a:r>
              <a:rPr lang="ru-RU" sz="1600" dirty="0" smtClean="0">
                <a:solidFill>
                  <a:schemeClr val="bg1"/>
                </a:solidFill>
                <a:latin typeface="Times New Roman" pitchFamily="18" charset="0"/>
                <a:cs typeface="Times New Roman" pitchFamily="18" charset="0"/>
              </a:rPr>
              <a:t>!</a:t>
            </a:r>
          </a:p>
          <a:p>
            <a:pPr fontAlgn="base">
              <a:buNone/>
            </a:pPr>
            <a:endParaRPr lang="et-EE" sz="1600" dirty="0">
              <a:solidFill>
                <a:schemeClr val="bg1"/>
              </a:solidFill>
              <a:latin typeface="Times New Roman" pitchFamily="18" charset="0"/>
              <a:cs typeface="Times New Roman" pitchFamily="18" charset="0"/>
            </a:endParaRPr>
          </a:p>
          <a:p>
            <a:pPr>
              <a:buNone/>
            </a:pPr>
            <a:endParaRPr lang="et-EE" sz="1600" dirty="0" smtClean="0">
              <a:solidFill>
                <a:schemeClr val="bg1"/>
              </a:solidFill>
              <a:latin typeface="Times New Roman" pitchFamily="18" charset="0"/>
              <a:cs typeface="Times New Roman"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CHOIR</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There’s the basket! Run and tense!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Catch, dribble and throw, if you can!</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Oh that’s good! Reach out, stretch</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Watch out, pass if you can!</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Defend and attack, roll, bounce,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Help the others out of trouble.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Pass to strong hands, take from weak hands,</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en-GB" sz="1600" dirty="0">
                <a:solidFill>
                  <a:schemeClr val="bg1"/>
                </a:solidFill>
                <a:latin typeface="Times New Roman" panose="02020603050405020304" pitchFamily="18" charset="0"/>
                <a:cs typeface="Times New Roman" panose="02020603050405020304" pitchFamily="18" charset="0"/>
              </a:rPr>
              <a:t>If we all work together we’ll win!</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ХОР</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Корзина там! Беги и старайся!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Лови, подавай и бросай, если осилишь!</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Ах, как хорошо! Тянись и вращайся,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но не зевай, если подачу получишь!</a:t>
            </a:r>
            <a:br>
              <a:rPr lang="ru-RU" sz="1600" dirty="0">
                <a:solidFill>
                  <a:schemeClr val="bg1"/>
                </a:solidFill>
                <a:latin typeface="Times New Roman" panose="02020603050405020304" pitchFamily="18" charset="0"/>
                <a:cs typeface="Times New Roman" panose="02020603050405020304" pitchFamily="18" charset="0"/>
              </a:rPr>
            </a:b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Отбивай, подавай, бросай и обороняйся,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своим помогай, если опасность близка.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Увернётся сильнейший, слабого он защитит,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взаимопомощь победу нам принесёт!</a:t>
            </a:r>
            <a:endParaRPr lang="en-US" sz="1600"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028018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EDARON</a:t>
            </a:r>
            <a:r>
              <a:rPr lang="en-GB" sz="1600" dirty="0">
                <a:solidFill>
                  <a:schemeClr val="bg1"/>
                </a:solidFill>
                <a:latin typeface="Times New Roman" panose="02020603050405020304" pitchFamily="18" charset="0"/>
                <a:cs typeface="Times New Roman" panose="02020603050405020304" pitchFamily="18" charset="0"/>
              </a:rPr>
              <a:t>: My ball! It’s mine! I’m not giving it to anyone!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TANJA</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giggling</a:t>
            </a:r>
            <a:r>
              <a:rPr lang="en-GB" sz="1600" dirty="0">
                <a:solidFill>
                  <a:schemeClr val="bg1"/>
                </a:solidFill>
                <a:latin typeface="Times New Roman" panose="02020603050405020304" pitchFamily="18" charset="0"/>
                <a:cs typeface="Times New Roman" panose="02020603050405020304" pitchFamily="18" charset="0"/>
              </a:rPr>
              <a:t>):That’s against the rules! Let go of the ball! (</a:t>
            </a:r>
            <a:r>
              <a:rPr lang="en-GB" sz="1600" i="1" dirty="0" err="1">
                <a:solidFill>
                  <a:schemeClr val="bg1"/>
                </a:solidFill>
                <a:latin typeface="Times New Roman" panose="02020603050405020304" pitchFamily="18" charset="0"/>
                <a:cs typeface="Times New Roman" panose="02020603050405020304" pitchFamily="18" charset="0"/>
              </a:rPr>
              <a:t>Edaron</a:t>
            </a:r>
            <a:r>
              <a:rPr lang="en-GB" sz="1600" i="1" dirty="0">
                <a:solidFill>
                  <a:schemeClr val="bg1"/>
                </a:solidFill>
                <a:latin typeface="Times New Roman" panose="02020603050405020304" pitchFamily="18" charset="0"/>
                <a:cs typeface="Times New Roman" panose="02020603050405020304" pitchFamily="18" charset="0"/>
              </a:rPr>
              <a:t> lets the ball go, reluctantly</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CHOIR</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Defend and attack, roll, bounce,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Help the others out of trouble.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dirty="0">
                <a:solidFill>
                  <a:schemeClr val="bg1"/>
                </a:solidFill>
                <a:latin typeface="Times New Roman" panose="02020603050405020304" pitchFamily="18" charset="0"/>
                <a:cs typeface="Times New Roman" panose="02020603050405020304" pitchFamily="18" charset="0"/>
              </a:rPr>
              <a:t>Pass to strong hands, take from weak hands,</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en-GB" sz="1600" dirty="0">
                <a:solidFill>
                  <a:schemeClr val="bg1"/>
                </a:solidFill>
                <a:latin typeface="Times New Roman" panose="02020603050405020304" pitchFamily="18" charset="0"/>
                <a:cs typeface="Times New Roman" panose="02020603050405020304" pitchFamily="18" charset="0"/>
              </a:rPr>
              <a:t>If we all work together we’ll win!</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ЭДАРОН</a:t>
            </a:r>
            <a:r>
              <a:rPr lang="ru-RU" sz="1600" dirty="0">
                <a:solidFill>
                  <a:schemeClr val="bg1"/>
                </a:solidFill>
                <a:latin typeface="Times New Roman" panose="02020603050405020304" pitchFamily="18" charset="0"/>
                <a:cs typeface="Times New Roman" panose="02020603050405020304" pitchFamily="18" charset="0"/>
              </a:rPr>
              <a:t>: Мой мяч! Мой! Я его никому не отдам!</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(свистит): Это запрещённый приём! Верните мяч в игру, пожалуйста! (</a:t>
            </a:r>
            <a:r>
              <a:rPr lang="ru-RU" sz="1600" dirty="0" err="1">
                <a:solidFill>
                  <a:schemeClr val="bg1"/>
                </a:solidFill>
                <a:latin typeface="Times New Roman" panose="02020603050405020304" pitchFamily="18" charset="0"/>
                <a:cs typeface="Times New Roman" panose="02020603050405020304" pitchFamily="18" charset="0"/>
              </a:rPr>
              <a:t>Эдарон</a:t>
            </a:r>
            <a:r>
              <a:rPr lang="ru-RU" sz="1600" dirty="0">
                <a:solidFill>
                  <a:schemeClr val="bg1"/>
                </a:solidFill>
                <a:latin typeface="Times New Roman" panose="02020603050405020304" pitchFamily="18" charset="0"/>
                <a:cs typeface="Times New Roman" panose="02020603050405020304" pitchFamily="18" charset="0"/>
              </a:rPr>
              <a:t> нехотя отдаёт мяч)</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ХОР</a:t>
            </a:r>
            <a:r>
              <a:rPr lang="ru-RU"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Отбивай, подавай, бросай и обороняйся,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своим помогай, если опасность близка.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Увернётся сильнейший, слабого он защитит,</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dirty="0">
                <a:solidFill>
                  <a:schemeClr val="bg1"/>
                </a:solidFill>
                <a:latin typeface="Times New Roman" panose="02020603050405020304" pitchFamily="18" charset="0"/>
                <a:cs typeface="Times New Roman" panose="02020603050405020304" pitchFamily="18" charset="0"/>
              </a:rPr>
              <a:t>взаимопомощь победу нам принесёт!</a:t>
            </a:r>
            <a:endParaRPr lang="en-US" sz="1600"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17477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Autofit/>
          </a:bodyPr>
          <a:lstStyle/>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PROFESSOR IGERIK </a:t>
            </a:r>
            <a:r>
              <a:rPr lang="en-GB" sz="2000" dirty="0">
                <a:solidFill>
                  <a:schemeClr val="bg1"/>
                </a:solidFill>
                <a:latin typeface="Times New Roman" panose="02020603050405020304" pitchFamily="18" charset="0"/>
                <a:cs typeface="Times New Roman" panose="02020603050405020304" pitchFamily="18" charset="0"/>
              </a:rPr>
              <a:t>(</a:t>
            </a:r>
            <a:r>
              <a:rPr lang="en-GB" sz="2000" i="1" dirty="0">
                <a:solidFill>
                  <a:schemeClr val="bg1"/>
                </a:solidFill>
                <a:latin typeface="Times New Roman" panose="02020603050405020304" pitchFamily="18" charset="0"/>
                <a:cs typeface="Times New Roman" panose="02020603050405020304" pitchFamily="18" charset="0"/>
              </a:rPr>
              <a:t>gets the ball and keeps it</a:t>
            </a:r>
            <a:r>
              <a:rPr lang="en-GB" sz="2000" dirty="0">
                <a:solidFill>
                  <a:schemeClr val="bg1"/>
                </a:solidFill>
                <a:latin typeface="Times New Roman" panose="02020603050405020304" pitchFamily="18" charset="0"/>
                <a:cs typeface="Times New Roman" panose="02020603050405020304" pitchFamily="18" charset="0"/>
              </a:rPr>
              <a:t>): I’ll not run away. I’ll keep quiet and wait for a break to shoot. Or invite a robot to play for me…</a:t>
            </a:r>
            <a:endParaRPr lang="en-US"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TANJA</a:t>
            </a:r>
            <a:r>
              <a:rPr lang="en-GB" sz="2000" dirty="0">
                <a:solidFill>
                  <a:schemeClr val="bg1"/>
                </a:solidFill>
                <a:latin typeface="Times New Roman" panose="02020603050405020304" pitchFamily="18" charset="0"/>
                <a:cs typeface="Times New Roman" panose="02020603050405020304" pitchFamily="18" charset="0"/>
              </a:rPr>
              <a:t> (</a:t>
            </a:r>
            <a:r>
              <a:rPr lang="en-GB" sz="2000" i="1" dirty="0">
                <a:solidFill>
                  <a:schemeClr val="bg1"/>
                </a:solidFill>
                <a:latin typeface="Times New Roman" panose="02020603050405020304" pitchFamily="18" charset="0"/>
                <a:cs typeface="Times New Roman" panose="02020603050405020304" pitchFamily="18" charset="0"/>
              </a:rPr>
              <a:t>giggling</a:t>
            </a:r>
            <a:r>
              <a:rPr lang="en-GB" sz="2000" dirty="0">
                <a:solidFill>
                  <a:schemeClr val="bg1"/>
                </a:solidFill>
                <a:latin typeface="Times New Roman" panose="02020603050405020304" pitchFamily="18" charset="0"/>
                <a:cs typeface="Times New Roman" panose="02020603050405020304" pitchFamily="18" charset="0"/>
              </a:rPr>
              <a:t>): Professor! Excuse me, but no strolling around on the pitch!</a:t>
            </a:r>
            <a:endParaRPr lang="en-US"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PROFESSOR</a:t>
            </a:r>
            <a:r>
              <a:rPr lang="en-GB" sz="2000" dirty="0">
                <a:solidFill>
                  <a:schemeClr val="bg1"/>
                </a:solidFill>
                <a:latin typeface="Times New Roman" panose="02020603050405020304" pitchFamily="18" charset="0"/>
                <a:cs typeface="Times New Roman" panose="02020603050405020304" pitchFamily="18" charset="0"/>
              </a:rPr>
              <a:t>: I give up (</a:t>
            </a:r>
            <a:r>
              <a:rPr lang="en-GB" sz="2000" i="1" dirty="0">
                <a:solidFill>
                  <a:schemeClr val="bg1"/>
                </a:solidFill>
                <a:latin typeface="Times New Roman" panose="02020603050405020304" pitchFamily="18" charset="0"/>
                <a:cs typeface="Times New Roman" panose="02020603050405020304" pitchFamily="18" charset="0"/>
              </a:rPr>
              <a:t>throws the ball away. It rolls towards the Earth basket and the Lassos team)</a:t>
            </a:r>
            <a:r>
              <a:rPr lang="en-GB" sz="2000" dirty="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000" b="1" dirty="0">
                <a:solidFill>
                  <a:schemeClr val="bg1"/>
                </a:solidFill>
                <a:latin typeface="Times New Roman" panose="02020603050405020304" pitchFamily="18" charset="0"/>
                <a:cs typeface="Times New Roman" panose="02020603050405020304" pitchFamily="18" charset="0"/>
              </a:rPr>
              <a:t>PEOPLE</a:t>
            </a:r>
            <a:r>
              <a:rPr lang="en-GB" sz="2000" dirty="0">
                <a:solidFill>
                  <a:schemeClr val="bg1"/>
                </a:solidFill>
                <a:latin typeface="Times New Roman" panose="02020603050405020304" pitchFamily="18" charset="0"/>
                <a:cs typeface="Times New Roman" panose="02020603050405020304" pitchFamily="18" charset="0"/>
              </a:rPr>
              <a:t> (</a:t>
            </a:r>
            <a:r>
              <a:rPr lang="en-GB" sz="2000" i="1" dirty="0">
                <a:solidFill>
                  <a:schemeClr val="bg1"/>
                </a:solidFill>
                <a:latin typeface="Times New Roman" panose="02020603050405020304" pitchFamily="18" charset="0"/>
                <a:cs typeface="Times New Roman" panose="02020603050405020304" pitchFamily="18" charset="0"/>
              </a:rPr>
              <a:t>shouting</a:t>
            </a:r>
            <a:r>
              <a:rPr lang="en-GB" sz="2000" dirty="0">
                <a:solidFill>
                  <a:schemeClr val="bg1"/>
                </a:solidFill>
                <a:latin typeface="Times New Roman" panose="02020603050405020304" pitchFamily="18" charset="0"/>
                <a:cs typeface="Times New Roman" panose="02020603050405020304" pitchFamily="18" charset="0"/>
              </a:rPr>
              <a:t>): Ooh! </a:t>
            </a:r>
            <a:r>
              <a:rPr lang="en-GB" sz="2000" dirty="0" err="1">
                <a:solidFill>
                  <a:schemeClr val="bg1"/>
                </a:solidFill>
                <a:latin typeface="Times New Roman" panose="02020603050405020304" pitchFamily="18" charset="0"/>
                <a:cs typeface="Times New Roman" panose="02020603050405020304" pitchFamily="18" charset="0"/>
              </a:rPr>
              <a:t>Aah</a:t>
            </a:r>
            <a:r>
              <a:rPr lang="en-GB" sz="2000" dirty="0">
                <a:solidFill>
                  <a:schemeClr val="bg1"/>
                </a:solidFill>
                <a:latin typeface="Times New Roman" panose="02020603050405020304" pitchFamily="18" charset="0"/>
                <a:cs typeface="Times New Roman" panose="02020603050405020304" pitchFamily="18" charset="0"/>
              </a:rPr>
              <a:t>! Throw it! Throw it! </a:t>
            </a:r>
            <a:endParaRPr lang="ru-RU" sz="2000" dirty="0">
              <a:solidFill>
                <a:schemeClr val="bg1"/>
              </a:solidFill>
              <a:latin typeface="Times New Roman" panose="02020603050405020304" pitchFamily="18" charset="0"/>
              <a:cs typeface="Times New Roman" panose="02020603050405020304" pitchFamily="18" charset="0"/>
            </a:endParaRPr>
          </a:p>
          <a:p>
            <a:pPr marL="0" indent="0" fontAlgn="base">
              <a:buNone/>
            </a:pPr>
            <a:endParaRPr lang="ru-RU"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a:solidFill>
                  <a:schemeClr val="bg1"/>
                </a:solidFill>
                <a:latin typeface="Times New Roman" panose="02020603050405020304" pitchFamily="18" charset="0"/>
                <a:cs typeface="Times New Roman" panose="02020603050405020304" pitchFamily="18" charset="0"/>
              </a:rPr>
              <a:t>ПРОФЕССОР</a:t>
            </a:r>
            <a:r>
              <a:rPr lang="ru-RU" sz="2000" dirty="0">
                <a:solidFill>
                  <a:schemeClr val="bg1"/>
                </a:solidFill>
                <a:latin typeface="Times New Roman" panose="02020603050405020304" pitchFamily="18" charset="0"/>
                <a:cs typeface="Times New Roman" panose="02020603050405020304" pitchFamily="18" charset="0"/>
              </a:rPr>
              <a:t> (получает мяч, начинает отходить, осторожно удерживая мяч в руках): Нет, у меня нет сил бегать. Я буду лучше ходить медленно, потихоньку. Или позову робота играть вместо меня...</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a:solidFill>
                  <a:schemeClr val="bg1"/>
                </a:solidFill>
                <a:latin typeface="Times New Roman" panose="02020603050405020304" pitchFamily="18" charset="0"/>
                <a:cs typeface="Times New Roman" panose="02020603050405020304" pitchFamily="18" charset="0"/>
              </a:rPr>
              <a:t>ТАНЯ</a:t>
            </a:r>
            <a:r>
              <a:rPr lang="ru-RU" sz="2000" dirty="0">
                <a:solidFill>
                  <a:schemeClr val="bg1"/>
                </a:solidFill>
                <a:latin typeface="Times New Roman" panose="02020603050405020304" pitchFamily="18" charset="0"/>
                <a:cs typeface="Times New Roman" panose="02020603050405020304" pitchFamily="18" charset="0"/>
              </a:rPr>
              <a:t> (свистит): Профессор! Простите, но вы не можете гулять по полю!</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a:solidFill>
                  <a:schemeClr val="bg1"/>
                </a:solidFill>
                <a:latin typeface="Times New Roman" panose="02020603050405020304" pitchFamily="18" charset="0"/>
                <a:cs typeface="Times New Roman" panose="02020603050405020304" pitchFamily="18" charset="0"/>
              </a:rPr>
              <a:t>ПРОФЕССОР</a:t>
            </a:r>
            <a:r>
              <a:rPr lang="ru-RU" sz="2000" dirty="0">
                <a:solidFill>
                  <a:schemeClr val="bg1"/>
                </a:solidFill>
                <a:latin typeface="Times New Roman" panose="02020603050405020304" pitchFamily="18" charset="0"/>
                <a:cs typeface="Times New Roman" panose="02020603050405020304" pitchFamily="18" charset="0"/>
              </a:rPr>
              <a:t>: Тогда я ухожу! (бросает мяч, он откатывается к жителю </a:t>
            </a:r>
            <a:r>
              <a:rPr lang="ru-RU" sz="2000" dirty="0" err="1">
                <a:solidFill>
                  <a:schemeClr val="bg1"/>
                </a:solidFill>
                <a:latin typeface="Times New Roman" panose="02020603050405020304" pitchFamily="18" charset="0"/>
                <a:cs typeface="Times New Roman" panose="02020603050405020304" pitchFamily="18" charset="0"/>
              </a:rPr>
              <a:t>Лассоса</a:t>
            </a:r>
            <a:r>
              <a:rPr lang="ru-RU" sz="2000" dirty="0">
                <a:solidFill>
                  <a:schemeClr val="bg1"/>
                </a:solidFill>
                <a:latin typeface="Times New Roman" panose="02020603050405020304" pitchFamily="18" charset="0"/>
                <a:cs typeface="Times New Roman" panose="02020603050405020304" pitchFamily="18" charset="0"/>
              </a:rPr>
              <a:t>, стоящему под корзиной).</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ru-RU" sz="2000" b="1" dirty="0">
                <a:solidFill>
                  <a:schemeClr val="bg1"/>
                </a:solidFill>
                <a:latin typeface="Times New Roman" panose="02020603050405020304" pitchFamily="18" charset="0"/>
                <a:cs typeface="Times New Roman" panose="02020603050405020304" pitchFamily="18" charset="0"/>
              </a:rPr>
              <a:t>НАРОД</a:t>
            </a:r>
            <a:r>
              <a:rPr lang="ru-RU" sz="2000" dirty="0">
                <a:solidFill>
                  <a:schemeClr val="bg1"/>
                </a:solidFill>
                <a:latin typeface="Times New Roman" panose="02020603050405020304" pitchFamily="18" charset="0"/>
                <a:cs typeface="Times New Roman" panose="02020603050405020304" pitchFamily="18" charset="0"/>
              </a:rPr>
              <a:t> (кричит): </a:t>
            </a:r>
            <a:r>
              <a:rPr lang="ru-RU" sz="2000" dirty="0" err="1">
                <a:solidFill>
                  <a:schemeClr val="bg1"/>
                </a:solidFill>
                <a:latin typeface="Times New Roman" panose="02020603050405020304" pitchFamily="18" charset="0"/>
                <a:cs typeface="Times New Roman" panose="02020603050405020304" pitchFamily="18" charset="0"/>
              </a:rPr>
              <a:t>Уу</a:t>
            </a:r>
            <a:r>
              <a:rPr lang="ru-RU" sz="2000" dirty="0">
                <a:solidFill>
                  <a:schemeClr val="bg1"/>
                </a:solidFill>
                <a:latin typeface="Times New Roman" panose="02020603050405020304" pitchFamily="18" charset="0"/>
                <a:cs typeface="Times New Roman" panose="02020603050405020304" pitchFamily="18" charset="0"/>
              </a:rPr>
              <a:t>! </a:t>
            </a:r>
            <a:r>
              <a:rPr lang="ru-RU" sz="2000" dirty="0" err="1">
                <a:solidFill>
                  <a:schemeClr val="bg1"/>
                </a:solidFill>
                <a:latin typeface="Times New Roman" panose="02020603050405020304" pitchFamily="18" charset="0"/>
                <a:cs typeface="Times New Roman" panose="02020603050405020304" pitchFamily="18" charset="0"/>
              </a:rPr>
              <a:t>Аа</a:t>
            </a:r>
            <a:r>
              <a:rPr lang="ru-RU" sz="2000" dirty="0">
                <a:solidFill>
                  <a:schemeClr val="bg1"/>
                </a:solidFill>
                <a:latin typeface="Times New Roman" panose="02020603050405020304" pitchFamily="18" charset="0"/>
                <a:cs typeface="Times New Roman" panose="02020603050405020304" pitchFamily="18" charset="0"/>
              </a:rPr>
              <a:t>! Бросай! Бросай</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83763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fontScale="47500" lnSpcReduction="20000"/>
          </a:bodyPr>
          <a:lstStyle/>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EDARON</a:t>
            </a:r>
            <a:r>
              <a:rPr lang="en-GB" sz="3400" dirty="0">
                <a:solidFill>
                  <a:schemeClr val="bg1"/>
                </a:solidFill>
                <a:latin typeface="Times New Roman" panose="02020603050405020304" pitchFamily="18" charset="0"/>
                <a:cs typeface="Times New Roman" panose="02020603050405020304" pitchFamily="18" charset="0"/>
              </a:rPr>
              <a:t>: Its not right! I am the senior official here and you can’t have the ball! Give it here! </a:t>
            </a:r>
            <a:r>
              <a:rPr lang="en-GB" sz="3400" b="1" dirty="0">
                <a:solidFill>
                  <a:schemeClr val="bg1"/>
                </a:solidFill>
                <a:latin typeface="Times New Roman" panose="02020603050405020304" pitchFamily="18" charset="0"/>
                <a:cs typeface="Times New Roman" panose="02020603050405020304" pitchFamily="18" charset="0"/>
              </a:rPr>
              <a:t>PEOPLE</a:t>
            </a:r>
            <a:r>
              <a:rPr lang="en-GB" sz="3400" dirty="0">
                <a:solidFill>
                  <a:schemeClr val="bg1"/>
                </a:solidFill>
                <a:latin typeface="Times New Roman" panose="02020603050405020304" pitchFamily="18" charset="0"/>
                <a:cs typeface="Times New Roman" panose="02020603050405020304" pitchFamily="18" charset="0"/>
              </a:rPr>
              <a:t>: Ooh! </a:t>
            </a:r>
            <a:r>
              <a:rPr lang="en-GB" sz="3400" dirty="0" err="1">
                <a:solidFill>
                  <a:schemeClr val="bg1"/>
                </a:solidFill>
                <a:latin typeface="Times New Roman" panose="02020603050405020304" pitchFamily="18" charset="0"/>
                <a:cs typeface="Times New Roman" panose="02020603050405020304" pitchFamily="18" charset="0"/>
              </a:rPr>
              <a:t>Aah</a:t>
            </a:r>
            <a:r>
              <a:rPr lang="en-GB" sz="3400" dirty="0">
                <a:solidFill>
                  <a:schemeClr val="bg1"/>
                </a:solidFill>
                <a:latin typeface="Times New Roman" panose="02020603050405020304" pitchFamily="18" charset="0"/>
                <a:cs typeface="Times New Roman" panose="02020603050405020304" pitchFamily="18" charset="0"/>
              </a:rPr>
              <a:t>! Throw it! Hurrah for </a:t>
            </a:r>
            <a:r>
              <a:rPr lang="en-GB" sz="3400" dirty="0" err="1">
                <a:solidFill>
                  <a:schemeClr val="bg1"/>
                </a:solidFill>
                <a:latin typeface="Times New Roman" panose="02020603050405020304" pitchFamily="18" charset="0"/>
                <a:cs typeface="Times New Roman" panose="02020603050405020304" pitchFamily="18" charset="0"/>
              </a:rPr>
              <a:t>Earth!Throw</a:t>
            </a:r>
            <a:r>
              <a:rPr lang="en-GB" sz="3400" dirty="0">
                <a:solidFill>
                  <a:schemeClr val="bg1"/>
                </a:solidFill>
                <a:latin typeface="Times New Roman" panose="02020603050405020304" pitchFamily="18" charset="0"/>
                <a:cs typeface="Times New Roman" panose="02020603050405020304" pitchFamily="18" charset="0"/>
              </a:rPr>
              <a:t> it!</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PROFESSOR</a:t>
            </a:r>
            <a:r>
              <a:rPr lang="en-GB" sz="3400" dirty="0">
                <a:solidFill>
                  <a:schemeClr val="bg1"/>
                </a:solidFill>
                <a:latin typeface="Times New Roman" panose="02020603050405020304" pitchFamily="18" charset="0"/>
                <a:cs typeface="Times New Roman" panose="02020603050405020304" pitchFamily="18" charset="0"/>
              </a:rPr>
              <a:t> (</a:t>
            </a:r>
            <a:r>
              <a:rPr lang="en-GB" sz="3400" i="1" dirty="0">
                <a:solidFill>
                  <a:schemeClr val="bg1"/>
                </a:solidFill>
                <a:latin typeface="Times New Roman" panose="02020603050405020304" pitchFamily="18" charset="0"/>
                <a:cs typeface="Times New Roman" panose="02020603050405020304" pitchFamily="18" charset="0"/>
              </a:rPr>
              <a:t>keeping the ball</a:t>
            </a:r>
            <a:r>
              <a:rPr lang="en-GB" sz="3400" dirty="0">
                <a:solidFill>
                  <a:schemeClr val="bg1"/>
                </a:solidFill>
                <a:latin typeface="Times New Roman" panose="02020603050405020304" pitchFamily="18" charset="0"/>
                <a:cs typeface="Times New Roman" panose="02020603050405020304" pitchFamily="18" charset="0"/>
              </a:rPr>
              <a:t>): For that shot to </a:t>
            </a:r>
            <a:r>
              <a:rPr lang="en-GB" sz="3400" dirty="0" err="1">
                <a:solidFill>
                  <a:schemeClr val="bg1"/>
                </a:solidFill>
                <a:latin typeface="Times New Roman" panose="02020603050405020304" pitchFamily="18" charset="0"/>
                <a:cs typeface="Times New Roman" panose="02020603050405020304" pitchFamily="18" charset="0"/>
              </a:rPr>
              <a:t>suceed</a:t>
            </a:r>
            <a:r>
              <a:rPr lang="en-GB" sz="3400" dirty="0">
                <a:solidFill>
                  <a:schemeClr val="bg1"/>
                </a:solidFill>
                <a:latin typeface="Times New Roman" panose="02020603050405020304" pitchFamily="18" charset="0"/>
                <a:cs typeface="Times New Roman" panose="02020603050405020304" pitchFamily="18" charset="0"/>
              </a:rPr>
              <a:t> there must be a scientific reason. Calculate the mass of the ball and the power of gravitation</a:t>
            </a:r>
            <a:r>
              <a:rPr lang="ru-RU" sz="3400" dirty="0">
                <a:solidFill>
                  <a:schemeClr val="bg1"/>
                </a:solidFill>
                <a:latin typeface="Times New Roman" panose="02020603050405020304" pitchFamily="18" charset="0"/>
                <a:cs typeface="Times New Roman" panose="02020603050405020304" pitchFamily="18" charset="0"/>
              </a:rPr>
              <a:t>..</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b="1" dirty="0">
                <a:solidFill>
                  <a:schemeClr val="bg1"/>
                </a:solidFill>
                <a:latin typeface="Times New Roman" panose="02020603050405020304" pitchFamily="18" charset="0"/>
                <a:cs typeface="Times New Roman" panose="02020603050405020304" pitchFamily="18" charset="0"/>
              </a:rPr>
              <a:t>CHOIR</a:t>
            </a:r>
            <a:r>
              <a:rPr lang="en-GB" sz="3400" dirty="0">
                <a:solidFill>
                  <a:schemeClr val="bg1"/>
                </a:solidFill>
                <a:latin typeface="Times New Roman" panose="02020603050405020304" pitchFamily="18" charset="0"/>
                <a:cs typeface="Times New Roman" panose="02020603050405020304" pitchFamily="18" charset="0"/>
              </a:rPr>
              <a:t>:</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Defend and attack, roll, bounce,</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Help the others out of trouble.</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Pass to strong hands, take from weak hands,</a:t>
            </a:r>
            <a:endParaRPr lang="en-US" sz="3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3400" dirty="0">
                <a:solidFill>
                  <a:schemeClr val="bg1"/>
                </a:solidFill>
                <a:latin typeface="Times New Roman" panose="02020603050405020304" pitchFamily="18" charset="0"/>
                <a:cs typeface="Times New Roman" panose="02020603050405020304" pitchFamily="18" charset="0"/>
              </a:rPr>
              <a:t>If we all work together we’ll win!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ЭДАРОН</a:t>
            </a:r>
            <a:r>
              <a:rPr lang="ru-RU" sz="3400" dirty="0">
                <a:solidFill>
                  <a:schemeClr val="bg1"/>
                </a:solidFill>
                <a:latin typeface="Times New Roman" panose="02020603050405020304" pitchFamily="18" charset="0"/>
                <a:cs typeface="Times New Roman" panose="02020603050405020304" pitchFamily="18" charset="0"/>
              </a:rPr>
              <a:t>: Что это такое, я тут руководящий чиновник, а ты бросаешь! Давай сюда! (бросает, мимо; земляне подают мяч, пока он снова не попадает к Профессору)</a:t>
            </a: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ПУБЛИКА</a:t>
            </a:r>
            <a:r>
              <a:rPr lang="ru-RU" sz="3400" dirty="0">
                <a:solidFill>
                  <a:schemeClr val="bg1"/>
                </a:solidFill>
                <a:latin typeface="Times New Roman" panose="02020603050405020304" pitchFamily="18" charset="0"/>
                <a:cs typeface="Times New Roman" panose="02020603050405020304" pitchFamily="18" charset="0"/>
              </a:rPr>
              <a:t>: </a:t>
            </a:r>
            <a:r>
              <a:rPr lang="ru-RU" sz="3400" dirty="0" err="1">
                <a:solidFill>
                  <a:schemeClr val="bg1"/>
                </a:solidFill>
                <a:latin typeface="Times New Roman" panose="02020603050405020304" pitchFamily="18" charset="0"/>
                <a:cs typeface="Times New Roman" panose="02020603050405020304" pitchFamily="18" charset="0"/>
              </a:rPr>
              <a:t>Уу</a:t>
            </a:r>
            <a:r>
              <a:rPr lang="ru-RU" sz="3400" dirty="0">
                <a:solidFill>
                  <a:schemeClr val="bg1"/>
                </a:solidFill>
                <a:latin typeface="Times New Roman" panose="02020603050405020304" pitchFamily="18" charset="0"/>
                <a:cs typeface="Times New Roman" panose="02020603050405020304" pitchFamily="18" charset="0"/>
              </a:rPr>
              <a:t>! </a:t>
            </a:r>
            <a:r>
              <a:rPr lang="ru-RU" sz="3400" dirty="0" err="1">
                <a:solidFill>
                  <a:schemeClr val="bg1"/>
                </a:solidFill>
                <a:latin typeface="Times New Roman" panose="02020603050405020304" pitchFamily="18" charset="0"/>
                <a:cs typeface="Times New Roman" panose="02020603050405020304" pitchFamily="18" charset="0"/>
              </a:rPr>
              <a:t>Аа</a:t>
            </a:r>
            <a:r>
              <a:rPr lang="ru-RU" sz="3400" dirty="0">
                <a:solidFill>
                  <a:schemeClr val="bg1"/>
                </a:solidFill>
                <a:latin typeface="Times New Roman" panose="02020603050405020304" pitchFamily="18" charset="0"/>
                <a:cs typeface="Times New Roman" panose="02020603050405020304" pitchFamily="18" charset="0"/>
              </a:rPr>
              <a:t>! Бросай! Даёшь Земля! Бросай!</a:t>
            </a:r>
            <a:br>
              <a:rPr lang="ru-RU" sz="3400" dirty="0">
                <a:solidFill>
                  <a:schemeClr val="bg1"/>
                </a:solidFill>
                <a:latin typeface="Times New Roman" panose="02020603050405020304" pitchFamily="18" charset="0"/>
                <a:cs typeface="Times New Roman" panose="02020603050405020304" pitchFamily="18" charset="0"/>
              </a:rPr>
            </a:br>
            <a:r>
              <a:rPr lang="ru-RU" sz="3400" b="1" dirty="0">
                <a:solidFill>
                  <a:schemeClr val="bg1"/>
                </a:solidFill>
                <a:latin typeface="Times New Roman" panose="02020603050405020304" pitchFamily="18" charset="0"/>
                <a:cs typeface="Times New Roman" panose="02020603050405020304" pitchFamily="18" charset="0"/>
              </a:rPr>
              <a:t>ПРОФЕССОР</a:t>
            </a:r>
            <a:r>
              <a:rPr lang="ru-RU" sz="3400" dirty="0">
                <a:solidFill>
                  <a:schemeClr val="bg1"/>
                </a:solidFill>
                <a:latin typeface="Times New Roman" panose="02020603050405020304" pitchFamily="18" charset="0"/>
                <a:cs typeface="Times New Roman" panose="02020603050405020304" pitchFamily="18" charset="0"/>
              </a:rPr>
              <a:t> (держит мяч): Чтобы бросок удался, он должен быть научно обоснован. Это следует рассчитать, исследовав силу гравитации, влияющую на мяч...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 </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b="1" dirty="0">
                <a:solidFill>
                  <a:schemeClr val="bg1"/>
                </a:solidFill>
                <a:latin typeface="Times New Roman" panose="02020603050405020304" pitchFamily="18" charset="0"/>
                <a:cs typeface="Times New Roman" panose="02020603050405020304" pitchFamily="18" charset="0"/>
              </a:rPr>
              <a:t>ХОР:</a:t>
            </a:r>
          </a:p>
          <a:p>
            <a:pPr marL="0" indent="0">
              <a:buNone/>
            </a:pPr>
            <a:r>
              <a:rPr lang="ru-RU" sz="3400" dirty="0">
                <a:solidFill>
                  <a:schemeClr val="bg1"/>
                </a:solidFill>
                <a:latin typeface="Times New Roman" panose="02020603050405020304" pitchFamily="18" charset="0"/>
                <a:cs typeface="Times New Roman" panose="02020603050405020304" pitchFamily="18" charset="0"/>
              </a:rPr>
              <a:t>Отбивай, подавай, бросай и обороняйся,</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своим помогай, если опасность близка.</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Увернётся сильнейший, слабого он защитит,</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r>
              <a:rPr lang="ru-RU" sz="3400" dirty="0">
                <a:solidFill>
                  <a:schemeClr val="bg1"/>
                </a:solidFill>
                <a:latin typeface="Times New Roman" panose="02020603050405020304" pitchFamily="18" charset="0"/>
                <a:cs typeface="Times New Roman" panose="02020603050405020304" pitchFamily="18" charset="0"/>
              </a:rPr>
              <a:t>взаимопомощь победу нам принесёт!</a:t>
            </a:r>
            <a:endParaRPr lang="en-US" sz="34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178915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TANJA</a:t>
            </a:r>
            <a:r>
              <a:rPr lang="en-GB" sz="1600" dirty="0">
                <a:solidFill>
                  <a:schemeClr val="bg1"/>
                </a:solidFill>
                <a:latin typeface="Times New Roman" panose="02020603050405020304" pitchFamily="18" charset="0"/>
                <a:cs typeface="Times New Roman" panose="02020603050405020304" pitchFamily="18" charset="0"/>
              </a:rPr>
              <a:t> (</a:t>
            </a:r>
            <a:r>
              <a:rPr lang="en-GB" sz="1600" i="1" dirty="0">
                <a:solidFill>
                  <a:schemeClr val="bg1"/>
                </a:solidFill>
                <a:latin typeface="Times New Roman" panose="02020603050405020304" pitchFamily="18" charset="0"/>
                <a:cs typeface="Times New Roman" panose="02020603050405020304" pitchFamily="18" charset="0"/>
              </a:rPr>
              <a:t>giggling</a:t>
            </a:r>
            <a:r>
              <a:rPr lang="en-GB" sz="1600" dirty="0">
                <a:solidFill>
                  <a:schemeClr val="bg1"/>
                </a:solidFill>
                <a:latin typeface="Times New Roman" panose="02020603050405020304" pitchFamily="18" charset="0"/>
                <a:cs typeface="Times New Roman" panose="02020603050405020304" pitchFamily="18" charset="0"/>
              </a:rPr>
              <a:t>):Time’s up! The result of Lassos vs Earth is – a tie! </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EDARON</a:t>
            </a:r>
            <a:r>
              <a:rPr lang="en-GB" sz="1600" dirty="0">
                <a:solidFill>
                  <a:schemeClr val="bg1"/>
                </a:solidFill>
                <a:latin typeface="Times New Roman" panose="02020603050405020304" pitchFamily="18" charset="0"/>
                <a:cs typeface="Times New Roman" panose="02020603050405020304" pitchFamily="18" charset="0"/>
              </a:rPr>
              <a:t>: A tie ? Only a draw? Can’t Lassos do better?</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TANJA</a:t>
            </a:r>
            <a:r>
              <a:rPr lang="en-GB" sz="1600" dirty="0">
                <a:solidFill>
                  <a:schemeClr val="bg1"/>
                </a:solidFill>
                <a:latin typeface="Times New Roman" panose="02020603050405020304" pitchFamily="18" charset="0"/>
                <a:cs typeface="Times New Roman" panose="02020603050405020304" pitchFamily="18" charset="0"/>
              </a:rPr>
              <a:t>: Not with you on the team. You must learn to play basketball</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EDARON</a:t>
            </a:r>
            <a:r>
              <a:rPr lang="en-GB" sz="1600" dirty="0">
                <a:solidFill>
                  <a:schemeClr val="bg1"/>
                </a:solidFill>
                <a:latin typeface="Times New Roman" panose="02020603050405020304" pitchFamily="18" charset="0"/>
                <a:cs typeface="Times New Roman" panose="02020603050405020304" pitchFamily="18" charset="0"/>
              </a:rPr>
              <a:t>: Learn? We have something to learn from Earth people?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err="1">
                <a:solidFill>
                  <a:schemeClr val="bg1"/>
                </a:solidFill>
                <a:latin typeface="Times New Roman" panose="02020603050405020304" pitchFamily="18" charset="0"/>
                <a:cs typeface="Times New Roman" panose="02020603050405020304" pitchFamily="18" charset="0"/>
              </a:rPr>
              <a:t>TANJA</a:t>
            </a:r>
            <a:r>
              <a:rPr lang="en-GB" sz="1600" dirty="0" err="1">
                <a:solidFill>
                  <a:schemeClr val="bg1"/>
                </a:solidFill>
                <a:latin typeface="Times New Roman" panose="02020603050405020304" pitchFamily="18" charset="0"/>
                <a:cs typeface="Times New Roman" panose="02020603050405020304" pitchFamily="18" charset="0"/>
              </a:rPr>
              <a:t>:Maybe</a:t>
            </a:r>
            <a:r>
              <a:rPr lang="en-GB"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PROFESSOR</a:t>
            </a:r>
            <a:r>
              <a:rPr lang="en-GB" sz="1600" dirty="0">
                <a:solidFill>
                  <a:schemeClr val="bg1"/>
                </a:solidFill>
                <a:latin typeface="Times New Roman" panose="02020603050405020304" pitchFamily="18" charset="0"/>
                <a:cs typeface="Times New Roman" panose="02020603050405020304" pitchFamily="18" charset="0"/>
              </a:rPr>
              <a:t>: A tie? Didn’t we lose?</a:t>
            </a:r>
            <a:endParaRPr lang="en-US" sz="16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1600" b="1" dirty="0">
                <a:solidFill>
                  <a:schemeClr val="bg1"/>
                </a:solidFill>
                <a:latin typeface="Times New Roman" panose="02020603050405020304" pitchFamily="18" charset="0"/>
                <a:cs typeface="Times New Roman" panose="02020603050405020304" pitchFamily="18" charset="0"/>
              </a:rPr>
              <a:t>TANJA</a:t>
            </a:r>
            <a:r>
              <a:rPr lang="en-GB" sz="1600" dirty="0">
                <a:solidFill>
                  <a:schemeClr val="bg1"/>
                </a:solidFill>
                <a:latin typeface="Times New Roman" panose="02020603050405020304" pitchFamily="18" charset="0"/>
                <a:cs typeface="Times New Roman" panose="02020603050405020304" pitchFamily="18" charset="0"/>
              </a:rPr>
              <a:t>: Not at all. The Earthlings are very good sportspeople.</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en-GB" sz="1600" b="1" dirty="0">
                <a:solidFill>
                  <a:schemeClr val="bg1"/>
                </a:solidFill>
                <a:latin typeface="Times New Roman" panose="02020603050405020304" pitchFamily="18" charset="0"/>
                <a:cs typeface="Times New Roman" panose="02020603050405020304" pitchFamily="18" charset="0"/>
              </a:rPr>
              <a:t>EDARON</a:t>
            </a:r>
            <a:r>
              <a:rPr lang="en-GB" sz="1600" dirty="0">
                <a:solidFill>
                  <a:schemeClr val="bg1"/>
                </a:solidFill>
                <a:latin typeface="Times New Roman" panose="02020603050405020304" pitchFamily="18" charset="0"/>
                <a:cs typeface="Times New Roman" panose="02020603050405020304" pitchFamily="18" charset="0"/>
              </a:rPr>
              <a:t> </a:t>
            </a:r>
            <a:r>
              <a:rPr lang="en-GB" sz="1600" b="1" dirty="0">
                <a:solidFill>
                  <a:schemeClr val="bg1"/>
                </a:solidFill>
                <a:latin typeface="Times New Roman" panose="02020603050405020304" pitchFamily="18" charset="0"/>
                <a:cs typeface="Times New Roman" panose="02020603050405020304" pitchFamily="18" charset="0"/>
              </a:rPr>
              <a:t>and PROFESSOR IGERIK</a:t>
            </a:r>
            <a:r>
              <a:rPr lang="en-GB" sz="1600" dirty="0">
                <a:solidFill>
                  <a:schemeClr val="bg1"/>
                </a:solidFill>
                <a:latin typeface="Times New Roman" panose="02020603050405020304" pitchFamily="18" charset="0"/>
                <a:cs typeface="Times New Roman" panose="02020603050405020304" pitchFamily="18" charset="0"/>
              </a:rPr>
              <a:t>: Interesting …</a:t>
            </a: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(свистит): Время вышло! </a:t>
            </a:r>
            <a:r>
              <a:rPr lang="ru-RU" sz="1600" dirty="0" err="1">
                <a:solidFill>
                  <a:schemeClr val="bg1"/>
                </a:solidFill>
                <a:latin typeface="Times New Roman" panose="02020603050405020304" pitchFamily="18" charset="0"/>
                <a:cs typeface="Times New Roman" panose="02020603050405020304" pitchFamily="18" charset="0"/>
              </a:rPr>
              <a:t>Лассос</a:t>
            </a:r>
            <a:r>
              <a:rPr lang="ru-RU" sz="1600" dirty="0">
                <a:solidFill>
                  <a:schemeClr val="bg1"/>
                </a:solidFill>
                <a:latin typeface="Times New Roman" panose="02020603050405020304" pitchFamily="18" charset="0"/>
                <a:cs typeface="Times New Roman" panose="02020603050405020304" pitchFamily="18" charset="0"/>
              </a:rPr>
              <a:t> против Земли! Результат —  ничья!</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ЭДАРОН</a:t>
            </a:r>
            <a:r>
              <a:rPr lang="ru-RU" sz="1600" dirty="0">
                <a:solidFill>
                  <a:schemeClr val="bg1"/>
                </a:solidFill>
                <a:latin typeface="Times New Roman" panose="02020603050405020304" pitchFamily="18" charset="0"/>
                <a:cs typeface="Times New Roman" panose="02020603050405020304" pitchFamily="18" charset="0"/>
              </a:rPr>
              <a:t>: Ничья? И только? Разве </a:t>
            </a:r>
            <a:r>
              <a:rPr lang="ru-RU" sz="1600" dirty="0" err="1">
                <a:solidFill>
                  <a:schemeClr val="bg1"/>
                </a:solidFill>
                <a:latin typeface="Times New Roman" panose="02020603050405020304" pitchFamily="18" charset="0"/>
                <a:cs typeface="Times New Roman" panose="02020603050405020304" pitchFamily="18" charset="0"/>
              </a:rPr>
              <a:t>Лассос</a:t>
            </a:r>
            <a:r>
              <a:rPr lang="ru-RU" sz="1600" dirty="0">
                <a:solidFill>
                  <a:schemeClr val="bg1"/>
                </a:solidFill>
                <a:latin typeface="Times New Roman" panose="02020603050405020304" pitchFamily="18" charset="0"/>
                <a:cs typeface="Times New Roman" panose="02020603050405020304" pitchFamily="18" charset="0"/>
              </a:rPr>
              <a:t> не был лучшим?</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Нет, вы играли с нами на равных. Вы же только учитесь играть в баскетбол.</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ЭДАРОН</a:t>
            </a:r>
            <a:r>
              <a:rPr lang="ru-RU" sz="1600" dirty="0">
                <a:solidFill>
                  <a:schemeClr val="bg1"/>
                </a:solidFill>
                <a:latin typeface="Times New Roman" panose="02020603050405020304" pitchFamily="18" charset="0"/>
                <a:cs typeface="Times New Roman" panose="02020603050405020304" pitchFamily="18" charset="0"/>
              </a:rPr>
              <a:t>: Учимся? У нас есть чему учиться у землян?</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Наверное, да.</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ПРОФЕССОР</a:t>
            </a:r>
            <a:r>
              <a:rPr lang="ru-RU" sz="1600" dirty="0">
                <a:solidFill>
                  <a:schemeClr val="bg1"/>
                </a:solidFill>
                <a:latin typeface="Times New Roman" panose="02020603050405020304" pitchFamily="18" charset="0"/>
                <a:cs typeface="Times New Roman" panose="02020603050405020304" pitchFamily="18" charset="0"/>
              </a:rPr>
              <a:t>: Ничья? А мы разве не проиграли?</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ТАНЯ</a:t>
            </a:r>
            <a:r>
              <a:rPr lang="ru-RU" sz="1600" dirty="0">
                <a:solidFill>
                  <a:schemeClr val="bg1"/>
                </a:solidFill>
                <a:latin typeface="Times New Roman" panose="02020603050405020304" pitchFamily="18" charset="0"/>
                <a:cs typeface="Times New Roman" panose="02020603050405020304" pitchFamily="18" charset="0"/>
              </a:rPr>
              <a:t>: Совсем нет. Земляне же очень хорошие спортсмены.</a:t>
            </a:r>
            <a:endParaRPr lang="en-US" sz="1600" dirty="0">
              <a:solidFill>
                <a:schemeClr val="bg1"/>
              </a:solidFill>
              <a:latin typeface="Times New Roman" panose="02020603050405020304" pitchFamily="18" charset="0"/>
              <a:cs typeface="Times New Roman" panose="02020603050405020304" pitchFamily="18" charset="0"/>
            </a:endParaRPr>
          </a:p>
          <a:p>
            <a:pPr marL="0" indent="0">
              <a:buNone/>
            </a:pPr>
            <a:r>
              <a:rPr lang="ru-RU" sz="1600" b="1" dirty="0">
                <a:solidFill>
                  <a:schemeClr val="bg1"/>
                </a:solidFill>
                <a:latin typeface="Times New Roman" panose="02020603050405020304" pitchFamily="18" charset="0"/>
                <a:cs typeface="Times New Roman" panose="02020603050405020304" pitchFamily="18" charset="0"/>
              </a:rPr>
              <a:t>ЭДАРОН и ПРОФЕССОР</a:t>
            </a:r>
            <a:r>
              <a:rPr lang="ru-RU" sz="1600" dirty="0">
                <a:solidFill>
                  <a:schemeClr val="bg1"/>
                </a:solidFill>
                <a:latin typeface="Times New Roman" panose="02020603050405020304" pitchFamily="18" charset="0"/>
                <a:cs typeface="Times New Roman" panose="02020603050405020304" pitchFamily="18" charset="0"/>
              </a:rPr>
              <a:t>: Интересно...</a:t>
            </a:r>
            <a:endParaRPr lang="en-US" sz="1600" dirty="0">
              <a:solidFill>
                <a:schemeClr val="bg1"/>
              </a:solidFill>
              <a:latin typeface="Times New Roman" panose="02020603050405020304" pitchFamily="18" charset="0"/>
              <a:cs typeface="Times New Roman" panose="02020603050405020304" pitchFamily="18" charset="0"/>
            </a:endParaRPr>
          </a:p>
          <a:p>
            <a:endParaRPr lang="ru-RU" b="1"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757895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D91FA3-4E6B-4B59-A704-D0AF3DC89A85}"/>
              </a:ext>
            </a:extLst>
          </p:cNvPr>
          <p:cNvSpPr>
            <a:spLocks noGrp="1"/>
          </p:cNvSpPr>
          <p:nvPr>
            <p:ph idx="1"/>
          </p:nvPr>
        </p:nvSpPr>
        <p:spPr>
          <a:xfrm>
            <a:off x="457200" y="260648"/>
            <a:ext cx="8229600" cy="6480720"/>
          </a:xfrm>
        </p:spPr>
        <p:txBody>
          <a:bodyPr>
            <a:normAutofit/>
          </a:bodyPr>
          <a:lstStyle/>
          <a:p>
            <a:pPr marL="0" indent="0">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b="1" dirty="0">
                <a:solidFill>
                  <a:schemeClr val="bg1"/>
                </a:solidFill>
                <a:latin typeface="Times New Roman" panose="02020603050405020304" pitchFamily="18" charset="0"/>
                <a:cs typeface="Times New Roman" panose="02020603050405020304" pitchFamily="18" charset="0"/>
              </a:rPr>
              <a:t>MASTER OF CEREMONIES</a:t>
            </a:r>
            <a:r>
              <a:rPr lang="en-GB" sz="2400" dirty="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A tie means you both win!</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This result is a great victory!</a:t>
            </a:r>
            <a:endParaRPr lang="en-US" sz="2400" dirty="0">
              <a:solidFill>
                <a:schemeClr val="bg1"/>
              </a:solidFill>
              <a:latin typeface="Times New Roman" panose="02020603050405020304" pitchFamily="18" charset="0"/>
              <a:cs typeface="Times New Roman" panose="02020603050405020304" pitchFamily="18" charset="0"/>
            </a:endParaRPr>
          </a:p>
          <a:p>
            <a:pPr marL="0" indent="0" fontAlgn="base">
              <a:buNone/>
            </a:pPr>
            <a:r>
              <a:rPr lang="en-GB" sz="2400" dirty="0">
                <a:solidFill>
                  <a:schemeClr val="bg1"/>
                </a:solidFill>
                <a:latin typeface="Times New Roman" panose="02020603050405020304" pitchFamily="18" charset="0"/>
                <a:cs typeface="Times New Roman" panose="02020603050405020304" pitchFamily="18" charset="0"/>
              </a:rPr>
              <a:t>Can you see the shining faces of the guests? </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en-GB" sz="2400" dirty="0">
                <a:solidFill>
                  <a:schemeClr val="bg1"/>
                </a:solidFill>
                <a:latin typeface="Times New Roman" panose="02020603050405020304" pitchFamily="18" charset="0"/>
                <a:cs typeface="Times New Roman" panose="02020603050405020304" pitchFamily="18" charset="0"/>
              </a:rPr>
              <a:t>And the Earthlings delight in dancing and basketball?</a:t>
            </a:r>
            <a:endParaRPr lang="ru-RU"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b="1" dirty="0">
                <a:solidFill>
                  <a:schemeClr val="bg1"/>
                </a:solidFill>
                <a:latin typeface="Times New Roman" panose="02020603050405020304" pitchFamily="18" charset="0"/>
                <a:cs typeface="Times New Roman" panose="02020603050405020304" pitchFamily="18" charset="0"/>
              </a:rPr>
              <a:t>КОНФЕРАНСЬЕ:</a:t>
            </a:r>
            <a:endParaRPr lang="en-US" sz="2400" b="1"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Ничья означает для обеих победу!</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Такой результат радость приносит друг другу!</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Гости, смотрите, от радости сияют!</a:t>
            </a:r>
            <a:endParaRPr lang="en-US"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a:solidFill>
                  <a:schemeClr val="bg1"/>
                </a:solidFill>
                <a:latin typeface="Times New Roman" panose="02020603050405020304" pitchFamily="18" charset="0"/>
                <a:cs typeface="Times New Roman" panose="02020603050405020304" pitchFamily="18" charset="0"/>
              </a:rPr>
              <a:t>И глаза землян от танцев и баскетбола блистают!</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573596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CHOIR</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There’s the basket! Run and tense!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Catch, dribble and throw, if you can!</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Oh that’s good! Reach out, stretch</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Watch out, pass if you can!</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Defend and attack, roll, bounce,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Help the others out of trouble.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Pass to strong hands, take from weak hands,</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If we all work together we’ll win!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 </a:t>
            </a:r>
            <a:endParaRPr lang="et-EE" sz="1800" b="1"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ХОР</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Корзина там! Беги и старайся!</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Лови, подавай и бросай, если осилишь!</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Ах, как хорошо! Тянись и вращайся,</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но не зевай, если подачу получишь!</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 Отбивай, подавай, бросай и обороняйся,</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своим помогай, если опасность близка.</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Увернётся сильнейший, слабого он защитит,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взаимопомощь победу нам принесёт!</a:t>
            </a: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EDARON: My ball! It’s mine! I’m not giving it to anyone!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err="1" smtClean="0">
                <a:solidFill>
                  <a:schemeClr val="bg1"/>
                </a:solidFill>
                <a:latin typeface="Times New Roman" pitchFamily="18" charset="0"/>
                <a:cs typeface="Times New Roman" pitchFamily="18" charset="0"/>
              </a:rPr>
              <a:t>TANJA:That’s</a:t>
            </a:r>
            <a:r>
              <a:rPr lang="en-GB" sz="1800" b="1" dirty="0" smtClean="0">
                <a:solidFill>
                  <a:schemeClr val="bg1"/>
                </a:solidFill>
                <a:latin typeface="Times New Roman" pitchFamily="18" charset="0"/>
                <a:cs typeface="Times New Roman" pitchFamily="18" charset="0"/>
              </a:rPr>
              <a:t> against the rules! Let go of the ball! (</a:t>
            </a:r>
            <a:r>
              <a:rPr lang="en-GB" sz="1800" b="1" i="1" dirty="0" err="1" smtClean="0">
                <a:solidFill>
                  <a:schemeClr val="bg1"/>
                </a:solidFill>
                <a:latin typeface="Times New Roman" pitchFamily="18" charset="0"/>
                <a:cs typeface="Times New Roman" pitchFamily="18" charset="0"/>
              </a:rPr>
              <a:t>Edaron</a:t>
            </a:r>
            <a:r>
              <a:rPr lang="en-GB" sz="1800" i="1" dirty="0" smtClean="0">
                <a:solidFill>
                  <a:schemeClr val="bg1"/>
                </a:solidFill>
                <a:latin typeface="Times New Roman" pitchFamily="18" charset="0"/>
                <a:cs typeface="Times New Roman" pitchFamily="18" charset="0"/>
              </a:rPr>
              <a:t> lets </a:t>
            </a:r>
            <a:r>
              <a:rPr lang="en-GB" sz="1800" b="1" i="1" dirty="0" smtClean="0">
                <a:solidFill>
                  <a:schemeClr val="bg1"/>
                </a:solidFill>
                <a:latin typeface="Times New Roman" pitchFamily="18" charset="0"/>
                <a:cs typeface="Times New Roman" pitchFamily="18" charset="0"/>
              </a:rPr>
              <a:t>the ball go, reluctantly</a:t>
            </a:r>
            <a:r>
              <a:rPr lang="en-GB" sz="1800" b="1" dirty="0" smtClean="0">
                <a:solidFill>
                  <a:schemeClr val="bg1"/>
                </a:solidFill>
                <a:latin typeface="Times New Roman" pitchFamily="18" charset="0"/>
                <a:cs typeface="Times New Roman" pitchFamily="18" charset="0"/>
              </a:rPr>
              <a:t>)</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 </a:t>
            </a:r>
            <a:r>
              <a:rPr lang="en-GB" sz="1800" b="1" dirty="0" smtClean="0">
                <a:solidFill>
                  <a:schemeClr val="bg1"/>
                </a:solidFill>
                <a:latin typeface="Times New Roman" pitchFamily="18" charset="0"/>
                <a:cs typeface="Times New Roman" pitchFamily="18" charset="0"/>
              </a:rPr>
              <a:t>CHOIR</a:t>
            </a:r>
            <a:r>
              <a:rPr lang="en-GB"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en-GB" sz="1800" dirty="0" smtClean="0">
                <a:solidFill>
                  <a:schemeClr val="bg1"/>
                </a:solidFill>
                <a:latin typeface="Times New Roman" pitchFamily="18" charset="0"/>
                <a:cs typeface="Times New Roman" pitchFamily="18" charset="0"/>
              </a:rPr>
              <a:t>Defend and attack, roll, bounce,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Help the others out of trouble.</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Pass to strong hands, take from weak hands,</a:t>
            </a:r>
            <a:endParaRPr lang="et-EE" sz="1800" dirty="0" smtClean="0">
              <a:solidFill>
                <a:schemeClr val="bg1"/>
              </a:solidFill>
              <a:latin typeface="Times New Roman" pitchFamily="18" charset="0"/>
              <a:cs typeface="Times New Roman" pitchFamily="18" charset="0"/>
            </a:endParaRPr>
          </a:p>
          <a:p>
            <a:pPr fontAlgn="base">
              <a:buNone/>
            </a:pPr>
            <a:r>
              <a:rPr lang="en-GB" sz="1800" dirty="0" smtClean="0">
                <a:solidFill>
                  <a:schemeClr val="bg1"/>
                </a:solidFill>
                <a:latin typeface="Times New Roman" pitchFamily="18" charset="0"/>
                <a:cs typeface="Times New Roman" pitchFamily="18" charset="0"/>
              </a:rPr>
              <a:t>If we all work together we’ll win! </a:t>
            </a:r>
            <a:endParaRPr lang="et-EE" sz="1800" dirty="0" smtClean="0">
              <a:solidFill>
                <a:schemeClr val="bg1"/>
              </a:solidFill>
              <a:latin typeface="Times New Roman" pitchFamily="18" charset="0"/>
              <a:cs typeface="Times New Roman" pitchFamily="18" charset="0"/>
            </a:endParaRPr>
          </a:p>
          <a:p>
            <a:pPr fontAlgn="base">
              <a:buNone/>
            </a:pP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 : Мой мяч! Мой! Я его никому не отдам!</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 Это запрещённый приём! Верните мяч в игру, пожалуйста! (Эдарон нехотя отдаёт мяч)</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 </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ХОР</a:t>
            </a:r>
            <a:r>
              <a:rPr lang="ru-RU" sz="1800" dirty="0" smtClean="0">
                <a:solidFill>
                  <a:schemeClr val="bg1"/>
                </a:solidFill>
                <a:latin typeface="Times New Roman" pitchFamily="18" charset="0"/>
                <a:cs typeface="Times New Roman" pitchFamily="18" charset="0"/>
              </a:rPr>
              <a:t>:</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Отбивай, подавай, бросай и обороняйся,</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своим помогай, если опасность близка.</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Увернётся сильнейший, слабого он защитит,</a:t>
            </a:r>
            <a:endParaRPr lang="et-EE" sz="1800" dirty="0" smtClean="0">
              <a:solidFill>
                <a:schemeClr val="bg1"/>
              </a:solidFill>
              <a:latin typeface="Times New Roman" pitchFamily="18" charset="0"/>
              <a:cs typeface="Times New Roman" pitchFamily="18" charset="0"/>
            </a:endParaRPr>
          </a:p>
          <a:p>
            <a:pPr>
              <a:buNone/>
            </a:pPr>
            <a:r>
              <a:rPr lang="ru-RU" sz="1800" dirty="0" smtClean="0">
                <a:solidFill>
                  <a:schemeClr val="bg1"/>
                </a:solidFill>
                <a:latin typeface="Times New Roman" pitchFamily="18" charset="0"/>
                <a:cs typeface="Times New Roman" pitchFamily="18" charset="0"/>
              </a:rPr>
              <a:t>взаимопомощь победу нам принесёт!</a:t>
            </a:r>
            <a:endParaRPr lang="et-EE" sz="1800" dirty="0" smtClean="0">
              <a:solidFill>
                <a:schemeClr val="bg1"/>
              </a:solidFill>
              <a:latin typeface="Times New Roman" pitchFamily="18" charset="0"/>
              <a:cs typeface="Times New Roman" pitchFamily="18" charset="0"/>
            </a:endParaRPr>
          </a:p>
          <a:p>
            <a:pPr fontAlgn="base">
              <a:buNone/>
            </a:pP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fontAlgn="base">
              <a:buNone/>
            </a:pPr>
            <a:r>
              <a:rPr lang="en-GB" sz="1800" b="1" dirty="0" smtClean="0">
                <a:solidFill>
                  <a:schemeClr val="bg1"/>
                </a:solidFill>
                <a:latin typeface="Times New Roman" pitchFamily="18" charset="0"/>
                <a:cs typeface="Times New Roman" pitchFamily="18" charset="0"/>
              </a:rPr>
              <a:t>PROFESSOR IGERIK</a:t>
            </a:r>
            <a:r>
              <a:rPr lang="en-GB" sz="1800" dirty="0" smtClean="0">
                <a:solidFill>
                  <a:schemeClr val="bg1"/>
                </a:solidFill>
                <a:latin typeface="Times New Roman" pitchFamily="18" charset="0"/>
                <a:cs typeface="Times New Roman" pitchFamily="18" charset="0"/>
              </a:rPr>
              <a:t> : I’ll not run away. I’ll keep quiet and wait for a break to shoot. Or invite a robot to play for me…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TANJA</a:t>
            </a:r>
            <a:r>
              <a:rPr lang="en-GB" sz="1800" dirty="0" smtClean="0">
                <a:solidFill>
                  <a:schemeClr val="bg1"/>
                </a:solidFill>
                <a:latin typeface="Times New Roman" pitchFamily="18" charset="0"/>
                <a:cs typeface="Times New Roman" pitchFamily="18" charset="0"/>
              </a:rPr>
              <a:t>: Professor! Excuse me, but no strolling around on the pitch!</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PROFESSOR</a:t>
            </a:r>
            <a:r>
              <a:rPr lang="en-GB" sz="1800" dirty="0" smtClean="0">
                <a:solidFill>
                  <a:schemeClr val="bg1"/>
                </a:solidFill>
                <a:latin typeface="Times New Roman" pitchFamily="18" charset="0"/>
                <a:cs typeface="Times New Roman" pitchFamily="18" charset="0"/>
              </a:rPr>
              <a:t>: I give up</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PEOPLE</a:t>
            </a:r>
            <a:r>
              <a:rPr lang="en-GB" sz="1800" dirty="0" smtClean="0">
                <a:solidFill>
                  <a:schemeClr val="bg1"/>
                </a:solidFill>
                <a:latin typeface="Times New Roman" pitchFamily="18" charset="0"/>
                <a:cs typeface="Times New Roman" pitchFamily="18" charset="0"/>
              </a:rPr>
              <a:t>: Ooh! </a:t>
            </a:r>
            <a:r>
              <a:rPr lang="en-GB" sz="1800" dirty="0" err="1" smtClean="0">
                <a:solidFill>
                  <a:schemeClr val="bg1"/>
                </a:solidFill>
                <a:latin typeface="Times New Roman" pitchFamily="18" charset="0"/>
                <a:cs typeface="Times New Roman" pitchFamily="18" charset="0"/>
              </a:rPr>
              <a:t>Aah</a:t>
            </a:r>
            <a:r>
              <a:rPr lang="en-GB" sz="1800" dirty="0" smtClean="0">
                <a:solidFill>
                  <a:schemeClr val="bg1"/>
                </a:solidFill>
                <a:latin typeface="Times New Roman" pitchFamily="18" charset="0"/>
                <a:cs typeface="Times New Roman" pitchFamily="18" charset="0"/>
              </a:rPr>
              <a:t>! Throw it! Throw it! </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EDARON</a:t>
            </a:r>
            <a:r>
              <a:rPr lang="en-GB" sz="1800" dirty="0" smtClean="0">
                <a:solidFill>
                  <a:schemeClr val="bg1"/>
                </a:solidFill>
                <a:latin typeface="Times New Roman" pitchFamily="18" charset="0"/>
                <a:cs typeface="Times New Roman" pitchFamily="18" charset="0"/>
              </a:rPr>
              <a:t>: Its not right! I am the senior official here and you can’t have the ball! Give it here!</a:t>
            </a:r>
            <a:endParaRPr lang="et-EE" sz="1800" dirty="0" smtClean="0">
              <a:solidFill>
                <a:schemeClr val="bg1"/>
              </a:solidFill>
              <a:latin typeface="Times New Roman" pitchFamily="18" charset="0"/>
              <a:cs typeface="Times New Roman" pitchFamily="18" charset="0"/>
            </a:endParaRPr>
          </a:p>
          <a:p>
            <a:pPr fontAlgn="base">
              <a:buNone/>
            </a:pPr>
            <a:r>
              <a:rPr lang="en-GB" sz="1800" b="1" dirty="0" smtClean="0">
                <a:solidFill>
                  <a:schemeClr val="bg1"/>
                </a:solidFill>
                <a:latin typeface="Times New Roman" pitchFamily="18" charset="0"/>
                <a:cs typeface="Times New Roman" pitchFamily="18" charset="0"/>
              </a:rPr>
              <a:t>PEOPLE</a:t>
            </a:r>
            <a:r>
              <a:rPr lang="en-GB" sz="1800" dirty="0" smtClean="0">
                <a:solidFill>
                  <a:schemeClr val="bg1"/>
                </a:solidFill>
                <a:latin typeface="Times New Roman" pitchFamily="18" charset="0"/>
                <a:cs typeface="Times New Roman" pitchFamily="18" charset="0"/>
              </a:rPr>
              <a:t>: Ooh! </a:t>
            </a:r>
            <a:r>
              <a:rPr lang="en-GB" sz="1800" dirty="0" err="1" smtClean="0">
                <a:solidFill>
                  <a:schemeClr val="bg1"/>
                </a:solidFill>
                <a:latin typeface="Times New Roman" pitchFamily="18" charset="0"/>
                <a:cs typeface="Times New Roman" pitchFamily="18" charset="0"/>
              </a:rPr>
              <a:t>Aah</a:t>
            </a:r>
            <a:r>
              <a:rPr lang="en-GB" sz="1800" dirty="0" smtClean="0">
                <a:solidFill>
                  <a:schemeClr val="bg1"/>
                </a:solidFill>
                <a:latin typeface="Times New Roman" pitchFamily="18" charset="0"/>
                <a:cs typeface="Times New Roman" pitchFamily="18" charset="0"/>
              </a:rPr>
              <a:t>! Throw it! Hurrah for </a:t>
            </a:r>
            <a:r>
              <a:rPr lang="en-GB" sz="1800" dirty="0" err="1" smtClean="0">
                <a:solidFill>
                  <a:schemeClr val="bg1"/>
                </a:solidFill>
                <a:latin typeface="Times New Roman" pitchFamily="18" charset="0"/>
                <a:cs typeface="Times New Roman" pitchFamily="18" charset="0"/>
              </a:rPr>
              <a:t>Earth!Throw</a:t>
            </a:r>
            <a:r>
              <a:rPr lang="en-GB" sz="1800" dirty="0" smtClean="0">
                <a:solidFill>
                  <a:schemeClr val="bg1"/>
                </a:solidFill>
                <a:latin typeface="Times New Roman" pitchFamily="18" charset="0"/>
                <a:cs typeface="Times New Roman" pitchFamily="18" charset="0"/>
              </a:rPr>
              <a:t> it!</a:t>
            </a:r>
            <a:endParaRPr lang="et-EE" sz="1800" dirty="0" smtClean="0">
              <a:solidFill>
                <a:schemeClr val="bg1"/>
              </a:solidFill>
              <a:latin typeface="Times New Roman" pitchFamily="18" charset="0"/>
              <a:cs typeface="Times New Roman" pitchFamily="18" charset="0"/>
            </a:endParaRPr>
          </a:p>
          <a:p>
            <a:pPr>
              <a:buNone/>
            </a:pPr>
            <a:endParaRPr lang="et-EE" sz="1800" b="1"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ПРОФЕССОР</a:t>
            </a:r>
            <a:r>
              <a:rPr lang="ru-RU" sz="1800" dirty="0" smtClean="0">
                <a:solidFill>
                  <a:schemeClr val="bg1"/>
                </a:solidFill>
                <a:latin typeface="Times New Roman" pitchFamily="18" charset="0"/>
                <a:cs typeface="Times New Roman" pitchFamily="18" charset="0"/>
              </a:rPr>
              <a:t> : Нет, у меня нет сил бегать. Я буду лучше ходить медленно, потихоньку. Или позову робота играть вместо меня...</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ТАНЯ</a:t>
            </a:r>
            <a:r>
              <a:rPr lang="ru-RU" sz="1800" dirty="0" smtClean="0">
                <a:solidFill>
                  <a:schemeClr val="bg1"/>
                </a:solidFill>
                <a:latin typeface="Times New Roman" pitchFamily="18" charset="0"/>
                <a:cs typeface="Times New Roman" pitchFamily="18" charset="0"/>
              </a:rPr>
              <a:t>: Профессор! Простите, но вы не можете гулять по полю!</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ПРОФЕССОР</a:t>
            </a:r>
            <a:r>
              <a:rPr lang="ru-RU" sz="1800" dirty="0" smtClean="0">
                <a:solidFill>
                  <a:schemeClr val="bg1"/>
                </a:solidFill>
                <a:latin typeface="Times New Roman" pitchFamily="18" charset="0"/>
                <a:cs typeface="Times New Roman" pitchFamily="18" charset="0"/>
              </a:rPr>
              <a:t>: Тогда я ухожу!</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НАРОД</a:t>
            </a:r>
            <a:r>
              <a:rPr lang="ru-RU" sz="1800" dirty="0" smtClean="0">
                <a:solidFill>
                  <a:schemeClr val="bg1"/>
                </a:solidFill>
                <a:latin typeface="Times New Roman" pitchFamily="18" charset="0"/>
                <a:cs typeface="Times New Roman" pitchFamily="18" charset="0"/>
              </a:rPr>
              <a:t> : Ууууу!</a:t>
            </a:r>
            <a:r>
              <a:rPr lang="et-EE"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Бросай! Бросай!</a:t>
            </a:r>
          </a:p>
          <a:p>
            <a:pPr>
              <a:buNone/>
            </a:pPr>
            <a:r>
              <a:rPr lang="ru-RU" sz="1800" b="1" dirty="0" smtClean="0">
                <a:solidFill>
                  <a:schemeClr val="bg1"/>
                </a:solidFill>
                <a:latin typeface="Times New Roman" pitchFamily="18" charset="0"/>
                <a:cs typeface="Times New Roman" pitchFamily="18" charset="0"/>
              </a:rPr>
              <a:t>ЭДАРОН</a:t>
            </a:r>
            <a:r>
              <a:rPr lang="ru-RU" sz="1800" dirty="0" smtClean="0">
                <a:solidFill>
                  <a:schemeClr val="bg1"/>
                </a:solidFill>
                <a:latin typeface="Times New Roman" pitchFamily="18" charset="0"/>
                <a:cs typeface="Times New Roman" pitchFamily="18" charset="0"/>
              </a:rPr>
              <a:t>: Что это такое, я тут руководящий чиновник, а ты бросаешь! Давай сюда!</a:t>
            </a:r>
            <a:endParaRPr lang="et-EE" sz="1800" dirty="0" smtClean="0">
              <a:solidFill>
                <a:schemeClr val="bg1"/>
              </a:solidFill>
              <a:latin typeface="Times New Roman" pitchFamily="18" charset="0"/>
              <a:cs typeface="Times New Roman" pitchFamily="18" charset="0"/>
            </a:endParaRPr>
          </a:p>
          <a:p>
            <a:pPr>
              <a:buNone/>
            </a:pPr>
            <a:r>
              <a:rPr lang="ru-RU" sz="1800" b="1" dirty="0" smtClean="0">
                <a:solidFill>
                  <a:schemeClr val="bg1"/>
                </a:solidFill>
                <a:latin typeface="Times New Roman" pitchFamily="18" charset="0"/>
                <a:cs typeface="Times New Roman" pitchFamily="18" charset="0"/>
              </a:rPr>
              <a:t>ПУБЛИКА</a:t>
            </a:r>
            <a:r>
              <a:rPr lang="ru-RU" sz="1800" dirty="0" smtClean="0">
                <a:solidFill>
                  <a:schemeClr val="bg1"/>
                </a:solidFill>
                <a:latin typeface="Times New Roman" pitchFamily="18" charset="0"/>
                <a:cs typeface="Times New Roman" pitchFamily="18" charset="0"/>
              </a:rPr>
              <a:t>: Уу!  Аа!  Бросай!  Даёшь Земля! Бросай!</a:t>
            </a:r>
            <a:br>
              <a:rPr lang="ru-RU" sz="1800" dirty="0" smtClean="0">
                <a:solidFill>
                  <a:schemeClr val="bg1"/>
                </a:solidFill>
                <a:latin typeface="Times New Roman" pitchFamily="18" charset="0"/>
                <a:cs typeface="Times New Roman" pitchFamily="18" charset="0"/>
              </a:rPr>
            </a:br>
            <a:endParaRPr lang="et-EE" sz="1800" dirty="0" smtClean="0">
              <a:solidFill>
                <a:schemeClr val="bg1"/>
              </a:solidFill>
              <a:latin typeface="Times New Roman" pitchFamily="18" charset="0"/>
              <a:cs typeface="Times New Roman" pitchFamily="18" charset="0"/>
            </a:endParaRPr>
          </a:p>
          <a:p>
            <a:pPr>
              <a:buNone/>
            </a:pPr>
            <a:endParaRPr lang="et-EE" sz="1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a:buNone/>
            </a:pPr>
            <a:r>
              <a:rPr lang="en-GB" sz="1500" b="1" dirty="0" smtClean="0">
                <a:solidFill>
                  <a:schemeClr val="bg1"/>
                </a:solidFill>
                <a:latin typeface="Times New Roman" pitchFamily="18" charset="0"/>
                <a:cs typeface="Times New Roman" pitchFamily="18" charset="0"/>
              </a:rPr>
              <a:t>PROFESSOR</a:t>
            </a:r>
            <a:r>
              <a:rPr lang="en-GB" sz="1500" dirty="0" smtClean="0">
                <a:solidFill>
                  <a:schemeClr val="bg1"/>
                </a:solidFill>
                <a:latin typeface="Times New Roman" pitchFamily="18" charset="0"/>
                <a:cs typeface="Times New Roman" pitchFamily="18" charset="0"/>
              </a:rPr>
              <a:t>: For that shot to </a:t>
            </a:r>
            <a:r>
              <a:rPr lang="en-GB" sz="1500" dirty="0" err="1" smtClean="0">
                <a:solidFill>
                  <a:schemeClr val="bg1"/>
                </a:solidFill>
                <a:latin typeface="Times New Roman" pitchFamily="18" charset="0"/>
                <a:cs typeface="Times New Roman" pitchFamily="18" charset="0"/>
              </a:rPr>
              <a:t>suceed</a:t>
            </a:r>
            <a:r>
              <a:rPr lang="en-GB" sz="1500" dirty="0" smtClean="0">
                <a:solidFill>
                  <a:schemeClr val="bg1"/>
                </a:solidFill>
                <a:latin typeface="Times New Roman" pitchFamily="18" charset="0"/>
                <a:cs typeface="Times New Roman" pitchFamily="18" charset="0"/>
              </a:rPr>
              <a:t> there must be a scientific reason. Calculate the mass of the ball and the power of gravitation</a:t>
            </a:r>
            <a:r>
              <a:rPr lang="et-EE" sz="1500" dirty="0" smtClean="0">
                <a:solidFill>
                  <a:schemeClr val="bg1"/>
                </a:solidFill>
                <a:latin typeface="Times New Roman" pitchFamily="18" charset="0"/>
                <a:cs typeface="Times New Roman" pitchFamily="18" charset="0"/>
              </a:rPr>
              <a:t>.</a:t>
            </a:r>
          </a:p>
          <a:p>
            <a:pPr fontAlgn="base">
              <a:buNone/>
            </a:pPr>
            <a:r>
              <a:rPr lang="en-GB" sz="1500" b="1" dirty="0" smtClean="0">
                <a:solidFill>
                  <a:schemeClr val="bg1"/>
                </a:solidFill>
                <a:latin typeface="Times New Roman" pitchFamily="18" charset="0"/>
                <a:cs typeface="Times New Roman" pitchFamily="18" charset="0"/>
              </a:rPr>
              <a:t>CHOIR</a:t>
            </a:r>
            <a:r>
              <a:rPr lang="en-GB" sz="1500" dirty="0" smtClean="0">
                <a:solidFill>
                  <a:schemeClr val="bg1"/>
                </a:solidFill>
                <a:latin typeface="Times New Roman" pitchFamily="18" charset="0"/>
                <a:cs typeface="Times New Roman" pitchFamily="18" charset="0"/>
              </a:rPr>
              <a:t>:</a:t>
            </a:r>
            <a:r>
              <a:rPr lang="et-EE" sz="1500" dirty="0" smtClean="0">
                <a:solidFill>
                  <a:schemeClr val="bg1"/>
                </a:solidFill>
                <a:latin typeface="Times New Roman" pitchFamily="18" charset="0"/>
                <a:cs typeface="Times New Roman" pitchFamily="18" charset="0"/>
              </a:rPr>
              <a:t> </a:t>
            </a:r>
            <a:r>
              <a:rPr lang="en-GB" sz="1500" dirty="0" smtClean="0">
                <a:solidFill>
                  <a:schemeClr val="bg1"/>
                </a:solidFill>
                <a:latin typeface="Times New Roman" pitchFamily="18" charset="0"/>
                <a:cs typeface="Times New Roman" pitchFamily="18" charset="0"/>
              </a:rPr>
              <a:t>Defend and attack, roll, bounce,</a:t>
            </a:r>
            <a:endParaRPr lang="et-EE" sz="1500" dirty="0" smtClean="0">
              <a:solidFill>
                <a:schemeClr val="bg1"/>
              </a:solidFill>
              <a:latin typeface="Times New Roman" pitchFamily="18" charset="0"/>
              <a:cs typeface="Times New Roman" pitchFamily="18" charset="0"/>
            </a:endParaRPr>
          </a:p>
          <a:p>
            <a:pPr fontAlgn="base">
              <a:buNone/>
            </a:pPr>
            <a:r>
              <a:rPr lang="en-GB" sz="1500" dirty="0" smtClean="0">
                <a:solidFill>
                  <a:schemeClr val="bg1"/>
                </a:solidFill>
                <a:latin typeface="Times New Roman" pitchFamily="18" charset="0"/>
                <a:cs typeface="Times New Roman" pitchFamily="18" charset="0"/>
              </a:rPr>
              <a:t>Help the others out of trouble.</a:t>
            </a:r>
            <a:endParaRPr lang="et-EE" sz="1500" dirty="0" smtClean="0">
              <a:solidFill>
                <a:schemeClr val="bg1"/>
              </a:solidFill>
              <a:latin typeface="Times New Roman" pitchFamily="18" charset="0"/>
              <a:cs typeface="Times New Roman" pitchFamily="18" charset="0"/>
            </a:endParaRPr>
          </a:p>
          <a:p>
            <a:pPr fontAlgn="base">
              <a:buNone/>
            </a:pPr>
            <a:r>
              <a:rPr lang="en-GB" sz="1500" dirty="0" smtClean="0">
                <a:solidFill>
                  <a:schemeClr val="bg1"/>
                </a:solidFill>
                <a:latin typeface="Times New Roman" pitchFamily="18" charset="0"/>
                <a:cs typeface="Times New Roman" pitchFamily="18" charset="0"/>
              </a:rPr>
              <a:t>Pass to strong hands, take from weak hands,</a:t>
            </a:r>
            <a:endParaRPr lang="et-EE" sz="1500" dirty="0" smtClean="0">
              <a:solidFill>
                <a:schemeClr val="bg1"/>
              </a:solidFill>
              <a:latin typeface="Times New Roman" pitchFamily="18" charset="0"/>
              <a:cs typeface="Times New Roman" pitchFamily="18" charset="0"/>
            </a:endParaRPr>
          </a:p>
          <a:p>
            <a:pPr fontAlgn="base">
              <a:buNone/>
            </a:pPr>
            <a:r>
              <a:rPr lang="en-GB" sz="1500" dirty="0" smtClean="0">
                <a:solidFill>
                  <a:schemeClr val="bg1"/>
                </a:solidFill>
                <a:latin typeface="Times New Roman" pitchFamily="18" charset="0"/>
                <a:cs typeface="Times New Roman" pitchFamily="18" charset="0"/>
              </a:rPr>
              <a:t>If we all work together we’ll win! </a:t>
            </a:r>
            <a:endParaRPr lang="et-EE" sz="1500" dirty="0" smtClean="0">
              <a:solidFill>
                <a:schemeClr val="bg1"/>
              </a:solidFill>
              <a:latin typeface="Times New Roman" pitchFamily="18" charset="0"/>
              <a:cs typeface="Times New Roman" pitchFamily="18" charset="0"/>
            </a:endParaRPr>
          </a:p>
          <a:p>
            <a:pPr fontAlgn="base">
              <a:buNone/>
            </a:pPr>
            <a:r>
              <a:rPr lang="en-GB" sz="1500" b="1" dirty="0" smtClean="0">
                <a:solidFill>
                  <a:schemeClr val="bg1"/>
                </a:solidFill>
                <a:latin typeface="Times New Roman" pitchFamily="18" charset="0"/>
                <a:cs typeface="Times New Roman" pitchFamily="18" charset="0"/>
              </a:rPr>
              <a:t>TANJA</a:t>
            </a:r>
            <a:r>
              <a:rPr lang="en-GB" sz="1500" dirty="0" smtClean="0">
                <a:solidFill>
                  <a:schemeClr val="bg1"/>
                </a:solidFill>
                <a:latin typeface="Times New Roman" pitchFamily="18" charset="0"/>
                <a:cs typeface="Times New Roman" pitchFamily="18" charset="0"/>
              </a:rPr>
              <a:t>:</a:t>
            </a:r>
            <a:r>
              <a:rPr lang="ru-RU" sz="1500" dirty="0" smtClean="0">
                <a:solidFill>
                  <a:schemeClr val="bg1"/>
                </a:solidFill>
                <a:latin typeface="Times New Roman" pitchFamily="18" charset="0"/>
                <a:cs typeface="Times New Roman" pitchFamily="18" charset="0"/>
              </a:rPr>
              <a:t> </a:t>
            </a:r>
            <a:r>
              <a:rPr lang="en-GB" sz="1500" dirty="0" smtClean="0">
                <a:solidFill>
                  <a:schemeClr val="bg1"/>
                </a:solidFill>
                <a:latin typeface="Times New Roman" pitchFamily="18" charset="0"/>
                <a:cs typeface="Times New Roman" pitchFamily="18" charset="0"/>
              </a:rPr>
              <a:t>Time’s up! The result of Lassos </a:t>
            </a:r>
            <a:r>
              <a:rPr lang="en-GB" sz="1500" dirty="0" err="1" smtClean="0">
                <a:solidFill>
                  <a:schemeClr val="bg1"/>
                </a:solidFill>
                <a:latin typeface="Times New Roman" pitchFamily="18" charset="0"/>
                <a:cs typeface="Times New Roman" pitchFamily="18" charset="0"/>
              </a:rPr>
              <a:t>vs</a:t>
            </a:r>
            <a:r>
              <a:rPr lang="en-GB" sz="1500" dirty="0" smtClean="0">
                <a:solidFill>
                  <a:schemeClr val="bg1"/>
                </a:solidFill>
                <a:latin typeface="Times New Roman" pitchFamily="18" charset="0"/>
                <a:cs typeface="Times New Roman" pitchFamily="18" charset="0"/>
              </a:rPr>
              <a:t> Earth is – a tie! </a:t>
            </a:r>
            <a:endParaRPr lang="et-EE" sz="1500" dirty="0" smtClean="0">
              <a:solidFill>
                <a:schemeClr val="bg1"/>
              </a:solidFill>
              <a:latin typeface="Times New Roman" pitchFamily="18" charset="0"/>
              <a:cs typeface="Times New Roman" pitchFamily="18" charset="0"/>
            </a:endParaRPr>
          </a:p>
          <a:p>
            <a:pPr fontAlgn="base">
              <a:buNone/>
            </a:pPr>
            <a:r>
              <a:rPr lang="en-GB" sz="1500" b="1" dirty="0" smtClean="0">
                <a:solidFill>
                  <a:schemeClr val="bg1"/>
                </a:solidFill>
                <a:latin typeface="Times New Roman" pitchFamily="18" charset="0"/>
                <a:cs typeface="Times New Roman" pitchFamily="18" charset="0"/>
              </a:rPr>
              <a:t>EDARON</a:t>
            </a:r>
            <a:r>
              <a:rPr lang="en-GB" sz="1500" dirty="0" smtClean="0">
                <a:solidFill>
                  <a:schemeClr val="bg1"/>
                </a:solidFill>
                <a:latin typeface="Times New Roman" pitchFamily="18" charset="0"/>
                <a:cs typeface="Times New Roman" pitchFamily="18" charset="0"/>
              </a:rPr>
              <a:t>: A tie ? Only a draw? Can’t Lassos do better?</a:t>
            </a:r>
            <a:endParaRPr lang="ru-RU" sz="15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 Not with you on the team. You must learn to play basketball</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EDARON</a:t>
            </a:r>
            <a:r>
              <a:rPr lang="en-GB" sz="1600" dirty="0" smtClean="0">
                <a:solidFill>
                  <a:schemeClr val="bg1"/>
                </a:solidFill>
                <a:latin typeface="Times New Roman" pitchFamily="18" charset="0"/>
                <a:cs typeface="Times New Roman" pitchFamily="18" charset="0"/>
              </a:rPr>
              <a:t>: Learn? We have something to learn from Earth people?</a:t>
            </a:r>
            <a:endParaRPr lang="et-EE" sz="1600" dirty="0" smtClean="0">
              <a:solidFill>
                <a:schemeClr val="bg1"/>
              </a:solidFill>
              <a:latin typeface="Times New Roman" pitchFamily="18" charset="0"/>
              <a:cs typeface="Times New Roman" pitchFamily="18" charset="0"/>
            </a:endParaRPr>
          </a:p>
          <a:p>
            <a:pPr fontAlgn="base">
              <a:buNone/>
            </a:pPr>
            <a:r>
              <a:rPr lang="en-GB" sz="1600" b="1" dirty="0" smtClean="0">
                <a:solidFill>
                  <a:schemeClr val="bg1"/>
                </a:solidFill>
                <a:latin typeface="Times New Roman" pitchFamily="18" charset="0"/>
                <a:cs typeface="Times New Roman" pitchFamily="18" charset="0"/>
              </a:rPr>
              <a:t>TANJA</a:t>
            </a:r>
            <a:r>
              <a:rPr lang="en-GB" sz="1600" dirty="0" smtClean="0">
                <a:solidFill>
                  <a:schemeClr val="bg1"/>
                </a:solidFill>
                <a:latin typeface="Times New Roman" pitchFamily="18" charset="0"/>
                <a:cs typeface="Times New Roman" pitchFamily="18" charset="0"/>
              </a:rPr>
              <a:t>:</a:t>
            </a:r>
            <a:r>
              <a:rPr lang="et-EE" sz="1600" dirty="0" smtClean="0">
                <a:solidFill>
                  <a:schemeClr val="bg1"/>
                </a:solidFill>
                <a:latin typeface="Times New Roman" pitchFamily="18" charset="0"/>
                <a:cs typeface="Times New Roman" pitchFamily="18" charset="0"/>
              </a:rPr>
              <a:t> </a:t>
            </a:r>
            <a:r>
              <a:rPr lang="en-GB" sz="1600" dirty="0" smtClean="0">
                <a:solidFill>
                  <a:schemeClr val="bg1"/>
                </a:solidFill>
                <a:latin typeface="Times New Roman" pitchFamily="18" charset="0"/>
                <a:cs typeface="Times New Roman" pitchFamily="18" charset="0"/>
              </a:rPr>
              <a:t>Maybe.</a:t>
            </a:r>
            <a:endParaRPr lang="et-EE" sz="1600" dirty="0" smtClean="0">
              <a:solidFill>
                <a:schemeClr val="bg1"/>
              </a:solidFill>
              <a:latin typeface="Times New Roman" pitchFamily="18" charset="0"/>
              <a:cs typeface="Times New Roman" pitchFamily="18" charset="0"/>
            </a:endParaRPr>
          </a:p>
          <a:p>
            <a:pPr>
              <a:buNone/>
            </a:pPr>
            <a:r>
              <a:rPr lang="ru-RU" sz="1500" b="1" dirty="0" smtClean="0">
                <a:solidFill>
                  <a:schemeClr val="bg1"/>
                </a:solidFill>
                <a:latin typeface="Times New Roman" pitchFamily="18" charset="0"/>
                <a:cs typeface="Times New Roman" pitchFamily="18" charset="0"/>
              </a:rPr>
              <a:t>ПРОФЕССОР</a:t>
            </a:r>
            <a:r>
              <a:rPr lang="ru-RU" sz="1500" dirty="0" smtClean="0">
                <a:solidFill>
                  <a:schemeClr val="bg1"/>
                </a:solidFill>
                <a:latin typeface="Times New Roman" pitchFamily="18" charset="0"/>
                <a:cs typeface="Times New Roman" pitchFamily="18" charset="0"/>
              </a:rPr>
              <a:t>: Чтобы бросок удался, он должен быть научно обоснован. Это следует рассчитать, исследовав силу гравитации, влияющую на мяч... </a:t>
            </a:r>
            <a:endParaRPr lang="et-EE" sz="1500" dirty="0" smtClean="0">
              <a:solidFill>
                <a:schemeClr val="bg1"/>
              </a:solidFill>
              <a:latin typeface="Times New Roman" pitchFamily="18" charset="0"/>
              <a:cs typeface="Times New Roman" pitchFamily="18" charset="0"/>
            </a:endParaRPr>
          </a:p>
          <a:p>
            <a:pPr>
              <a:buNone/>
            </a:pPr>
            <a:r>
              <a:rPr lang="ru-RU" sz="1500" b="1" dirty="0" smtClean="0">
                <a:solidFill>
                  <a:schemeClr val="bg1"/>
                </a:solidFill>
                <a:latin typeface="Times New Roman" pitchFamily="18" charset="0"/>
                <a:cs typeface="Times New Roman" pitchFamily="18" charset="0"/>
              </a:rPr>
              <a:t>ХОР:</a:t>
            </a:r>
            <a:r>
              <a:rPr lang="ru-RU" sz="1500" dirty="0" smtClean="0">
                <a:solidFill>
                  <a:schemeClr val="bg1"/>
                </a:solidFill>
                <a:latin typeface="Times New Roman" pitchFamily="18" charset="0"/>
                <a:cs typeface="Times New Roman" pitchFamily="18" charset="0"/>
              </a:rPr>
              <a:t> Отбивай, подавай, бросай и обороняйся,</a:t>
            </a:r>
            <a:endParaRPr lang="et-EE" sz="1500" dirty="0" smtClean="0">
              <a:solidFill>
                <a:schemeClr val="bg1"/>
              </a:solidFill>
              <a:latin typeface="Times New Roman" pitchFamily="18" charset="0"/>
              <a:cs typeface="Times New Roman" pitchFamily="18" charset="0"/>
            </a:endParaRPr>
          </a:p>
          <a:p>
            <a:pPr>
              <a:buNone/>
            </a:pPr>
            <a:r>
              <a:rPr lang="ru-RU" sz="1500" dirty="0" smtClean="0">
                <a:solidFill>
                  <a:schemeClr val="bg1"/>
                </a:solidFill>
                <a:latin typeface="Times New Roman" pitchFamily="18" charset="0"/>
                <a:cs typeface="Times New Roman" pitchFamily="18" charset="0"/>
              </a:rPr>
              <a:t>своим помогай, если опасность близка.</a:t>
            </a:r>
            <a:endParaRPr lang="et-EE" sz="1500" dirty="0" smtClean="0">
              <a:solidFill>
                <a:schemeClr val="bg1"/>
              </a:solidFill>
              <a:latin typeface="Times New Roman" pitchFamily="18" charset="0"/>
              <a:cs typeface="Times New Roman" pitchFamily="18" charset="0"/>
            </a:endParaRPr>
          </a:p>
          <a:p>
            <a:pPr>
              <a:buNone/>
            </a:pPr>
            <a:r>
              <a:rPr lang="ru-RU" sz="1500" dirty="0" smtClean="0">
                <a:solidFill>
                  <a:schemeClr val="bg1"/>
                </a:solidFill>
                <a:latin typeface="Times New Roman" pitchFamily="18" charset="0"/>
                <a:cs typeface="Times New Roman" pitchFamily="18" charset="0"/>
              </a:rPr>
              <a:t>Увернётся сильнейший, слабого он защитит,</a:t>
            </a:r>
            <a:endParaRPr lang="et-EE" sz="1500" dirty="0" smtClean="0">
              <a:solidFill>
                <a:schemeClr val="bg1"/>
              </a:solidFill>
              <a:latin typeface="Times New Roman" pitchFamily="18" charset="0"/>
              <a:cs typeface="Times New Roman" pitchFamily="18" charset="0"/>
            </a:endParaRPr>
          </a:p>
          <a:p>
            <a:pPr>
              <a:buNone/>
            </a:pPr>
            <a:r>
              <a:rPr lang="ru-RU" sz="1500" dirty="0" smtClean="0">
                <a:solidFill>
                  <a:schemeClr val="bg1"/>
                </a:solidFill>
                <a:latin typeface="Times New Roman" pitchFamily="18" charset="0"/>
                <a:cs typeface="Times New Roman" pitchFamily="18" charset="0"/>
              </a:rPr>
              <a:t>взаимопомощь победу нам принесёт!</a:t>
            </a:r>
            <a:endParaRPr lang="et-EE" sz="1500" dirty="0" smtClean="0">
              <a:solidFill>
                <a:schemeClr val="bg1"/>
              </a:solidFill>
              <a:latin typeface="Times New Roman" pitchFamily="18" charset="0"/>
              <a:cs typeface="Times New Roman" pitchFamily="18" charset="0"/>
            </a:endParaRPr>
          </a:p>
          <a:p>
            <a:pPr>
              <a:buNone/>
            </a:pPr>
            <a:r>
              <a:rPr lang="ru-RU" sz="1500" b="1" dirty="0" smtClean="0">
                <a:solidFill>
                  <a:schemeClr val="bg1"/>
                </a:solidFill>
                <a:latin typeface="Times New Roman" pitchFamily="18" charset="0"/>
                <a:cs typeface="Times New Roman" pitchFamily="18" charset="0"/>
              </a:rPr>
              <a:t>ТАНЯ</a:t>
            </a:r>
            <a:r>
              <a:rPr lang="ru-RU" sz="1500" dirty="0" smtClean="0">
                <a:solidFill>
                  <a:schemeClr val="bg1"/>
                </a:solidFill>
                <a:latin typeface="Times New Roman" pitchFamily="18" charset="0"/>
                <a:cs typeface="Times New Roman" pitchFamily="18" charset="0"/>
              </a:rPr>
              <a:t> : Время вышло! Лассос против Земли! Результат —  ничья!</a:t>
            </a:r>
            <a:endParaRPr lang="et-EE" sz="1500" dirty="0" smtClean="0">
              <a:solidFill>
                <a:schemeClr val="bg1"/>
              </a:solidFill>
              <a:latin typeface="Times New Roman" pitchFamily="18" charset="0"/>
              <a:cs typeface="Times New Roman" pitchFamily="18" charset="0"/>
            </a:endParaRPr>
          </a:p>
          <a:p>
            <a:pPr>
              <a:buNone/>
            </a:pPr>
            <a:r>
              <a:rPr lang="ru-RU" sz="1500" b="1" dirty="0" smtClean="0">
                <a:solidFill>
                  <a:schemeClr val="bg1"/>
                </a:solidFill>
                <a:latin typeface="Times New Roman" pitchFamily="18" charset="0"/>
                <a:cs typeface="Times New Roman" pitchFamily="18" charset="0"/>
              </a:rPr>
              <a:t>ЭДАРОН</a:t>
            </a:r>
            <a:r>
              <a:rPr lang="ru-RU" sz="1500" dirty="0" smtClean="0">
                <a:solidFill>
                  <a:schemeClr val="bg1"/>
                </a:solidFill>
                <a:latin typeface="Times New Roman" pitchFamily="18" charset="0"/>
                <a:cs typeface="Times New Roman" pitchFamily="18" charset="0"/>
              </a:rPr>
              <a:t>: Ничья? И только? Разве Лассос не был лучшим?</a:t>
            </a: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 Нет, вы играли с нами на равных. Вы же только учитесь играть в баскетбол.</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ЭДАРОН</a:t>
            </a:r>
            <a:r>
              <a:rPr lang="ru-RU" sz="1600" dirty="0" smtClean="0">
                <a:solidFill>
                  <a:schemeClr val="bg1"/>
                </a:solidFill>
                <a:latin typeface="Times New Roman" pitchFamily="18" charset="0"/>
                <a:cs typeface="Times New Roman" pitchFamily="18" charset="0"/>
              </a:rPr>
              <a:t>: Учимся? У нас есть чему учиться у землян?</a:t>
            </a:r>
            <a:endParaRPr lang="et-EE" sz="1600" dirty="0" smtClean="0">
              <a:solidFill>
                <a:schemeClr val="bg1"/>
              </a:solidFill>
              <a:latin typeface="Times New Roman" pitchFamily="18" charset="0"/>
              <a:cs typeface="Times New Roman" pitchFamily="18" charset="0"/>
            </a:endParaRPr>
          </a:p>
          <a:p>
            <a:pPr>
              <a:buNone/>
            </a:pPr>
            <a:r>
              <a:rPr lang="ru-RU" sz="1600" b="1" dirty="0" smtClean="0">
                <a:solidFill>
                  <a:schemeClr val="bg1"/>
                </a:solidFill>
                <a:latin typeface="Times New Roman" pitchFamily="18" charset="0"/>
                <a:cs typeface="Times New Roman" pitchFamily="18" charset="0"/>
              </a:rPr>
              <a:t>ТАНЯ</a:t>
            </a:r>
            <a:r>
              <a:rPr lang="ru-RU" sz="1600" dirty="0" smtClean="0">
                <a:solidFill>
                  <a:schemeClr val="bg1"/>
                </a:solidFill>
                <a:latin typeface="Times New Roman" pitchFamily="18" charset="0"/>
                <a:cs typeface="Times New Roman" pitchFamily="18" charset="0"/>
              </a:rPr>
              <a:t>: Наверное, да.</a:t>
            </a:r>
            <a:endParaRPr lang="et-EE" sz="1600" dirty="0" smtClean="0">
              <a:solidFill>
                <a:schemeClr val="bg1"/>
              </a:solidFill>
              <a:latin typeface="Times New Roman" pitchFamily="18" charset="0"/>
              <a:cs typeface="Times New Roman" pitchFamily="18" charset="0"/>
            </a:endParaRPr>
          </a:p>
          <a:p>
            <a:pPr>
              <a:buNone/>
            </a:pPr>
            <a:endParaRPr lang="ru-RU" sz="1500" dirty="0" smtClean="0">
              <a:solidFill>
                <a:schemeClr val="bg1"/>
              </a:solidFill>
              <a:latin typeface="Times New Roman" pitchFamily="18" charset="0"/>
              <a:cs typeface="Times New Roman" pitchFamily="18" charset="0"/>
            </a:endParaRPr>
          </a:p>
          <a:p>
            <a:pPr>
              <a:buNone/>
            </a:pPr>
            <a:endParaRPr lang="et-EE" sz="1500" dirty="0" smtClean="0">
              <a:solidFill>
                <a:schemeClr val="bg1"/>
              </a:solidFill>
              <a:latin typeface="Times New Roman" pitchFamily="18" charset="0"/>
              <a:cs typeface="Times New Roman" pitchFamily="18" charset="0"/>
            </a:endParaRPr>
          </a:p>
          <a:p>
            <a:pPr fontAlgn="base">
              <a:buNone/>
            </a:pPr>
            <a:endParaRPr lang="et-EE" sz="1500" dirty="0" smtClean="0">
              <a:solidFill>
                <a:schemeClr val="bg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14314</Words>
  <Application>Microsoft Office PowerPoint</Application>
  <PresentationFormat>On-screen Show (4:3)</PresentationFormat>
  <Paragraphs>1903</Paragraphs>
  <Slides>117</Slides>
  <Notes>2</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ACT II  / ЧАСТЬ II</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AELITA 2.0</dc:title>
  <dc:creator>hp</dc:creator>
  <cp:lastModifiedBy>hp</cp:lastModifiedBy>
  <cp:revision>81</cp:revision>
  <dcterms:created xsi:type="dcterms:W3CDTF">2018-02-21T20:34:55Z</dcterms:created>
  <dcterms:modified xsi:type="dcterms:W3CDTF">2018-04-15T17:51:45Z</dcterms:modified>
</cp:coreProperties>
</file>